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Lst>
  <p:sldSz cy="10287000" cx="18288000"/>
  <p:notesSz cx="6858000" cy="9144000"/>
  <p:embeddedFontLst>
    <p:embeddedFont>
      <p:font typeface="Corben"/>
      <p:bold r:id="rId90"/>
    </p:embeddedFont>
    <p:embeddedFont>
      <p:font typeface="Alata"/>
      <p:regular r:id="rId9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92" roundtripDataSignature="AMtx7mjD8L4S9QXr7JF5GYDYRALWhdWy8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21B14ED-1FAA-442B-8272-75F504FA46F5}">
  <a:tblStyle styleId="{621B14ED-1FAA-442B-8272-75F504FA46F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DA6990A-B9E5-45DC-B9FC-F622ED425FF7}"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slide" Target="slides/slide80.xml"/><Relationship Id="rId41" Type="http://schemas.openxmlformats.org/officeDocument/2006/relationships/slide" Target="slides/slide35.xml"/><Relationship Id="rId85" Type="http://schemas.openxmlformats.org/officeDocument/2006/relationships/slide" Target="slides/slide79.xml"/><Relationship Id="rId44" Type="http://schemas.openxmlformats.org/officeDocument/2006/relationships/slide" Target="slides/slide38.xml"/><Relationship Id="rId88" Type="http://schemas.openxmlformats.org/officeDocument/2006/relationships/slide" Target="slides/slide82.xml"/><Relationship Id="rId43" Type="http://schemas.openxmlformats.org/officeDocument/2006/relationships/slide" Target="slides/slide37.xml"/><Relationship Id="rId87" Type="http://schemas.openxmlformats.org/officeDocument/2006/relationships/slide" Target="slides/slide81.xml"/><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schemas.openxmlformats.org/officeDocument/2006/relationships/font" Target="fonts/Alata-regular.fntdata"/><Relationship Id="rId90" Type="http://schemas.openxmlformats.org/officeDocument/2006/relationships/font" Target="fonts/Corben-bold.fntdata"/><Relationship Id="rId92" Type="http://customschemas.google.com/relationships/presentationmetadata" Target="meta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zh-TW"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zh-TW" sz="1200">
                <a:solidFill>
                  <a:srgbClr val="C00000"/>
                </a:solidFill>
                <a:latin typeface="Arial"/>
                <a:ea typeface="Arial"/>
                <a:cs typeface="Arial"/>
                <a:sym typeface="Arial"/>
              </a:rPr>
              <a:t>藻礁暨海洋生態館預計今年（114）完工。</a:t>
            </a:r>
            <a:endParaRPr/>
          </a:p>
        </p:txBody>
      </p:sp>
      <p:sp>
        <p:nvSpPr>
          <p:cNvPr id="153" name="Google Shape;15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zh-TW"/>
              <a:t>引水人工作困難處：</a:t>
            </a:r>
            <a:endParaRPr/>
          </a:p>
          <a:p>
            <a:pPr indent="0" lvl="0" marL="0" rtl="0" algn="l">
              <a:spcBef>
                <a:spcPts val="0"/>
              </a:spcBef>
              <a:spcAft>
                <a:spcPts val="0"/>
              </a:spcAft>
              <a:buNone/>
            </a:pPr>
            <a:r>
              <a:rPr lang="zh-TW"/>
              <a:t>1、</a:t>
            </a:r>
            <a:r>
              <a:rPr b="1" lang="zh-TW"/>
              <a:t>高度技術專業</a:t>
            </a:r>
            <a:r>
              <a:rPr lang="zh-TW"/>
              <a:t>：須精通航海知識，熟悉各類船舶操作、潮汐變化、港口水域地形與氣象條件。每一艘船的大小、吃水深度、操縱性能都不同，引水人必須即時判斷、迅速應對。</a:t>
            </a:r>
            <a:endParaRPr/>
          </a:p>
          <a:p>
            <a:pPr indent="0" lvl="0" marL="0" rtl="0" algn="l">
              <a:spcBef>
                <a:spcPts val="0"/>
              </a:spcBef>
              <a:spcAft>
                <a:spcPts val="0"/>
              </a:spcAft>
              <a:buNone/>
            </a:pPr>
            <a:r>
              <a:rPr b="1" lang="zh-TW"/>
              <a:t>2、高風險環境（需要極強體能與膽識）</a:t>
            </a:r>
            <a:r>
              <a:rPr lang="zh-TW"/>
              <a:t>：在海象不穩或惡劣天候下（如颱風或濃霧），仍需執行任務。他們通常必須從小艇攀爬到大型船舶上（尤其是超大型油輪或貨輪），有時甚至在風浪中跳接，危險性極高。</a:t>
            </a:r>
            <a:endParaRPr/>
          </a:p>
          <a:p>
            <a:pPr indent="0" lvl="0" marL="0" rtl="0" algn="l">
              <a:spcBef>
                <a:spcPts val="0"/>
              </a:spcBef>
              <a:spcAft>
                <a:spcPts val="0"/>
              </a:spcAft>
              <a:buNone/>
            </a:pPr>
            <a:r>
              <a:rPr b="1" lang="zh-TW"/>
              <a:t>3、重大責任壓力</a:t>
            </a:r>
            <a:r>
              <a:rPr lang="zh-TW"/>
              <a:t>：一旦操作失誤，不僅可能造成船舶擱淺或碰撞，還可能導致海洋污染或港口癱瘓。引水人承擔的是「一船安危、一港命脈」的重責。</a:t>
            </a:r>
            <a:endParaRPr/>
          </a:p>
          <a:p>
            <a:pPr indent="0" lvl="0" marL="0" rtl="0" algn="l">
              <a:spcBef>
                <a:spcPts val="0"/>
              </a:spcBef>
              <a:spcAft>
                <a:spcPts val="0"/>
              </a:spcAft>
              <a:buNone/>
            </a:pPr>
            <a:r>
              <a:t/>
            </a:r>
            <a:endParaRPr/>
          </a:p>
        </p:txBody>
      </p:sp>
      <p:sp>
        <p:nvSpPr>
          <p:cNvPr id="207" name="Google Shape;20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DFKai-SB"/>
              <a:buNone/>
            </a:pPr>
            <a:r>
              <a:rPr b="1" lang="zh-TW" sz="1200">
                <a:latin typeface="DFKai-SB"/>
                <a:ea typeface="DFKai-SB"/>
                <a:cs typeface="DFKai-SB"/>
                <a:sym typeface="DFKai-SB"/>
              </a:rPr>
              <a:t>養殖系－《</a:t>
            </a:r>
            <a:r>
              <a:rPr b="1" lang="zh-TW" sz="1200">
                <a:latin typeface="Arial"/>
                <a:ea typeface="Arial"/>
                <a:cs typeface="Arial"/>
                <a:sym typeface="Arial"/>
              </a:rPr>
              <a:t>智能化漁電共生系統</a:t>
            </a:r>
            <a:r>
              <a:rPr b="1" lang="zh-TW" sz="1200">
                <a:latin typeface="DFKai-SB"/>
                <a:ea typeface="DFKai-SB"/>
                <a:cs typeface="DFKai-SB"/>
                <a:sym typeface="DFKai-SB"/>
              </a:rPr>
              <a:t>》</a:t>
            </a:r>
            <a:endParaRPr/>
          </a:p>
          <a:p>
            <a:pPr indent="0" lvl="0" marL="0" marR="0" rtl="0" algn="l">
              <a:lnSpc>
                <a:spcPct val="100000"/>
              </a:lnSpc>
              <a:spcBef>
                <a:spcPts val="0"/>
              </a:spcBef>
              <a:spcAft>
                <a:spcPts val="0"/>
              </a:spcAft>
              <a:buClr>
                <a:schemeClr val="dk1"/>
              </a:buClr>
              <a:buSzPts val="1200"/>
              <a:buFont typeface="DFKai-SB"/>
              <a:buNone/>
            </a:pPr>
            <a:r>
              <a:rPr b="1" lang="zh-TW" sz="1200">
                <a:latin typeface="DFKai-SB"/>
                <a:ea typeface="DFKai-SB"/>
                <a:cs typeface="DFKai-SB"/>
                <a:sym typeface="DFKai-SB"/>
              </a:rPr>
              <a:t>養殖系李孟洲老師－</a:t>
            </a:r>
            <a:r>
              <a:rPr b="1" lang="zh-TW" sz="1200">
                <a:latin typeface="Arial"/>
                <a:ea typeface="Arial"/>
                <a:cs typeface="Arial"/>
                <a:sym typeface="Arial"/>
              </a:rPr>
              <a:t>《巴黎國際發明展金銀銅三大獎》</a:t>
            </a:r>
            <a:endParaRPr b="1" sz="1200">
              <a:latin typeface="DFKai-SB"/>
              <a:ea typeface="DFKai-SB"/>
              <a:cs typeface="DFKai-SB"/>
              <a:sym typeface="DFKai-SB"/>
            </a:endParaRPr>
          </a:p>
          <a:p>
            <a:pPr indent="0" lvl="0" marL="0" marR="0" rtl="0" algn="l">
              <a:lnSpc>
                <a:spcPct val="100000"/>
              </a:lnSpc>
              <a:spcBef>
                <a:spcPts val="0"/>
              </a:spcBef>
              <a:spcAft>
                <a:spcPts val="0"/>
              </a:spcAft>
              <a:buClr>
                <a:schemeClr val="dk1"/>
              </a:buClr>
              <a:buSzPts val="1200"/>
              <a:buFont typeface="DFKai-SB"/>
              <a:buNone/>
            </a:pPr>
            <a:r>
              <a:rPr b="1" lang="zh-TW" sz="1200">
                <a:latin typeface="DFKai-SB"/>
                <a:ea typeface="DFKai-SB"/>
                <a:cs typeface="DFKai-SB"/>
                <a:sym typeface="DFKai-SB"/>
              </a:rPr>
              <a:t>生命科學林秀美老師－</a:t>
            </a:r>
            <a:r>
              <a:rPr b="1" lang="zh-TW" sz="1200">
                <a:latin typeface="Arial"/>
                <a:ea typeface="Arial"/>
                <a:cs typeface="Arial"/>
                <a:sym typeface="Arial"/>
              </a:rPr>
              <a:t>《</a:t>
            </a:r>
            <a:r>
              <a:rPr lang="zh-TW" sz="1200">
                <a:latin typeface="Arial"/>
                <a:ea typeface="Arial"/>
                <a:cs typeface="Arial"/>
                <a:sym typeface="Arial"/>
              </a:rPr>
              <a:t>手工皂計畫</a:t>
            </a:r>
            <a:r>
              <a:rPr b="1" lang="zh-TW" sz="1200">
                <a:latin typeface="Arial"/>
                <a:ea typeface="Arial"/>
                <a:cs typeface="Arial"/>
                <a:sym typeface="Arial"/>
              </a:rPr>
              <a:t>》</a:t>
            </a:r>
            <a:r>
              <a:rPr b="1" lang="zh-TW" sz="1200">
                <a:latin typeface="DFKai-SB"/>
                <a:ea typeface="DFKai-SB"/>
                <a:cs typeface="DFKai-SB"/>
                <a:sym typeface="DFKai-SB"/>
              </a:rPr>
              <a:t>：https://www.youtube.com/watch?v=MqVJAaSmbqA</a:t>
            </a:r>
            <a:endParaRPr/>
          </a:p>
          <a:p>
            <a:pPr indent="0" lvl="0" marL="0" marR="0" rtl="0" algn="l">
              <a:lnSpc>
                <a:spcPct val="100000"/>
              </a:lnSpc>
              <a:spcBef>
                <a:spcPts val="0"/>
              </a:spcBef>
              <a:spcAft>
                <a:spcPts val="0"/>
              </a:spcAft>
              <a:buClr>
                <a:schemeClr val="dk1"/>
              </a:buClr>
              <a:buSzPts val="1200"/>
              <a:buFont typeface="Arial"/>
              <a:buNone/>
            </a:pPr>
            <a:r>
              <a:rPr b="1" lang="zh-TW" sz="1200">
                <a:latin typeface="Arial"/>
                <a:ea typeface="Arial"/>
                <a:cs typeface="Arial"/>
                <a:sym typeface="Arial"/>
              </a:rPr>
              <a:t>海生所張順恩老師－《參與跨國研究固氮海洋研究，發現全新胞器－固氮體》</a:t>
            </a:r>
            <a:endParaRPr/>
          </a:p>
        </p:txBody>
      </p:sp>
      <p:sp>
        <p:nvSpPr>
          <p:cNvPr id="349" name="Google Shape;34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zh-TW"/>
              <a:t>《潮流發電機》-</a:t>
            </a:r>
            <a:r>
              <a:rPr lang="zh-TW" sz="1200">
                <a:solidFill>
                  <a:srgbClr val="595959"/>
                </a:solidFill>
                <a:latin typeface="Microsoft JhengHei"/>
                <a:ea typeface="Microsoft JhengHei"/>
                <a:cs typeface="Microsoft JhengHei"/>
                <a:sym typeface="Microsoft JhengHei"/>
              </a:rPr>
              <a:t>全球首創的另一大特色就是「水輪扇葉」會隨潮流方向改變而「自動轉向」，使發電效率一直保持在最佳狀態。</a:t>
            </a:r>
            <a:endParaRPr sz="1200">
              <a:solidFill>
                <a:srgbClr val="595959"/>
              </a:solidFill>
              <a:latin typeface="Microsoft JhengHei"/>
              <a:ea typeface="Microsoft JhengHei"/>
              <a:cs typeface="Microsoft JhengHei"/>
              <a:sym typeface="Microsoft JhengHei"/>
            </a:endParaRPr>
          </a:p>
          <a:p>
            <a:pPr indent="0" lvl="0" marL="0" marR="0" rtl="0" algn="l">
              <a:lnSpc>
                <a:spcPct val="100000"/>
              </a:lnSpc>
              <a:spcBef>
                <a:spcPts val="0"/>
              </a:spcBef>
              <a:spcAft>
                <a:spcPts val="0"/>
              </a:spcAft>
              <a:buClr>
                <a:schemeClr val="dk1"/>
              </a:buClr>
              <a:buSzPts val="1200"/>
              <a:buFont typeface="Arial"/>
              <a:buNone/>
            </a:pPr>
            <a:r>
              <a:rPr b="1" lang="zh-TW" sz="1200">
                <a:latin typeface="Arial"/>
                <a:ea typeface="Arial"/>
                <a:cs typeface="Arial"/>
                <a:sym typeface="Arial"/>
              </a:rPr>
              <a:t>打遍天下船舶市場，我們就是船的專家</a:t>
            </a:r>
            <a:r>
              <a:rPr b="1" lang="zh-TW" sz="1200">
                <a:solidFill>
                  <a:srgbClr val="595959"/>
                </a:solidFill>
                <a:latin typeface="Microsoft JhengHei"/>
                <a:ea typeface="Microsoft JhengHei"/>
                <a:cs typeface="Microsoft JhengHei"/>
                <a:sym typeface="Microsoft JhengHei"/>
              </a:rPr>
              <a:t> – 造船系柯永澤名譽教授與宏昇公司合作，擴散型端版螺槳可</a:t>
            </a:r>
            <a:r>
              <a:rPr b="1" i="0" lang="zh-TW" sz="1200">
                <a:solidFill>
                  <a:schemeClr val="dk1"/>
                </a:solidFill>
                <a:latin typeface="Calibri"/>
                <a:ea typeface="Calibri"/>
                <a:cs typeface="Calibri"/>
                <a:sym typeface="Calibri"/>
              </a:rPr>
              <a:t>高螺槳效率、節省推進能源，且大幅降低螺槳產生的振動與噪音，近五年來已廣汎應用到國內外超過200艘各式船舶</a:t>
            </a:r>
            <a:r>
              <a:rPr b="1" i="0" lang="zh-TW" sz="1200">
                <a:solidFill>
                  <a:schemeClr val="dk1"/>
                </a:solidFill>
                <a:latin typeface="Arial"/>
                <a:ea typeface="Arial"/>
                <a:cs typeface="Arial"/>
                <a:sym typeface="Arial"/>
              </a:rPr>
              <a:t>。</a:t>
            </a:r>
            <a:endParaRPr b="1" i="0"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lang="zh-TW" sz="1200">
                <a:latin typeface="Arial"/>
                <a:ea typeface="Arial"/>
                <a:cs typeface="Arial"/>
                <a:sym typeface="Arial"/>
              </a:rPr>
              <a:t>《 發電避震器，提升電動車路程續航力 》</a:t>
            </a:r>
            <a:r>
              <a:rPr b="1" i="0" lang="zh-TW" sz="1200">
                <a:solidFill>
                  <a:schemeClr val="dk1"/>
                </a:solidFill>
                <a:latin typeface="Calibri"/>
                <a:ea typeface="Calibri"/>
                <a:cs typeface="Calibri"/>
                <a:sym typeface="Calibri"/>
              </a:rPr>
              <a:t>-機械系張文桐副教授及其指導學生致力於</a:t>
            </a:r>
            <a:r>
              <a:rPr b="0" i="0" lang="zh-TW" sz="1200">
                <a:solidFill>
                  <a:schemeClr val="dk1"/>
                </a:solidFill>
                <a:latin typeface="Calibri"/>
                <a:ea typeface="Calibri"/>
                <a:cs typeface="Calibri"/>
                <a:sym typeface="Calibri"/>
              </a:rPr>
              <a:t>將避震器減震時所產生的部份動能動轉成電能以求提升電動車的路程續航力。</a:t>
            </a:r>
            <a:endParaRPr b="1" sz="1200">
              <a:latin typeface="Arial"/>
              <a:ea typeface="Arial"/>
              <a:cs typeface="Arial"/>
              <a:sym typeface="Arial"/>
            </a:endParaRPr>
          </a:p>
        </p:txBody>
      </p:sp>
      <p:sp>
        <p:nvSpPr>
          <p:cNvPr id="403" name="Google Shape;403;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zh-TW" sz="1200">
                <a:latin typeface="Arial"/>
                <a:ea typeface="Arial"/>
                <a:cs typeface="Arial"/>
                <a:sym typeface="Arial"/>
              </a:rPr>
              <a:t>《 開發漁船衛星通訊 》-資工系許為元副教授，</a:t>
            </a:r>
            <a:r>
              <a:rPr b="0" i="0" lang="zh-TW" sz="1200">
                <a:solidFill>
                  <a:schemeClr val="dk1"/>
                </a:solidFill>
                <a:latin typeface="Calibri"/>
                <a:ea typeface="Calibri"/>
                <a:cs typeface="Calibri"/>
                <a:sym typeface="Calibri"/>
              </a:rPr>
              <a:t>遠洋漁業監控中心可即時監控台灣漁船的航跡。</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b="1" sz="12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b="1" sz="1200">
              <a:latin typeface="Arial"/>
              <a:ea typeface="Arial"/>
              <a:cs typeface="Arial"/>
              <a:sym typeface="Arial"/>
            </a:endParaRPr>
          </a:p>
        </p:txBody>
      </p:sp>
      <p:sp>
        <p:nvSpPr>
          <p:cNvPr id="435" name="Google Shape;43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9" name="Google Shape;53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5" name="Google Shape;60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0" name="Google Shape;61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0" name="Google Shape;62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5" name="Google Shape;725;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7" name="Google Shape;78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9" name="Google Shape;819;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0" name="Google Shape;840;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5" name="Google Shape;845;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0" name="Google Shape;850;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6" name="Google Shape;866;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4" name="Google Shape;904;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5" name="Google Shape;905;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9" name="Google Shape;929;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0" name="Google Shape;930;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4" name="Google Shape;954;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9" name="Google Shape;979;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0" name="Google Shape;980;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3" name="Google Shape;1003;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4" name="Google Shape;1004;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7" name="Google Shape;1027;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8" name="Google Shape;1028;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0" name="Google Shape;1050;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1" name="Google Shape;1051;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2" name="Google Shape;1092;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6" name="Google Shape;1106;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9" name="Google Shape;1119;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0" name="Google Shape;1120;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1" name="Google Shape;1141;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2" name="Google Shape;1142;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9" name="Google Shape;1169;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0" name="Google Shape;1170;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7" name="Google Shape;1187;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8" name="Google Shape;1188;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1212" name="Google Shape;1212;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3" name="Google Shape;1233;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7" name="Google Shape;1247;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2" name="Google Shape;1262;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7" name="Google Shape;1277;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3" name="Google Shape;1293;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8" name="Google Shape;1308;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4" name="Shape 1324"/>
        <p:cNvGrpSpPr/>
        <p:nvPr/>
      </p:nvGrpSpPr>
      <p:grpSpPr>
        <a:xfrm>
          <a:off x="0" y="0"/>
          <a:ext cx="0" cy="0"/>
          <a:chOff x="0" y="0"/>
          <a:chExt cx="0" cy="0"/>
        </a:xfrm>
      </p:grpSpPr>
      <p:sp>
        <p:nvSpPr>
          <p:cNvPr id="1325" name="Google Shape;1325;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6" name="Google Shape;1326;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7" name="Google Shape;1337;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8" name="Google Shape;1338;p7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4" name="Google Shape;1364;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5" name="Google Shape;1365;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1" name="Google Shape;1391;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2" name="Google Shape;1392;p7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6" name="Shape 1416"/>
        <p:cNvGrpSpPr/>
        <p:nvPr/>
      </p:nvGrpSpPr>
      <p:grpSpPr>
        <a:xfrm>
          <a:off x="0" y="0"/>
          <a:ext cx="0" cy="0"/>
          <a:chOff x="0" y="0"/>
          <a:chExt cx="0" cy="0"/>
        </a:xfrm>
      </p:grpSpPr>
      <p:sp>
        <p:nvSpPr>
          <p:cNvPr id="1417" name="Google Shape;1417;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8" name="Google Shape;1418;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9" name="Google Shape;1419;p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3" name="Shape 1443"/>
        <p:cNvGrpSpPr/>
        <p:nvPr/>
      </p:nvGrpSpPr>
      <p:grpSpPr>
        <a:xfrm>
          <a:off x="0" y="0"/>
          <a:ext cx="0" cy="0"/>
          <a:chOff x="0" y="0"/>
          <a:chExt cx="0" cy="0"/>
        </a:xfrm>
      </p:grpSpPr>
      <p:sp>
        <p:nvSpPr>
          <p:cNvPr id="1444" name="Google Shape;1444;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5" name="Google Shape;1445;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6" name="Google Shape;1446;p7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0" name="Shape 1470"/>
        <p:cNvGrpSpPr/>
        <p:nvPr/>
      </p:nvGrpSpPr>
      <p:grpSpPr>
        <a:xfrm>
          <a:off x="0" y="0"/>
          <a:ext cx="0" cy="0"/>
          <a:chOff x="0" y="0"/>
          <a:chExt cx="0" cy="0"/>
        </a:xfrm>
      </p:grpSpPr>
      <p:sp>
        <p:nvSpPr>
          <p:cNvPr id="1471" name="Google Shape;1471;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2" name="Google Shape;1472;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3" name="Google Shape;1473;p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9" name="Google Shape;1499;p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0" name="Google Shape;1500;p8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4" name="Shape 1524"/>
        <p:cNvGrpSpPr/>
        <p:nvPr/>
      </p:nvGrpSpPr>
      <p:grpSpPr>
        <a:xfrm>
          <a:off x="0" y="0"/>
          <a:ext cx="0" cy="0"/>
          <a:chOff x="0" y="0"/>
          <a:chExt cx="0" cy="0"/>
        </a:xfrm>
      </p:grpSpPr>
      <p:sp>
        <p:nvSpPr>
          <p:cNvPr id="1525" name="Google Shape;1525;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6" name="Google Shape;1526;p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7" name="Google Shape;1527;p8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1" name="Shape 1551"/>
        <p:cNvGrpSpPr/>
        <p:nvPr/>
      </p:nvGrpSpPr>
      <p:grpSpPr>
        <a:xfrm>
          <a:off x="0" y="0"/>
          <a:ext cx="0" cy="0"/>
          <a:chOff x="0" y="0"/>
          <a:chExt cx="0" cy="0"/>
        </a:xfrm>
      </p:grpSpPr>
      <p:sp>
        <p:nvSpPr>
          <p:cNvPr id="1552" name="Google Shape;1552;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3" name="Google Shape;1553;p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4" name="Google Shape;1554;p8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8" name="Shape 1578"/>
        <p:cNvGrpSpPr/>
        <p:nvPr/>
      </p:nvGrpSpPr>
      <p:grpSpPr>
        <a:xfrm>
          <a:off x="0" y="0"/>
          <a:ext cx="0" cy="0"/>
          <a:chOff x="0" y="0"/>
          <a:chExt cx="0" cy="0"/>
        </a:xfrm>
      </p:grpSpPr>
      <p:sp>
        <p:nvSpPr>
          <p:cNvPr id="1579" name="Google Shape;1579;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0" name="Google Shape;1580;p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1" name="Google Shape;1581;p8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8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8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8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8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8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 name="Google Shape;22;p8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8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8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8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8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8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0" name="Shape 30"/>
        <p:cNvGrpSpPr/>
        <p:nvPr/>
      </p:nvGrpSpPr>
      <p:grpSpPr>
        <a:xfrm>
          <a:off x="0" y="0"/>
          <a:ext cx="0" cy="0"/>
          <a:chOff x="0" y="0"/>
          <a:chExt cx="0" cy="0"/>
        </a:xfrm>
      </p:grpSpPr>
      <p:sp>
        <p:nvSpPr>
          <p:cNvPr id="31" name="Google Shape;31;p8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8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3" name="Google Shape;33;p8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8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8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 name="Shape 36"/>
        <p:cNvGrpSpPr/>
        <p:nvPr/>
      </p:nvGrpSpPr>
      <p:grpSpPr>
        <a:xfrm>
          <a:off x="0" y="0"/>
          <a:ext cx="0" cy="0"/>
          <a:chOff x="0" y="0"/>
          <a:chExt cx="0" cy="0"/>
        </a:xfrm>
      </p:grpSpPr>
      <p:sp>
        <p:nvSpPr>
          <p:cNvPr id="37" name="Google Shape;37;p8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8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9" name="Google Shape;39;p8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8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9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9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5" name="Google Shape;45;p9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9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9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9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9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1" name="Google Shape;51;p9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2" name="Google Shape;52;p9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9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5" name="Shape 55"/>
        <p:cNvGrpSpPr/>
        <p:nvPr/>
      </p:nvGrpSpPr>
      <p:grpSpPr>
        <a:xfrm>
          <a:off x="0" y="0"/>
          <a:ext cx="0" cy="0"/>
          <a:chOff x="0" y="0"/>
          <a:chExt cx="0" cy="0"/>
        </a:xfrm>
      </p:grpSpPr>
      <p:sp>
        <p:nvSpPr>
          <p:cNvPr id="56" name="Google Shape;56;p9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9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8" name="Google Shape;58;p9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9" name="Google Shape;59;p9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60" name="Google Shape;60;p9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61" name="Google Shape;61;p9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9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9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7" name="Google Shape;67;p9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8" name="Google Shape;68;p9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9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9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9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94"/>
          <p:cNvSpPr/>
          <p:nvPr>
            <p:ph idx="2" type="pic"/>
          </p:nvPr>
        </p:nvSpPr>
        <p:spPr>
          <a:xfrm>
            <a:off x="1792288" y="612775"/>
            <a:ext cx="5486400" cy="4114800"/>
          </a:xfrm>
          <a:prstGeom prst="rect">
            <a:avLst/>
          </a:prstGeom>
          <a:noFill/>
          <a:ln>
            <a:noFill/>
          </a:ln>
        </p:spPr>
      </p:sp>
      <p:sp>
        <p:nvSpPr>
          <p:cNvPr id="74" name="Google Shape;74;p9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5" name="Google Shape;75;p9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9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9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9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9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9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9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8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8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8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zh-TW"/>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1.png"/><Relationship Id="rId9" Type="http://schemas.openxmlformats.org/officeDocument/2006/relationships/image" Target="../media/image6.jpg"/><Relationship Id="rId5" Type="http://schemas.openxmlformats.org/officeDocument/2006/relationships/image" Target="../media/image11.jpg"/><Relationship Id="rId6" Type="http://schemas.openxmlformats.org/officeDocument/2006/relationships/image" Target="../media/image13.png"/><Relationship Id="rId7" Type="http://schemas.openxmlformats.org/officeDocument/2006/relationships/image" Target="../media/image9.png"/><Relationship Id="rId8"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8.png"/><Relationship Id="rId5" Type="http://schemas.openxmlformats.org/officeDocument/2006/relationships/image" Target="../media/image3.png"/><Relationship Id="rId6"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 Id="rId4" Type="http://schemas.openxmlformats.org/officeDocument/2006/relationships/image" Target="../media/image15.jpg"/><Relationship Id="rId10" Type="http://schemas.openxmlformats.org/officeDocument/2006/relationships/image" Target="../media/image3.png"/><Relationship Id="rId9" Type="http://schemas.openxmlformats.org/officeDocument/2006/relationships/image" Target="../media/image17.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20.jpg"/><Relationship Id="rId8"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4.png"/><Relationship Id="rId10" Type="http://schemas.openxmlformats.org/officeDocument/2006/relationships/image" Target="../media/image25.png"/><Relationship Id="rId9" Type="http://schemas.openxmlformats.org/officeDocument/2006/relationships/image" Target="../media/image24.png"/><Relationship Id="rId5" Type="http://schemas.openxmlformats.org/officeDocument/2006/relationships/image" Target="../media/image19.png"/><Relationship Id="rId6" Type="http://schemas.openxmlformats.org/officeDocument/2006/relationships/image" Target="../media/image18.png"/><Relationship Id="rId7" Type="http://schemas.openxmlformats.org/officeDocument/2006/relationships/image" Target="../media/image16.png"/><Relationship Id="rId8" Type="http://schemas.openxmlformats.org/officeDocument/2006/relationships/image" Target="../media/image22.png"/></Relationships>
</file>

<file path=ppt/slides/_rels/slide6.xml.rels><?xml version="1.0" encoding="UTF-8" standalone="yes"?><Relationships xmlns="http://schemas.openxmlformats.org/package/2006/relationships"><Relationship Id="rId11" Type="http://schemas.openxmlformats.org/officeDocument/2006/relationships/hyperlink" Target="https://news.ltn.com.tw/news/life/breakingnews/4680642" TargetMode="External"/><Relationship Id="rId10" Type="http://schemas.openxmlformats.org/officeDocument/2006/relationships/image" Target="../media/image28.jpg"/><Relationship Id="rId13" Type="http://schemas.openxmlformats.org/officeDocument/2006/relationships/image" Target="../media/image39.png"/><Relationship Id="rId12" Type="http://schemas.openxmlformats.org/officeDocument/2006/relationships/image" Target="../media/image30.jp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g"/><Relationship Id="rId4" Type="http://schemas.openxmlformats.org/officeDocument/2006/relationships/image" Target="../media/image29.png"/><Relationship Id="rId9" Type="http://schemas.openxmlformats.org/officeDocument/2006/relationships/hyperlink" Target="https://web.cheers.com.tw/issue/2018/no1women/article/4.php" TargetMode="External"/><Relationship Id="rId15" Type="http://schemas.openxmlformats.org/officeDocument/2006/relationships/image" Target="../media/image40.jpg"/><Relationship Id="rId14" Type="http://schemas.openxmlformats.org/officeDocument/2006/relationships/image" Target="../media/image27.jpg"/><Relationship Id="rId17" Type="http://schemas.openxmlformats.org/officeDocument/2006/relationships/image" Target="../media/image18.png"/><Relationship Id="rId16" Type="http://schemas.openxmlformats.org/officeDocument/2006/relationships/image" Target="../media/image26.png"/><Relationship Id="rId5" Type="http://schemas.openxmlformats.org/officeDocument/2006/relationships/image" Target="../media/image23.png"/><Relationship Id="rId19" Type="http://schemas.openxmlformats.org/officeDocument/2006/relationships/image" Target="../media/image25.png"/><Relationship Id="rId6" Type="http://schemas.openxmlformats.org/officeDocument/2006/relationships/hyperlink" Target="https://web.cheers.com.tw/issue/2018/no1women/article/4.php" TargetMode="External"/><Relationship Id="rId18" Type="http://schemas.openxmlformats.org/officeDocument/2006/relationships/image" Target="../media/image16.png"/><Relationship Id="rId7" Type="http://schemas.openxmlformats.org/officeDocument/2006/relationships/hyperlink" Target="https://www.youtube.com/watch?v=uZWkkVev4tw" TargetMode="External"/><Relationship Id="rId8"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1.png"/><Relationship Id="rId4" Type="http://schemas.openxmlformats.org/officeDocument/2006/relationships/image" Target="../media/image47.png"/><Relationship Id="rId5" Type="http://schemas.openxmlformats.org/officeDocument/2006/relationships/image" Target="../media/image4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8.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8.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3.png"/></Relationships>
</file>

<file path=ppt/slides/_rels/slide24.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16.png"/><Relationship Id="rId13" Type="http://schemas.openxmlformats.org/officeDocument/2006/relationships/image" Target="../media/image60.png"/><Relationship Id="rId12"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jpg"/><Relationship Id="rId4" Type="http://schemas.openxmlformats.org/officeDocument/2006/relationships/image" Target="../media/image52.png"/><Relationship Id="rId9" Type="http://schemas.openxmlformats.org/officeDocument/2006/relationships/image" Target="../media/image18.png"/><Relationship Id="rId5" Type="http://schemas.openxmlformats.org/officeDocument/2006/relationships/image" Target="../media/image59.png"/><Relationship Id="rId6" Type="http://schemas.openxmlformats.org/officeDocument/2006/relationships/image" Target="../media/image54.jpg"/><Relationship Id="rId7" Type="http://schemas.openxmlformats.org/officeDocument/2006/relationships/image" Target="../media/image55.jpg"/><Relationship Id="rId8" Type="http://schemas.openxmlformats.org/officeDocument/2006/relationships/image" Target="../media/image5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jpg"/><Relationship Id="rId4" Type="http://schemas.openxmlformats.org/officeDocument/2006/relationships/image" Target="../media/image57.png"/><Relationship Id="rId5" Type="http://schemas.openxmlformats.org/officeDocument/2006/relationships/image" Target="../media/image62.png"/><Relationship Id="rId6" Type="http://schemas.openxmlformats.org/officeDocument/2006/relationships/image" Target="../media/image61.jpg"/><Relationship Id="rId7" Type="http://schemas.openxmlformats.org/officeDocument/2006/relationships/image" Target="../media/image64.png"/><Relationship Id="rId8" Type="http://schemas.openxmlformats.org/officeDocument/2006/relationships/image" Target="../media/image66.jpg"/></Relationships>
</file>

<file path=ppt/slides/_rels/slide26.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18.png"/><Relationship Id="rId13" Type="http://schemas.openxmlformats.org/officeDocument/2006/relationships/image" Target="../media/image25.png"/><Relationship Id="rId12"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jpg"/><Relationship Id="rId4" Type="http://schemas.openxmlformats.org/officeDocument/2006/relationships/image" Target="../media/image63.png"/><Relationship Id="rId9" Type="http://schemas.openxmlformats.org/officeDocument/2006/relationships/image" Target="../media/image69.jpg"/><Relationship Id="rId5" Type="http://schemas.openxmlformats.org/officeDocument/2006/relationships/image" Target="../media/image70.png"/><Relationship Id="rId6" Type="http://schemas.openxmlformats.org/officeDocument/2006/relationships/image" Target="../media/image71.png"/><Relationship Id="rId7" Type="http://schemas.openxmlformats.org/officeDocument/2006/relationships/image" Target="../media/image67.png"/><Relationship Id="rId8" Type="http://schemas.openxmlformats.org/officeDocument/2006/relationships/image" Target="../media/image6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jpg"/><Relationship Id="rId4" Type="http://schemas.openxmlformats.org/officeDocument/2006/relationships/image" Target="../media/image68.png"/><Relationship Id="rId5" Type="http://schemas.openxmlformats.org/officeDocument/2006/relationships/image" Target="../media/image73.png"/><Relationship Id="rId6" Type="http://schemas.openxmlformats.org/officeDocument/2006/relationships/image" Target="../media/image82.png"/><Relationship Id="rId7" Type="http://schemas.openxmlformats.org/officeDocument/2006/relationships/image" Target="../media/image72.jpg"/><Relationship Id="rId8" Type="http://schemas.openxmlformats.org/officeDocument/2006/relationships/image" Target="../media/image9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jpg"/><Relationship Id="rId4" Type="http://schemas.openxmlformats.org/officeDocument/2006/relationships/image" Target="../media/image74.png"/><Relationship Id="rId9" Type="http://schemas.openxmlformats.org/officeDocument/2006/relationships/image" Target="../media/image80.jpg"/><Relationship Id="rId5" Type="http://schemas.openxmlformats.org/officeDocument/2006/relationships/image" Target="../media/image76.png"/><Relationship Id="rId6" Type="http://schemas.openxmlformats.org/officeDocument/2006/relationships/image" Target="../media/image75.jpg"/><Relationship Id="rId7" Type="http://schemas.openxmlformats.org/officeDocument/2006/relationships/image" Target="../media/image81.jpg"/><Relationship Id="rId8" Type="http://schemas.openxmlformats.org/officeDocument/2006/relationships/image" Target="../media/image7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jpg"/><Relationship Id="rId4" Type="http://schemas.openxmlformats.org/officeDocument/2006/relationships/image" Target="../media/image78.png"/><Relationship Id="rId9" Type="http://schemas.openxmlformats.org/officeDocument/2006/relationships/image" Target="../media/image86.jpg"/><Relationship Id="rId5" Type="http://schemas.openxmlformats.org/officeDocument/2006/relationships/image" Target="../media/image87.png"/><Relationship Id="rId6" Type="http://schemas.openxmlformats.org/officeDocument/2006/relationships/image" Target="../media/image84.png"/><Relationship Id="rId7" Type="http://schemas.openxmlformats.org/officeDocument/2006/relationships/image" Target="../media/image85.jpg"/><Relationship Id="rId8" Type="http://schemas.openxmlformats.org/officeDocument/2006/relationships/image" Target="../media/image79.jpg"/></Relationships>
</file>

<file path=ppt/slides/_rels/slide30.xml.rels><?xml version="1.0" encoding="UTF-8" standalone="yes"?><Relationships xmlns="http://schemas.openxmlformats.org/package/2006/relationships"><Relationship Id="rId11" Type="http://schemas.openxmlformats.org/officeDocument/2006/relationships/image" Target="../media/image101.jpg"/><Relationship Id="rId10" Type="http://schemas.openxmlformats.org/officeDocument/2006/relationships/image" Target="../media/image95.jpg"/><Relationship Id="rId13" Type="http://schemas.openxmlformats.org/officeDocument/2006/relationships/image" Target="../media/image92.jpg"/><Relationship Id="rId12" Type="http://schemas.openxmlformats.org/officeDocument/2006/relationships/image" Target="../media/image94.jpg"/><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png"/><Relationship Id="rId4" Type="http://schemas.openxmlformats.org/officeDocument/2006/relationships/image" Target="../media/image83.jpg"/><Relationship Id="rId9" Type="http://schemas.openxmlformats.org/officeDocument/2006/relationships/image" Target="../media/image88.jpg"/><Relationship Id="rId5" Type="http://schemas.openxmlformats.org/officeDocument/2006/relationships/image" Target="../media/image97.jpg"/><Relationship Id="rId6" Type="http://schemas.openxmlformats.org/officeDocument/2006/relationships/image" Target="../media/image90.png"/><Relationship Id="rId7" Type="http://schemas.openxmlformats.org/officeDocument/2006/relationships/image" Target="../media/image89.jpg"/><Relationship Id="rId8" Type="http://schemas.openxmlformats.org/officeDocument/2006/relationships/image" Target="../media/image9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00.jp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93.jp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02.jp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99.jp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jpg"/><Relationship Id="rId4" Type="http://schemas.openxmlformats.org/officeDocument/2006/relationships/image" Target="../media/image98.png"/><Relationship Id="rId5" Type="http://schemas.openxmlformats.org/officeDocument/2006/relationships/image" Target="../media/image104.png"/><Relationship Id="rId6" Type="http://schemas.openxmlformats.org/officeDocument/2006/relationships/image" Target="../media/image3.png"/><Relationship Id="rId7" Type="http://schemas.openxmlformats.org/officeDocument/2006/relationships/image" Target="../media/image10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0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0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0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15.png"/></Relationships>
</file>

<file path=ppt/slides/_rels/slide42.xml.rels><?xml version="1.0" encoding="UTF-8" standalone="yes"?><Relationships xmlns="http://schemas.openxmlformats.org/package/2006/relationships"><Relationship Id="rId11" Type="http://schemas.openxmlformats.org/officeDocument/2006/relationships/image" Target="../media/image113.png"/><Relationship Id="rId10" Type="http://schemas.openxmlformats.org/officeDocument/2006/relationships/image" Target="../media/image25.png"/><Relationship Id="rId12" Type="http://schemas.openxmlformats.org/officeDocument/2006/relationships/image" Target="../media/image107.png"/><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jpg"/><Relationship Id="rId4" Type="http://schemas.openxmlformats.org/officeDocument/2006/relationships/image" Target="../media/image98.png"/><Relationship Id="rId9" Type="http://schemas.openxmlformats.org/officeDocument/2006/relationships/image" Target="../media/image24.png"/><Relationship Id="rId5" Type="http://schemas.openxmlformats.org/officeDocument/2006/relationships/image" Target="../media/image4.png"/><Relationship Id="rId6" Type="http://schemas.openxmlformats.org/officeDocument/2006/relationships/image" Target="../media/image18.png"/><Relationship Id="rId7" Type="http://schemas.openxmlformats.org/officeDocument/2006/relationships/image" Target="../media/image16.png"/><Relationship Id="rId8" Type="http://schemas.openxmlformats.org/officeDocument/2006/relationships/image" Target="../media/image22.png"/></Relationships>
</file>

<file path=ppt/slides/_rels/slide43.xml.rels><?xml version="1.0" encoding="UTF-8" standalone="yes"?><Relationships xmlns="http://schemas.openxmlformats.org/package/2006/relationships"><Relationship Id="rId11" Type="http://schemas.openxmlformats.org/officeDocument/2006/relationships/image" Target="../media/image112.png"/><Relationship Id="rId10" Type="http://schemas.openxmlformats.org/officeDocument/2006/relationships/image" Target="../media/image119.png"/><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jpg"/><Relationship Id="rId4" Type="http://schemas.openxmlformats.org/officeDocument/2006/relationships/image" Target="../media/image3.png"/><Relationship Id="rId9" Type="http://schemas.openxmlformats.org/officeDocument/2006/relationships/image" Target="../media/image118.png"/><Relationship Id="rId5" Type="http://schemas.openxmlformats.org/officeDocument/2006/relationships/image" Target="../media/image122.png"/><Relationship Id="rId6" Type="http://schemas.openxmlformats.org/officeDocument/2006/relationships/image" Target="../media/image108.png"/><Relationship Id="rId7" Type="http://schemas.openxmlformats.org/officeDocument/2006/relationships/image" Target="../media/image114.png"/><Relationship Id="rId8" Type="http://schemas.openxmlformats.org/officeDocument/2006/relationships/image" Target="../media/image121.png"/></Relationships>
</file>

<file path=ppt/slides/_rels/slide44.xml.rels><?xml version="1.0" encoding="UTF-8" standalone="yes"?><Relationships xmlns="http://schemas.openxmlformats.org/package/2006/relationships"><Relationship Id="rId11" Type="http://schemas.openxmlformats.org/officeDocument/2006/relationships/image" Target="../media/image126.png"/><Relationship Id="rId10" Type="http://schemas.openxmlformats.org/officeDocument/2006/relationships/image" Target="../media/image123.png"/><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jpg"/><Relationship Id="rId4" Type="http://schemas.openxmlformats.org/officeDocument/2006/relationships/image" Target="../media/image116.png"/><Relationship Id="rId9" Type="http://schemas.openxmlformats.org/officeDocument/2006/relationships/image" Target="../media/image131.png"/><Relationship Id="rId5" Type="http://schemas.openxmlformats.org/officeDocument/2006/relationships/image" Target="../media/image120.png"/><Relationship Id="rId6" Type="http://schemas.openxmlformats.org/officeDocument/2006/relationships/image" Target="../media/image110.png"/><Relationship Id="rId7" Type="http://schemas.openxmlformats.org/officeDocument/2006/relationships/image" Target="../media/image4.png"/><Relationship Id="rId8" Type="http://schemas.openxmlformats.org/officeDocument/2006/relationships/image" Target="../media/image1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28.png"/><Relationship Id="rId4" Type="http://schemas.openxmlformats.org/officeDocument/2006/relationships/image" Target="../media/image12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25.png"/><Relationship Id="rId4" Type="http://schemas.openxmlformats.org/officeDocument/2006/relationships/image" Target="../media/image1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25.png"/><Relationship Id="rId4" Type="http://schemas.openxmlformats.org/officeDocument/2006/relationships/image" Target="../media/image12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25.png"/><Relationship Id="rId4" Type="http://schemas.openxmlformats.org/officeDocument/2006/relationships/image" Target="../media/image12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2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2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3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32.jpg"/><Relationship Id="rId4" Type="http://schemas.openxmlformats.org/officeDocument/2006/relationships/image" Target="../media/image130.png"/><Relationship Id="rId5" Type="http://schemas.openxmlformats.org/officeDocument/2006/relationships/image" Target="../media/image133.jpg"/><Relationship Id="rId6" Type="http://schemas.openxmlformats.org/officeDocument/2006/relationships/image" Target="../media/image13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132.jpg"/><Relationship Id="rId4" Type="http://schemas.openxmlformats.org/officeDocument/2006/relationships/image" Target="../media/image130.png"/><Relationship Id="rId5" Type="http://schemas.openxmlformats.org/officeDocument/2006/relationships/image" Target="../media/image133.jpg"/><Relationship Id="rId6" Type="http://schemas.openxmlformats.org/officeDocument/2006/relationships/image" Target="../media/image13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132.jpg"/><Relationship Id="rId4" Type="http://schemas.openxmlformats.org/officeDocument/2006/relationships/image" Target="../media/image130.png"/><Relationship Id="rId5" Type="http://schemas.openxmlformats.org/officeDocument/2006/relationships/image" Target="../media/image133.jpg"/><Relationship Id="rId6" Type="http://schemas.openxmlformats.org/officeDocument/2006/relationships/image" Target="../media/image13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32.jpg"/><Relationship Id="rId4" Type="http://schemas.openxmlformats.org/officeDocument/2006/relationships/image" Target="../media/image130.png"/><Relationship Id="rId5" Type="http://schemas.openxmlformats.org/officeDocument/2006/relationships/image" Target="../media/image133.jpg"/><Relationship Id="rId6" Type="http://schemas.openxmlformats.org/officeDocument/2006/relationships/image" Target="../media/image13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32.jpg"/><Relationship Id="rId4" Type="http://schemas.openxmlformats.org/officeDocument/2006/relationships/image" Target="../media/image130.png"/><Relationship Id="rId5" Type="http://schemas.openxmlformats.org/officeDocument/2006/relationships/image" Target="../media/image133.jpg"/><Relationship Id="rId6" Type="http://schemas.openxmlformats.org/officeDocument/2006/relationships/image" Target="../media/image13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132.jpg"/><Relationship Id="rId4" Type="http://schemas.openxmlformats.org/officeDocument/2006/relationships/image" Target="../media/image130.png"/><Relationship Id="rId5" Type="http://schemas.openxmlformats.org/officeDocument/2006/relationships/image" Target="../media/image133.jpg"/><Relationship Id="rId6" Type="http://schemas.openxmlformats.org/officeDocument/2006/relationships/image" Target="../media/image13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32.jpg"/><Relationship Id="rId4" Type="http://schemas.openxmlformats.org/officeDocument/2006/relationships/image" Target="../media/image130.png"/><Relationship Id="rId5" Type="http://schemas.openxmlformats.org/officeDocument/2006/relationships/image" Target="../media/image133.jpg"/><Relationship Id="rId6" Type="http://schemas.openxmlformats.org/officeDocument/2006/relationships/image" Target="../media/image134.png"/></Relationships>
</file>

<file path=ppt/slides/_rels/slide59.xml.rels><?xml version="1.0" encoding="UTF-8" standalone="yes"?><Relationships xmlns="http://schemas.openxmlformats.org/package/2006/relationships"><Relationship Id="rId11" Type="http://schemas.openxmlformats.org/officeDocument/2006/relationships/image" Target="../media/image134.png"/><Relationship Id="rId10" Type="http://schemas.openxmlformats.org/officeDocument/2006/relationships/image" Target="../media/image150.jpg"/><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33.jpg"/><Relationship Id="rId4" Type="http://schemas.openxmlformats.org/officeDocument/2006/relationships/image" Target="../media/image130.png"/><Relationship Id="rId9" Type="http://schemas.openxmlformats.org/officeDocument/2006/relationships/image" Target="../media/image90.png"/><Relationship Id="rId5" Type="http://schemas.openxmlformats.org/officeDocument/2006/relationships/image" Target="../media/image97.jpg"/><Relationship Id="rId6" Type="http://schemas.openxmlformats.org/officeDocument/2006/relationships/image" Target="../media/image136.jpg"/><Relationship Id="rId7" Type="http://schemas.openxmlformats.org/officeDocument/2006/relationships/image" Target="../media/image135.jpg"/><Relationship Id="rId8" Type="http://schemas.openxmlformats.org/officeDocument/2006/relationships/image" Target="../media/image137.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3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33.jpg"/><Relationship Id="rId4" Type="http://schemas.openxmlformats.org/officeDocument/2006/relationships/image" Target="../media/image130.png"/></Relationships>
</file>

<file path=ppt/slides/_rels/slide62.xml.rels><?xml version="1.0" encoding="UTF-8" standalone="yes"?><Relationships xmlns="http://schemas.openxmlformats.org/package/2006/relationships"><Relationship Id="rId11" Type="http://schemas.openxmlformats.org/officeDocument/2006/relationships/image" Target="../media/image95.jpg"/><Relationship Id="rId10" Type="http://schemas.openxmlformats.org/officeDocument/2006/relationships/image" Target="../media/image88.jpg"/><Relationship Id="rId13" Type="http://schemas.openxmlformats.org/officeDocument/2006/relationships/image" Target="../media/image142.jpg"/><Relationship Id="rId12" Type="http://schemas.openxmlformats.org/officeDocument/2006/relationships/image" Target="../media/image101.jpg"/><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33.jpg"/><Relationship Id="rId4" Type="http://schemas.openxmlformats.org/officeDocument/2006/relationships/image" Target="../media/image130.png"/><Relationship Id="rId9" Type="http://schemas.openxmlformats.org/officeDocument/2006/relationships/image" Target="../media/image91.jpg"/><Relationship Id="rId14" Type="http://schemas.openxmlformats.org/officeDocument/2006/relationships/image" Target="../media/image92.jpg"/><Relationship Id="rId5" Type="http://schemas.openxmlformats.org/officeDocument/2006/relationships/image" Target="../media/image83.jpg"/><Relationship Id="rId6" Type="http://schemas.openxmlformats.org/officeDocument/2006/relationships/image" Target="../media/image97.jpg"/><Relationship Id="rId7" Type="http://schemas.openxmlformats.org/officeDocument/2006/relationships/image" Target="../media/image90.png"/><Relationship Id="rId8" Type="http://schemas.openxmlformats.org/officeDocument/2006/relationships/image" Target="../media/image89.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49.png"/><Relationship Id="rId6" Type="http://schemas.openxmlformats.org/officeDocument/2006/relationships/image" Target="../media/image13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47.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52.png"/><Relationship Id="rId6" Type="http://schemas.openxmlformats.org/officeDocument/2006/relationships/image" Target="../media/image138.jpg"/><Relationship Id="rId7" Type="http://schemas.openxmlformats.org/officeDocument/2006/relationships/image" Target="../media/image139.png"/><Relationship Id="rId8" Type="http://schemas.openxmlformats.org/officeDocument/2006/relationships/image" Target="../media/image13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133.jpg"/><Relationship Id="rId4" Type="http://schemas.openxmlformats.org/officeDocument/2006/relationships/image" Target="../media/image130.png"/><Relationship Id="rId9" Type="http://schemas.openxmlformats.org/officeDocument/2006/relationships/image" Target="../media/image134.png"/><Relationship Id="rId5" Type="http://schemas.openxmlformats.org/officeDocument/2006/relationships/image" Target="../media/image140.jpg"/><Relationship Id="rId6" Type="http://schemas.openxmlformats.org/officeDocument/2006/relationships/image" Target="../media/image141.png"/><Relationship Id="rId7" Type="http://schemas.openxmlformats.org/officeDocument/2006/relationships/image" Target="../media/image144.jpg"/><Relationship Id="rId8" Type="http://schemas.openxmlformats.org/officeDocument/2006/relationships/image" Target="../media/image14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3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3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34.png"/></Relationships>
</file>

<file path=ppt/slides/_rels/slide70.xml.rels><?xml version="1.0" encoding="UTF-8" standalone="yes"?><Relationships xmlns="http://schemas.openxmlformats.org/package/2006/relationships"><Relationship Id="rId11" Type="http://schemas.openxmlformats.org/officeDocument/2006/relationships/image" Target="../media/image159.jpg"/><Relationship Id="rId10" Type="http://schemas.openxmlformats.org/officeDocument/2006/relationships/image" Target="../media/image155.jpg"/><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146.png"/><Relationship Id="rId4" Type="http://schemas.openxmlformats.org/officeDocument/2006/relationships/image" Target="../media/image125.png"/><Relationship Id="rId9" Type="http://schemas.openxmlformats.org/officeDocument/2006/relationships/image" Target="../media/image154.jpg"/><Relationship Id="rId5" Type="http://schemas.openxmlformats.org/officeDocument/2006/relationships/image" Target="../media/image162.png"/><Relationship Id="rId6" Type="http://schemas.openxmlformats.org/officeDocument/2006/relationships/image" Target="../media/image148.jpg"/><Relationship Id="rId7" Type="http://schemas.openxmlformats.org/officeDocument/2006/relationships/image" Target="../media/image151.jpg"/><Relationship Id="rId8" Type="http://schemas.openxmlformats.org/officeDocument/2006/relationships/image" Target="../media/image145.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125.png"/><Relationship Id="rId4" Type="http://schemas.openxmlformats.org/officeDocument/2006/relationships/image" Target="../media/image107.png"/><Relationship Id="rId5" Type="http://schemas.openxmlformats.org/officeDocument/2006/relationships/image" Target="../media/image156.png"/><Relationship Id="rId6" Type="http://schemas.openxmlformats.org/officeDocument/2006/relationships/image" Target="../media/image16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1.jpg"/><Relationship Id="rId4" Type="http://schemas.openxmlformats.org/officeDocument/2006/relationships/image" Target="../media/image157.png"/><Relationship Id="rId5" Type="http://schemas.openxmlformats.org/officeDocument/2006/relationships/image" Target="../media/image158.png"/><Relationship Id="rId6" Type="http://schemas.openxmlformats.org/officeDocument/2006/relationships/image" Target="../media/image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5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60.jpg"/><Relationship Id="rId6" Type="http://schemas.openxmlformats.org/officeDocument/2006/relationships/image" Target="../media/image152.png"/><Relationship Id="rId7" Type="http://schemas.openxmlformats.org/officeDocument/2006/relationships/image" Target="../media/image13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60.jpg"/><Relationship Id="rId6" Type="http://schemas.openxmlformats.org/officeDocument/2006/relationships/image" Target="../media/image152.png"/><Relationship Id="rId7" Type="http://schemas.openxmlformats.org/officeDocument/2006/relationships/image" Target="../media/image13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60.jpg"/><Relationship Id="rId6" Type="http://schemas.openxmlformats.org/officeDocument/2006/relationships/image" Target="../media/image152.png"/><Relationship Id="rId7" Type="http://schemas.openxmlformats.org/officeDocument/2006/relationships/image" Target="../media/image13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60.jpg"/><Relationship Id="rId6" Type="http://schemas.openxmlformats.org/officeDocument/2006/relationships/image" Target="../media/image152.png"/><Relationship Id="rId7" Type="http://schemas.openxmlformats.org/officeDocument/2006/relationships/image" Target="../media/image13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60.jpg"/><Relationship Id="rId6" Type="http://schemas.openxmlformats.org/officeDocument/2006/relationships/image" Target="../media/image152.png"/><Relationship Id="rId7" Type="http://schemas.openxmlformats.org/officeDocument/2006/relationships/image" Target="../media/image13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60.jpg"/><Relationship Id="rId6" Type="http://schemas.openxmlformats.org/officeDocument/2006/relationships/image" Target="../media/image152.png"/><Relationship Id="rId7" Type="http://schemas.openxmlformats.org/officeDocument/2006/relationships/image" Target="../media/image13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60.jpg"/><Relationship Id="rId6" Type="http://schemas.openxmlformats.org/officeDocument/2006/relationships/image" Target="../media/image152.png"/><Relationship Id="rId7" Type="http://schemas.openxmlformats.org/officeDocument/2006/relationships/image" Target="../media/image13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60.jpg"/><Relationship Id="rId6" Type="http://schemas.openxmlformats.org/officeDocument/2006/relationships/image" Target="../media/image152.png"/><Relationship Id="rId7" Type="http://schemas.openxmlformats.org/officeDocument/2006/relationships/image" Target="../media/image13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60.jpg"/><Relationship Id="rId6" Type="http://schemas.openxmlformats.org/officeDocument/2006/relationships/image" Target="../media/image152.png"/><Relationship Id="rId7" Type="http://schemas.openxmlformats.org/officeDocument/2006/relationships/image" Target="../media/image13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133.jpg"/><Relationship Id="rId4" Type="http://schemas.openxmlformats.org/officeDocument/2006/relationships/image" Target="../media/image130.png"/><Relationship Id="rId5" Type="http://schemas.openxmlformats.org/officeDocument/2006/relationships/image" Target="../media/image160.jpg"/><Relationship Id="rId6" Type="http://schemas.openxmlformats.org/officeDocument/2006/relationships/image" Target="../media/image152.png"/><Relationship Id="rId7" Type="http://schemas.openxmlformats.org/officeDocument/2006/relationships/image" Target="../media/image1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p:nvPr/>
        </p:nvSpPr>
        <p:spPr>
          <a:xfrm>
            <a:off x="-990600" y="-971379"/>
            <a:ext cx="19901446" cy="11258379"/>
          </a:xfrm>
          <a:custGeom>
            <a:rect b="b" l="l" r="r" t="t"/>
            <a:pathLst>
              <a:path extrusionOk="0" h="11258379" w="19901446">
                <a:moveTo>
                  <a:pt x="0" y="0"/>
                </a:moveTo>
                <a:lnTo>
                  <a:pt x="19901446" y="0"/>
                </a:lnTo>
                <a:lnTo>
                  <a:pt x="19901446" y="11258379"/>
                </a:lnTo>
                <a:lnTo>
                  <a:pt x="0" y="1125837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0" name="Google Shape;90;p1"/>
          <p:cNvGrpSpPr/>
          <p:nvPr/>
        </p:nvGrpSpPr>
        <p:grpSpPr>
          <a:xfrm>
            <a:off x="6400800" y="3390900"/>
            <a:ext cx="2845736" cy="2749026"/>
            <a:chOff x="0" y="0"/>
            <a:chExt cx="812800" cy="812800"/>
          </a:xfrm>
        </p:grpSpPr>
        <p:sp>
          <p:nvSpPr>
            <p:cNvPr id="91" name="Google Shape;91;p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66187"/>
                </a:lnSpc>
                <a:spcBef>
                  <a:spcPts val="0"/>
                </a:spcBef>
                <a:spcAft>
                  <a:spcPts val="0"/>
                </a:spcAft>
                <a:buNone/>
              </a:pPr>
              <a:r>
                <a:t/>
              </a:r>
              <a:endParaRPr sz="1600">
                <a:solidFill>
                  <a:schemeClr val="dk1"/>
                </a:solidFill>
                <a:latin typeface="Calibri"/>
                <a:ea typeface="Calibri"/>
                <a:cs typeface="Calibri"/>
                <a:sym typeface="Calibri"/>
              </a:endParaRPr>
            </a:p>
          </p:txBody>
        </p:sp>
      </p:grpSp>
      <p:sp>
        <p:nvSpPr>
          <p:cNvPr id="93" name="Google Shape;93;p1"/>
          <p:cNvSpPr txBox="1"/>
          <p:nvPr/>
        </p:nvSpPr>
        <p:spPr>
          <a:xfrm>
            <a:off x="1331861" y="3519761"/>
            <a:ext cx="5132858" cy="1900072"/>
          </a:xfrm>
          <a:prstGeom prst="rect">
            <a:avLst/>
          </a:prstGeom>
          <a:noFill/>
          <a:ln>
            <a:noFill/>
          </a:ln>
        </p:spPr>
        <p:txBody>
          <a:bodyPr anchorCtr="0" anchor="t" bIns="0" lIns="0" spcFirstLastPara="1" rIns="0" wrap="square" tIns="0">
            <a:spAutoFit/>
          </a:bodyPr>
          <a:lstStyle/>
          <a:p>
            <a:pPr indent="0" lvl="0" marL="0" marR="0" rtl="0" algn="l">
              <a:lnSpc>
                <a:spcPct val="173666"/>
              </a:lnSpc>
              <a:spcBef>
                <a:spcPts val="0"/>
              </a:spcBef>
              <a:spcAft>
                <a:spcPts val="0"/>
              </a:spcAft>
              <a:buNone/>
            </a:pPr>
            <a:r>
              <a:rPr lang="zh-TW" sz="9600">
                <a:solidFill>
                  <a:srgbClr val="1C3879"/>
                </a:solidFill>
                <a:latin typeface="Arial"/>
                <a:ea typeface="Arial"/>
                <a:cs typeface="Arial"/>
                <a:sym typeface="Arial"/>
              </a:rPr>
              <a:t>國立臺灣</a:t>
            </a:r>
            <a:endParaRPr sz="9600">
              <a:solidFill>
                <a:srgbClr val="1C3879"/>
              </a:solidFill>
              <a:latin typeface="Arial"/>
              <a:ea typeface="Arial"/>
              <a:cs typeface="Arial"/>
              <a:sym typeface="Arial"/>
            </a:endParaRPr>
          </a:p>
        </p:txBody>
      </p:sp>
      <p:sp>
        <p:nvSpPr>
          <p:cNvPr id="94" name="Google Shape;94;p1"/>
          <p:cNvSpPr txBox="1"/>
          <p:nvPr/>
        </p:nvSpPr>
        <p:spPr>
          <a:xfrm>
            <a:off x="6598113" y="3457608"/>
            <a:ext cx="3248285" cy="1900072"/>
          </a:xfrm>
          <a:prstGeom prst="rect">
            <a:avLst/>
          </a:prstGeom>
          <a:noFill/>
          <a:ln>
            <a:noFill/>
          </a:ln>
        </p:spPr>
        <p:txBody>
          <a:bodyPr anchorCtr="0" anchor="t" bIns="0" lIns="0" spcFirstLastPara="1" rIns="0" wrap="square" tIns="0">
            <a:spAutoFit/>
          </a:bodyPr>
          <a:lstStyle/>
          <a:p>
            <a:pPr indent="0" lvl="0" marL="0" marR="0" rtl="0" algn="l">
              <a:lnSpc>
                <a:spcPct val="173666"/>
              </a:lnSpc>
              <a:spcBef>
                <a:spcPts val="0"/>
              </a:spcBef>
              <a:spcAft>
                <a:spcPts val="0"/>
              </a:spcAft>
              <a:buNone/>
            </a:pPr>
            <a:r>
              <a:rPr lang="zh-TW" sz="9600">
                <a:solidFill>
                  <a:srgbClr val="FFFFFF"/>
                </a:solidFill>
                <a:latin typeface="Arial"/>
                <a:ea typeface="Arial"/>
                <a:cs typeface="Arial"/>
                <a:sym typeface="Arial"/>
              </a:rPr>
              <a:t>海洋</a:t>
            </a:r>
            <a:endParaRPr sz="9600">
              <a:solidFill>
                <a:srgbClr val="FFFFFF"/>
              </a:solidFill>
              <a:latin typeface="Arial"/>
              <a:ea typeface="Arial"/>
              <a:cs typeface="Arial"/>
              <a:sym typeface="Arial"/>
            </a:endParaRPr>
          </a:p>
        </p:txBody>
      </p:sp>
      <p:sp>
        <p:nvSpPr>
          <p:cNvPr id="95" name="Google Shape;95;p1"/>
          <p:cNvSpPr txBox="1"/>
          <p:nvPr/>
        </p:nvSpPr>
        <p:spPr>
          <a:xfrm>
            <a:off x="1665575" y="5198921"/>
            <a:ext cx="12316185" cy="756746"/>
          </a:xfrm>
          <a:prstGeom prst="rect">
            <a:avLst/>
          </a:prstGeom>
          <a:noFill/>
          <a:ln>
            <a:noFill/>
          </a:ln>
        </p:spPr>
        <p:txBody>
          <a:bodyPr anchorCtr="0" anchor="t" bIns="0" lIns="0" spcFirstLastPara="1" rIns="0" wrap="square" tIns="0">
            <a:spAutoFit/>
          </a:bodyPr>
          <a:lstStyle/>
          <a:p>
            <a:pPr indent="0" lvl="0" marL="0" marR="0" rtl="0" algn="l">
              <a:lnSpc>
                <a:spcPct val="160950"/>
              </a:lnSpc>
              <a:spcBef>
                <a:spcPts val="0"/>
              </a:spcBef>
              <a:spcAft>
                <a:spcPts val="0"/>
              </a:spcAft>
              <a:buNone/>
            </a:pPr>
            <a:r>
              <a:rPr lang="zh-TW" sz="4000">
                <a:solidFill>
                  <a:srgbClr val="1C3879"/>
                </a:solidFill>
                <a:latin typeface="Corben"/>
                <a:ea typeface="Corben"/>
                <a:cs typeface="Corben"/>
                <a:sym typeface="Corben"/>
              </a:rPr>
              <a:t>National　Taiwan　 </a:t>
            </a:r>
            <a:r>
              <a:rPr lang="zh-TW" sz="4000">
                <a:solidFill>
                  <a:schemeClr val="lt1"/>
                </a:solidFill>
                <a:latin typeface="Corben"/>
                <a:ea typeface="Corben"/>
                <a:cs typeface="Corben"/>
                <a:sym typeface="Corben"/>
              </a:rPr>
              <a:t>Ocean　  </a:t>
            </a:r>
            <a:r>
              <a:rPr lang="zh-TW" sz="4000">
                <a:solidFill>
                  <a:srgbClr val="1C3879"/>
                </a:solidFill>
                <a:latin typeface="Corben"/>
                <a:ea typeface="Corben"/>
                <a:cs typeface="Corben"/>
                <a:sym typeface="Corben"/>
              </a:rPr>
              <a:t>University</a:t>
            </a:r>
            <a:endParaRPr sz="4000">
              <a:solidFill>
                <a:srgbClr val="1C3879"/>
              </a:solidFill>
              <a:latin typeface="Corben"/>
              <a:ea typeface="Corben"/>
              <a:cs typeface="Corben"/>
              <a:sym typeface="Corben"/>
            </a:endParaRPr>
          </a:p>
        </p:txBody>
      </p:sp>
      <p:sp>
        <p:nvSpPr>
          <p:cNvPr id="96" name="Google Shape;96;p1"/>
          <p:cNvSpPr txBox="1"/>
          <p:nvPr/>
        </p:nvSpPr>
        <p:spPr>
          <a:xfrm>
            <a:off x="9513324" y="3462068"/>
            <a:ext cx="3081306" cy="1900072"/>
          </a:xfrm>
          <a:prstGeom prst="rect">
            <a:avLst/>
          </a:prstGeom>
          <a:noFill/>
          <a:ln>
            <a:noFill/>
          </a:ln>
        </p:spPr>
        <p:txBody>
          <a:bodyPr anchorCtr="0" anchor="t" bIns="0" lIns="0" spcFirstLastPara="1" rIns="0" wrap="square" tIns="0">
            <a:spAutoFit/>
          </a:bodyPr>
          <a:lstStyle/>
          <a:p>
            <a:pPr indent="0" lvl="0" marL="0" marR="0" rtl="0" algn="l">
              <a:lnSpc>
                <a:spcPct val="173666"/>
              </a:lnSpc>
              <a:spcBef>
                <a:spcPts val="0"/>
              </a:spcBef>
              <a:spcAft>
                <a:spcPts val="0"/>
              </a:spcAft>
              <a:buNone/>
            </a:pPr>
            <a:r>
              <a:rPr lang="zh-TW" sz="9600">
                <a:solidFill>
                  <a:srgbClr val="1C3879"/>
                </a:solidFill>
                <a:latin typeface="Arial"/>
                <a:ea typeface="Arial"/>
                <a:cs typeface="Arial"/>
                <a:sym typeface="Arial"/>
              </a:rPr>
              <a:t>大學</a:t>
            </a:r>
            <a:endParaRPr sz="9600">
              <a:solidFill>
                <a:srgbClr val="1C3879"/>
              </a:solidFill>
              <a:latin typeface="Arial"/>
              <a:ea typeface="Arial"/>
              <a:cs typeface="Arial"/>
              <a:sym typeface="Arial"/>
            </a:endParaRPr>
          </a:p>
        </p:txBody>
      </p:sp>
      <p:pic>
        <p:nvPicPr>
          <p:cNvPr id="97" name="Google Shape;97;p1"/>
          <p:cNvPicPr preferRelativeResize="0"/>
          <p:nvPr/>
        </p:nvPicPr>
        <p:blipFill rotWithShape="1">
          <a:blip r:embed="rId4">
            <a:alphaModFix/>
          </a:blip>
          <a:srcRect b="0" l="0" r="0" t="0"/>
          <a:stretch/>
        </p:blipFill>
        <p:spPr>
          <a:xfrm>
            <a:off x="16535400" y="723900"/>
            <a:ext cx="1070741" cy="55264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6A8C5"/>
        </a:solidFill>
      </p:bgPr>
    </p:bg>
    <p:spTree>
      <p:nvGrpSpPr>
        <p:cNvPr id="101" name="Shape 101"/>
        <p:cNvGrpSpPr/>
        <p:nvPr/>
      </p:nvGrpSpPr>
      <p:grpSpPr>
        <a:xfrm>
          <a:off x="0" y="0"/>
          <a:ext cx="0" cy="0"/>
          <a:chOff x="0" y="0"/>
          <a:chExt cx="0" cy="0"/>
        </a:xfrm>
      </p:grpSpPr>
      <p:grpSp>
        <p:nvGrpSpPr>
          <p:cNvPr id="102" name="Google Shape;102;p2"/>
          <p:cNvGrpSpPr/>
          <p:nvPr/>
        </p:nvGrpSpPr>
        <p:grpSpPr>
          <a:xfrm>
            <a:off x="-808770" y="986325"/>
            <a:ext cx="3504683" cy="1383359"/>
            <a:chOff x="0" y="-38100"/>
            <a:chExt cx="923044" cy="444500"/>
          </a:xfrm>
        </p:grpSpPr>
        <p:sp>
          <p:nvSpPr>
            <p:cNvPr id="103" name="Google Shape;103;p2"/>
            <p:cNvSpPr/>
            <p:nvPr/>
          </p:nvSpPr>
          <p:spPr>
            <a:xfrm>
              <a:off x="0" y="0"/>
              <a:ext cx="923044" cy="406400"/>
            </a:xfrm>
            <a:custGeom>
              <a:rect b="b" l="l" r="r" t="t"/>
              <a:pathLst>
                <a:path extrusionOk="0" h="406400" w="923044">
                  <a:moveTo>
                    <a:pt x="719844" y="0"/>
                  </a:moveTo>
                  <a:cubicBezTo>
                    <a:pt x="832068" y="0"/>
                    <a:pt x="923044" y="90976"/>
                    <a:pt x="923044" y="203200"/>
                  </a:cubicBezTo>
                  <a:cubicBezTo>
                    <a:pt x="923044" y="315424"/>
                    <a:pt x="832068" y="406400"/>
                    <a:pt x="719844" y="406400"/>
                  </a:cubicBezTo>
                  <a:lnTo>
                    <a:pt x="203200" y="406400"/>
                  </a:lnTo>
                  <a:cubicBezTo>
                    <a:pt x="90976" y="406400"/>
                    <a:pt x="0" y="315424"/>
                    <a:pt x="0" y="203200"/>
                  </a:cubicBezTo>
                  <a:cubicBezTo>
                    <a:pt x="0" y="90976"/>
                    <a:pt x="90976" y="0"/>
                    <a:pt x="2032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txBox="1"/>
            <p:nvPr/>
          </p:nvSpPr>
          <p:spPr>
            <a:xfrm>
              <a:off x="0" y="-38100"/>
              <a:ext cx="923044"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105" name="Google Shape;105;p2"/>
          <p:cNvPicPr preferRelativeResize="0"/>
          <p:nvPr/>
        </p:nvPicPr>
        <p:blipFill rotWithShape="1">
          <a:blip r:embed="rId3">
            <a:alphaModFix/>
          </a:blip>
          <a:srcRect b="0" l="0" r="0" t="0"/>
          <a:stretch/>
        </p:blipFill>
        <p:spPr>
          <a:xfrm>
            <a:off x="1232608" y="1247171"/>
            <a:ext cx="1000972" cy="1000972"/>
          </a:xfrm>
          <a:prstGeom prst="rect">
            <a:avLst/>
          </a:prstGeom>
          <a:noFill/>
          <a:ln>
            <a:noFill/>
          </a:ln>
        </p:spPr>
      </p:pic>
      <p:sp>
        <p:nvSpPr>
          <p:cNvPr id="106" name="Google Shape;106;p2"/>
          <p:cNvSpPr txBox="1"/>
          <p:nvPr/>
        </p:nvSpPr>
        <p:spPr>
          <a:xfrm>
            <a:off x="1613254" y="103354"/>
            <a:ext cx="16169597" cy="110799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zh-TW" sz="7200">
                <a:solidFill>
                  <a:srgbClr val="1C3879"/>
                </a:solidFill>
                <a:latin typeface="Arial"/>
                <a:ea typeface="Arial"/>
                <a:cs typeface="Arial"/>
                <a:sym typeface="Arial"/>
              </a:rPr>
              <a:t>從海專到海大：臺灣海洋高教的進化史</a:t>
            </a:r>
            <a:endParaRPr sz="7200">
              <a:solidFill>
                <a:srgbClr val="1C3879"/>
              </a:solidFill>
              <a:latin typeface="Arial"/>
              <a:ea typeface="Arial"/>
              <a:cs typeface="Arial"/>
              <a:sym typeface="Arial"/>
            </a:endParaRPr>
          </a:p>
        </p:txBody>
      </p:sp>
      <p:sp>
        <p:nvSpPr>
          <p:cNvPr id="107" name="Google Shape;107;p2"/>
          <p:cNvSpPr/>
          <p:nvPr/>
        </p:nvSpPr>
        <p:spPr>
          <a:xfrm>
            <a:off x="0" y="3136568"/>
            <a:ext cx="18288000" cy="525092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8" name="Google Shape;108;p2"/>
          <p:cNvSpPr txBox="1"/>
          <p:nvPr/>
        </p:nvSpPr>
        <p:spPr>
          <a:xfrm>
            <a:off x="1733094" y="9082853"/>
            <a:ext cx="14341002" cy="814903"/>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lang="zh-TW" sz="4000">
                <a:solidFill>
                  <a:schemeClr val="lt1"/>
                </a:solidFill>
                <a:latin typeface="Arial"/>
                <a:ea typeface="Arial"/>
                <a:cs typeface="Arial"/>
                <a:sym typeface="Arial"/>
              </a:rPr>
              <a:t>海大為全球最具完整海洋特色，但不以海洋為限的最高等學府</a:t>
            </a:r>
            <a:endParaRPr sz="4000">
              <a:solidFill>
                <a:schemeClr val="lt1"/>
              </a:solidFill>
              <a:latin typeface="Arial"/>
              <a:ea typeface="Arial"/>
              <a:cs typeface="Arial"/>
              <a:sym typeface="Arial"/>
            </a:endParaRPr>
          </a:p>
        </p:txBody>
      </p:sp>
      <p:grpSp>
        <p:nvGrpSpPr>
          <p:cNvPr id="109" name="Google Shape;109;p2"/>
          <p:cNvGrpSpPr/>
          <p:nvPr/>
        </p:nvGrpSpPr>
        <p:grpSpPr>
          <a:xfrm>
            <a:off x="76200" y="2562726"/>
            <a:ext cx="2961470" cy="6522061"/>
            <a:chOff x="352990" y="1678948"/>
            <a:chExt cx="1152178" cy="3229291"/>
          </a:xfrm>
        </p:grpSpPr>
        <p:pic>
          <p:nvPicPr>
            <p:cNvPr descr="1-1" id="110" name="Google Shape;110;p2"/>
            <p:cNvPicPr preferRelativeResize="0"/>
            <p:nvPr/>
          </p:nvPicPr>
          <p:blipFill rotWithShape="1">
            <a:blip r:embed="rId4">
              <a:alphaModFix/>
            </a:blip>
            <a:srcRect b="0" l="0" r="0" t="0"/>
            <a:stretch/>
          </p:blipFill>
          <p:spPr>
            <a:xfrm>
              <a:off x="352990" y="1971112"/>
              <a:ext cx="1152178" cy="2599909"/>
            </a:xfrm>
            <a:prstGeom prst="rect">
              <a:avLst/>
            </a:prstGeom>
            <a:noFill/>
            <a:ln>
              <a:noFill/>
            </a:ln>
          </p:spPr>
        </p:pic>
        <p:sp>
          <p:nvSpPr>
            <p:cNvPr id="111" name="Google Shape;111;p2"/>
            <p:cNvSpPr txBox="1"/>
            <p:nvPr/>
          </p:nvSpPr>
          <p:spPr>
            <a:xfrm>
              <a:off x="584039" y="4588219"/>
              <a:ext cx="442870" cy="3200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3F3F3F"/>
                  </a:solidFill>
                  <a:latin typeface="Arial"/>
                  <a:ea typeface="Arial"/>
                  <a:cs typeface="Arial"/>
                  <a:sym typeface="Arial"/>
                </a:rPr>
                <a:t>1953</a:t>
              </a:r>
              <a:endParaRPr b="1" sz="3600">
                <a:solidFill>
                  <a:srgbClr val="3F3F3F"/>
                </a:solidFill>
                <a:latin typeface="Arial"/>
                <a:ea typeface="Arial"/>
                <a:cs typeface="Arial"/>
                <a:sym typeface="Arial"/>
              </a:endParaRPr>
            </a:p>
          </p:txBody>
        </p:sp>
        <p:sp>
          <p:nvSpPr>
            <p:cNvPr id="112" name="Google Shape;112;p2"/>
            <p:cNvSpPr txBox="1"/>
            <p:nvPr/>
          </p:nvSpPr>
          <p:spPr>
            <a:xfrm>
              <a:off x="395513" y="1678948"/>
              <a:ext cx="859348" cy="3200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3F3F3F"/>
                  </a:solidFill>
                  <a:latin typeface="Arial"/>
                  <a:ea typeface="Arial"/>
                  <a:cs typeface="Arial"/>
                  <a:sym typeface="Arial"/>
                </a:rPr>
                <a:t>省立海專</a:t>
              </a:r>
              <a:endParaRPr/>
            </a:p>
          </p:txBody>
        </p:sp>
      </p:grpSp>
      <p:grpSp>
        <p:nvGrpSpPr>
          <p:cNvPr id="113" name="Google Shape;113;p2"/>
          <p:cNvGrpSpPr/>
          <p:nvPr/>
        </p:nvGrpSpPr>
        <p:grpSpPr>
          <a:xfrm>
            <a:off x="3048000" y="2507142"/>
            <a:ext cx="2837579" cy="6603045"/>
            <a:chOff x="1342187" y="1600904"/>
            <a:chExt cx="1304290" cy="3340207"/>
          </a:xfrm>
        </p:grpSpPr>
        <p:sp>
          <p:nvSpPr>
            <p:cNvPr id="114" name="Google Shape;114;p2"/>
            <p:cNvSpPr/>
            <p:nvPr/>
          </p:nvSpPr>
          <p:spPr>
            <a:xfrm>
              <a:off x="1350277" y="1904694"/>
              <a:ext cx="1296200" cy="2671791"/>
            </a:xfrm>
            <a:prstGeom prst="chevron">
              <a:avLst>
                <a:gd fmla="val 25000" name="adj"/>
              </a:avLst>
            </a:prstGeom>
            <a:blipFill rotWithShape="1">
              <a:blip r:embed="rId5">
                <a:alphaModFix/>
              </a:blip>
              <a:stretch>
                <a:fillRect b="0" l="0" r="0" t="0"/>
              </a:stretch>
            </a:blip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3600">
                <a:solidFill>
                  <a:srgbClr val="3F3F3F"/>
                </a:solidFill>
                <a:latin typeface="Arial"/>
                <a:ea typeface="Arial"/>
                <a:cs typeface="Arial"/>
                <a:sym typeface="Arial"/>
              </a:endParaRPr>
            </a:p>
          </p:txBody>
        </p:sp>
        <p:sp>
          <p:nvSpPr>
            <p:cNvPr id="115" name="Google Shape;115;p2"/>
            <p:cNvSpPr txBox="1"/>
            <p:nvPr/>
          </p:nvSpPr>
          <p:spPr>
            <a:xfrm>
              <a:off x="1586846" y="4601310"/>
              <a:ext cx="597589" cy="33980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3F3F3F"/>
                  </a:solidFill>
                  <a:latin typeface="Arial"/>
                  <a:ea typeface="Arial"/>
                  <a:cs typeface="Arial"/>
                  <a:sym typeface="Arial"/>
                </a:rPr>
                <a:t>1964</a:t>
              </a:r>
              <a:endParaRPr b="1" sz="3600">
                <a:solidFill>
                  <a:srgbClr val="3F3F3F"/>
                </a:solidFill>
                <a:latin typeface="Arial"/>
                <a:ea typeface="Arial"/>
                <a:cs typeface="Arial"/>
                <a:sym typeface="Arial"/>
              </a:endParaRPr>
            </a:p>
          </p:txBody>
        </p:sp>
        <p:sp>
          <p:nvSpPr>
            <p:cNvPr id="116" name="Google Shape;116;p2"/>
            <p:cNvSpPr txBox="1"/>
            <p:nvPr/>
          </p:nvSpPr>
          <p:spPr>
            <a:xfrm>
              <a:off x="1342187" y="1600904"/>
              <a:ext cx="1011214" cy="32587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3F3F3F"/>
                  </a:solidFill>
                  <a:latin typeface="Arial"/>
                  <a:ea typeface="Arial"/>
                  <a:cs typeface="Arial"/>
                  <a:sym typeface="Arial"/>
                </a:rPr>
                <a:t>省立海院</a:t>
              </a:r>
              <a:endParaRPr/>
            </a:p>
          </p:txBody>
        </p:sp>
      </p:grpSp>
      <p:grpSp>
        <p:nvGrpSpPr>
          <p:cNvPr id="117" name="Google Shape;117;p2"/>
          <p:cNvGrpSpPr/>
          <p:nvPr/>
        </p:nvGrpSpPr>
        <p:grpSpPr>
          <a:xfrm>
            <a:off x="5867400" y="2455541"/>
            <a:ext cx="2884577" cy="6619211"/>
            <a:chOff x="2730783" y="1437572"/>
            <a:chExt cx="1266769" cy="3479966"/>
          </a:xfrm>
        </p:grpSpPr>
        <p:pic>
          <p:nvPicPr>
            <p:cNvPr descr="1-3" id="118" name="Google Shape;118;p2"/>
            <p:cNvPicPr preferRelativeResize="0"/>
            <p:nvPr/>
          </p:nvPicPr>
          <p:blipFill rotWithShape="1">
            <a:blip r:embed="rId6">
              <a:alphaModFix/>
            </a:blip>
            <a:srcRect b="0" l="0" r="0" t="0"/>
            <a:stretch/>
          </p:blipFill>
          <p:spPr>
            <a:xfrm>
              <a:off x="2734701" y="1795613"/>
              <a:ext cx="1262851" cy="2760606"/>
            </a:xfrm>
            <a:prstGeom prst="rect">
              <a:avLst/>
            </a:prstGeom>
            <a:noFill/>
            <a:ln>
              <a:noFill/>
            </a:ln>
          </p:spPr>
        </p:pic>
        <p:sp>
          <p:nvSpPr>
            <p:cNvPr id="119" name="Google Shape;119;p2"/>
            <p:cNvSpPr txBox="1"/>
            <p:nvPr/>
          </p:nvSpPr>
          <p:spPr>
            <a:xfrm>
              <a:off x="2927411" y="4577738"/>
              <a:ext cx="559791" cy="339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3F3F3F"/>
                  </a:solidFill>
                  <a:latin typeface="Arial"/>
                  <a:ea typeface="Arial"/>
                  <a:cs typeface="Arial"/>
                  <a:sym typeface="Arial"/>
                </a:rPr>
                <a:t>1979</a:t>
              </a:r>
              <a:endParaRPr b="1" sz="3600">
                <a:solidFill>
                  <a:srgbClr val="3F3F3F"/>
                </a:solidFill>
                <a:latin typeface="Arial"/>
                <a:ea typeface="Arial"/>
                <a:cs typeface="Arial"/>
                <a:sym typeface="Arial"/>
              </a:endParaRPr>
            </a:p>
          </p:txBody>
        </p:sp>
        <p:sp>
          <p:nvSpPr>
            <p:cNvPr id="120" name="Google Shape;120;p2"/>
            <p:cNvSpPr txBox="1"/>
            <p:nvPr/>
          </p:nvSpPr>
          <p:spPr>
            <a:xfrm>
              <a:off x="2730783" y="1437572"/>
              <a:ext cx="975041" cy="339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3F3F3F"/>
                  </a:solidFill>
                  <a:latin typeface="Arial"/>
                  <a:ea typeface="Arial"/>
                  <a:cs typeface="Arial"/>
                  <a:sym typeface="Arial"/>
                </a:rPr>
                <a:t>國立海院</a:t>
              </a:r>
              <a:endParaRPr/>
            </a:p>
          </p:txBody>
        </p:sp>
      </p:grpSp>
      <p:grpSp>
        <p:nvGrpSpPr>
          <p:cNvPr id="121" name="Google Shape;121;p2"/>
          <p:cNvGrpSpPr/>
          <p:nvPr/>
        </p:nvGrpSpPr>
        <p:grpSpPr>
          <a:xfrm>
            <a:off x="8534400" y="1852360"/>
            <a:ext cx="5619952" cy="7195759"/>
            <a:chOff x="4561514" y="1120469"/>
            <a:chExt cx="2147362" cy="3783079"/>
          </a:xfrm>
        </p:grpSpPr>
        <p:pic>
          <p:nvPicPr>
            <p:cNvPr descr="1-4" id="122" name="Google Shape;122;p2"/>
            <p:cNvPicPr preferRelativeResize="0"/>
            <p:nvPr/>
          </p:nvPicPr>
          <p:blipFill rotWithShape="1">
            <a:blip r:embed="rId7">
              <a:alphaModFix/>
            </a:blip>
            <a:srcRect b="0" l="0" r="0" t="0"/>
            <a:stretch/>
          </p:blipFill>
          <p:spPr>
            <a:xfrm>
              <a:off x="4561514" y="1776700"/>
              <a:ext cx="1212896" cy="2798457"/>
            </a:xfrm>
            <a:prstGeom prst="rect">
              <a:avLst/>
            </a:prstGeom>
            <a:noFill/>
            <a:ln>
              <a:noFill/>
            </a:ln>
          </p:spPr>
        </p:pic>
        <p:sp>
          <p:nvSpPr>
            <p:cNvPr id="123" name="Google Shape;123;p2"/>
            <p:cNvSpPr txBox="1"/>
            <p:nvPr/>
          </p:nvSpPr>
          <p:spPr>
            <a:xfrm>
              <a:off x="4826631" y="4563748"/>
              <a:ext cx="487061" cy="339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3F3F3F"/>
                  </a:solidFill>
                  <a:latin typeface="Arial"/>
                  <a:ea typeface="Arial"/>
                  <a:cs typeface="Arial"/>
                  <a:sym typeface="Arial"/>
                </a:rPr>
                <a:t>1989</a:t>
              </a:r>
              <a:endParaRPr b="1" sz="3600">
                <a:solidFill>
                  <a:srgbClr val="3F3F3F"/>
                </a:solidFill>
                <a:latin typeface="Arial"/>
                <a:ea typeface="Arial"/>
                <a:cs typeface="Arial"/>
                <a:sym typeface="Arial"/>
              </a:endParaRPr>
            </a:p>
          </p:txBody>
        </p:sp>
        <p:sp>
          <p:nvSpPr>
            <p:cNvPr id="124" name="Google Shape;124;p2"/>
            <p:cNvSpPr txBox="1"/>
            <p:nvPr/>
          </p:nvSpPr>
          <p:spPr>
            <a:xfrm>
              <a:off x="5927481" y="1120469"/>
              <a:ext cx="781395" cy="339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3F3F3F"/>
                  </a:solidFill>
                  <a:latin typeface="Arial"/>
                  <a:ea typeface="Arial"/>
                  <a:cs typeface="Arial"/>
                  <a:sym typeface="Arial"/>
                </a:rPr>
                <a:t>國立海大</a:t>
              </a:r>
              <a:endParaRPr/>
            </a:p>
          </p:txBody>
        </p:sp>
      </p:grpSp>
      <p:grpSp>
        <p:nvGrpSpPr>
          <p:cNvPr id="125" name="Google Shape;125;p2"/>
          <p:cNvGrpSpPr/>
          <p:nvPr/>
        </p:nvGrpSpPr>
        <p:grpSpPr>
          <a:xfrm>
            <a:off x="8813362" y="2476500"/>
            <a:ext cx="9572343" cy="6586989"/>
            <a:chOff x="4686060" y="1514893"/>
            <a:chExt cx="6050419" cy="3354244"/>
          </a:xfrm>
        </p:grpSpPr>
        <p:grpSp>
          <p:nvGrpSpPr>
            <p:cNvPr id="126" name="Google Shape;126;p2"/>
            <p:cNvGrpSpPr/>
            <p:nvPr/>
          </p:nvGrpSpPr>
          <p:grpSpPr>
            <a:xfrm>
              <a:off x="6063102" y="1846735"/>
              <a:ext cx="4584796" cy="3022402"/>
              <a:chOff x="6063102" y="1846735"/>
              <a:chExt cx="4584796" cy="3022402"/>
            </a:xfrm>
          </p:grpSpPr>
          <p:pic>
            <p:nvPicPr>
              <p:cNvPr descr="1-5" id="127" name="Google Shape;127;p2"/>
              <p:cNvPicPr preferRelativeResize="0"/>
              <p:nvPr/>
            </p:nvPicPr>
            <p:blipFill rotWithShape="1">
              <a:blip r:embed="rId8">
                <a:alphaModFix/>
              </a:blip>
              <a:srcRect b="0" l="0" r="0" t="0"/>
              <a:stretch/>
            </p:blipFill>
            <p:spPr>
              <a:xfrm>
                <a:off x="6388130" y="1847697"/>
                <a:ext cx="1903611" cy="2674627"/>
              </a:xfrm>
              <a:prstGeom prst="rect">
                <a:avLst/>
              </a:prstGeom>
              <a:noFill/>
              <a:ln>
                <a:noFill/>
              </a:ln>
            </p:spPr>
          </p:pic>
          <p:sp>
            <p:nvSpPr>
              <p:cNvPr id="128" name="Google Shape;128;p2"/>
              <p:cNvSpPr txBox="1"/>
              <p:nvPr/>
            </p:nvSpPr>
            <p:spPr>
              <a:xfrm>
                <a:off x="8883011" y="4540011"/>
                <a:ext cx="805708" cy="3291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3F3F3F"/>
                    </a:solidFill>
                    <a:latin typeface="Arial"/>
                    <a:ea typeface="Arial"/>
                    <a:cs typeface="Arial"/>
                    <a:sym typeface="Arial"/>
                  </a:rPr>
                  <a:t>2025</a:t>
                </a:r>
                <a:endParaRPr b="1" sz="3600">
                  <a:solidFill>
                    <a:srgbClr val="3F3F3F"/>
                  </a:solidFill>
                  <a:latin typeface="Arial"/>
                  <a:ea typeface="Arial"/>
                  <a:cs typeface="Arial"/>
                  <a:sym typeface="Arial"/>
                </a:endParaRPr>
              </a:p>
            </p:txBody>
          </p:sp>
          <p:pic>
            <p:nvPicPr>
              <p:cNvPr id="129" name="Google Shape;129;p2"/>
              <p:cNvPicPr preferRelativeResize="0"/>
              <p:nvPr/>
            </p:nvPicPr>
            <p:blipFill rotWithShape="1">
              <a:blip r:embed="rId9">
                <a:alphaModFix/>
              </a:blip>
              <a:srcRect b="0" l="0" r="0" t="0"/>
              <a:stretch/>
            </p:blipFill>
            <p:spPr>
              <a:xfrm>
                <a:off x="8122033" y="1846735"/>
                <a:ext cx="2525865" cy="2678073"/>
              </a:xfrm>
              <a:prstGeom prst="chevron">
                <a:avLst>
                  <a:gd fmla="val 26123" name="adj"/>
                </a:avLst>
              </a:prstGeom>
              <a:noFill/>
              <a:ln>
                <a:noFill/>
              </a:ln>
            </p:spPr>
          </p:pic>
          <p:cxnSp>
            <p:nvCxnSpPr>
              <p:cNvPr id="130" name="Google Shape;130;p2"/>
              <p:cNvCxnSpPr/>
              <p:nvPr/>
            </p:nvCxnSpPr>
            <p:spPr>
              <a:xfrm>
                <a:off x="6063102" y="4699465"/>
                <a:ext cx="2304356" cy="0"/>
              </a:xfrm>
              <a:prstGeom prst="straightConnector1">
                <a:avLst/>
              </a:prstGeom>
              <a:noFill/>
              <a:ln cap="flat" cmpd="sng" w="25400">
                <a:solidFill>
                  <a:srgbClr val="595959"/>
                </a:solidFill>
                <a:prstDash val="solid"/>
                <a:round/>
                <a:headEnd len="med" w="med" type="none"/>
                <a:tailEnd len="med" w="med" type="stealth"/>
              </a:ln>
              <a:effectLst>
                <a:outerShdw blurRad="40000" rotWithShape="0" dir="5400000" dist="20000">
                  <a:srgbClr val="000000">
                    <a:alpha val="38039"/>
                  </a:srgbClr>
                </a:outerShdw>
              </a:effectLst>
            </p:spPr>
          </p:cxnSp>
        </p:grpSp>
        <p:sp>
          <p:nvSpPr>
            <p:cNvPr id="131" name="Google Shape;131;p2"/>
            <p:cNvSpPr txBox="1"/>
            <p:nvPr/>
          </p:nvSpPr>
          <p:spPr>
            <a:xfrm>
              <a:off x="4686060" y="1514893"/>
              <a:ext cx="6050419" cy="2977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200">
                  <a:solidFill>
                    <a:srgbClr val="3F3F3F"/>
                  </a:solidFill>
                  <a:latin typeface="Arial"/>
                  <a:ea typeface="Arial"/>
                  <a:cs typeface="Arial"/>
                  <a:sym typeface="Arial"/>
                </a:rPr>
                <a:t>本校共約9,102位學生、433位教師、1,318位員工</a:t>
              </a:r>
              <a:endParaRPr b="1" sz="3200">
                <a:solidFill>
                  <a:srgbClr val="3F3F3F"/>
                </a:solidFill>
                <a:latin typeface="Arial"/>
                <a:ea typeface="Arial"/>
                <a:cs typeface="Arial"/>
                <a:sym typeface="Arial"/>
              </a:endParaRPr>
            </a:p>
          </p:txBody>
        </p:sp>
      </p:grpSp>
      <p:sp>
        <p:nvSpPr>
          <p:cNvPr id="132" name="Google Shape;132;p2"/>
          <p:cNvSpPr txBox="1"/>
          <p:nvPr/>
        </p:nvSpPr>
        <p:spPr>
          <a:xfrm>
            <a:off x="1676400" y="9052997"/>
            <a:ext cx="14341002" cy="814903"/>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lang="zh-TW" sz="4000">
                <a:solidFill>
                  <a:srgbClr val="3F3F3F"/>
                </a:solidFill>
                <a:latin typeface="Arial"/>
                <a:ea typeface="Arial"/>
                <a:cs typeface="Arial"/>
                <a:sym typeface="Arial"/>
              </a:rPr>
              <a:t>海大為全球最具完整海洋特色，但不以海洋為限的最高等學府</a:t>
            </a:r>
            <a:endParaRPr sz="4000">
              <a:solidFill>
                <a:srgbClr val="3F3F3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6" name="Shape 136"/>
        <p:cNvGrpSpPr/>
        <p:nvPr/>
      </p:nvGrpSpPr>
      <p:grpSpPr>
        <a:xfrm>
          <a:off x="0" y="0"/>
          <a:ext cx="0" cy="0"/>
          <a:chOff x="0" y="0"/>
          <a:chExt cx="0" cy="0"/>
        </a:xfrm>
      </p:grpSpPr>
      <p:sp>
        <p:nvSpPr>
          <p:cNvPr id="137" name="Google Shape;137;p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sp>
      <p:pic>
        <p:nvPicPr>
          <p:cNvPr id="138" name="Google Shape;138;p3"/>
          <p:cNvPicPr preferRelativeResize="0"/>
          <p:nvPr/>
        </p:nvPicPr>
        <p:blipFill rotWithShape="1">
          <a:blip r:embed="rId4">
            <a:alphaModFix/>
          </a:blip>
          <a:srcRect b="0" l="0" r="0" t="0"/>
          <a:stretch/>
        </p:blipFill>
        <p:spPr>
          <a:xfrm>
            <a:off x="0" y="-19050"/>
            <a:ext cx="18288000" cy="7058969"/>
          </a:xfrm>
          <a:prstGeom prst="rect">
            <a:avLst/>
          </a:prstGeom>
          <a:noFill/>
          <a:ln>
            <a:noFill/>
          </a:ln>
        </p:spPr>
      </p:pic>
      <p:grpSp>
        <p:nvGrpSpPr>
          <p:cNvPr id="139" name="Google Shape;139;p3"/>
          <p:cNvGrpSpPr/>
          <p:nvPr/>
        </p:nvGrpSpPr>
        <p:grpSpPr>
          <a:xfrm>
            <a:off x="-808770" y="986325"/>
            <a:ext cx="3504683" cy="1383359"/>
            <a:chOff x="0" y="-38100"/>
            <a:chExt cx="923044" cy="444500"/>
          </a:xfrm>
        </p:grpSpPr>
        <p:sp>
          <p:nvSpPr>
            <p:cNvPr id="140" name="Google Shape;140;p3"/>
            <p:cNvSpPr/>
            <p:nvPr/>
          </p:nvSpPr>
          <p:spPr>
            <a:xfrm>
              <a:off x="0" y="0"/>
              <a:ext cx="923044" cy="406400"/>
            </a:xfrm>
            <a:custGeom>
              <a:rect b="b" l="l" r="r" t="t"/>
              <a:pathLst>
                <a:path extrusionOk="0" h="406400" w="923044">
                  <a:moveTo>
                    <a:pt x="719844" y="0"/>
                  </a:moveTo>
                  <a:cubicBezTo>
                    <a:pt x="832068" y="0"/>
                    <a:pt x="923044" y="90976"/>
                    <a:pt x="923044" y="203200"/>
                  </a:cubicBezTo>
                  <a:cubicBezTo>
                    <a:pt x="923044" y="315424"/>
                    <a:pt x="832068" y="406400"/>
                    <a:pt x="719844" y="406400"/>
                  </a:cubicBezTo>
                  <a:lnTo>
                    <a:pt x="203200" y="406400"/>
                  </a:lnTo>
                  <a:cubicBezTo>
                    <a:pt x="90976" y="406400"/>
                    <a:pt x="0" y="315424"/>
                    <a:pt x="0" y="203200"/>
                  </a:cubicBezTo>
                  <a:cubicBezTo>
                    <a:pt x="0" y="90976"/>
                    <a:pt x="90976" y="0"/>
                    <a:pt x="2032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txBox="1"/>
            <p:nvPr/>
          </p:nvSpPr>
          <p:spPr>
            <a:xfrm>
              <a:off x="0" y="-38100"/>
              <a:ext cx="923044"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142" name="Google Shape;142;p3"/>
          <p:cNvPicPr preferRelativeResize="0"/>
          <p:nvPr/>
        </p:nvPicPr>
        <p:blipFill rotWithShape="1">
          <a:blip r:embed="rId5">
            <a:alphaModFix/>
          </a:blip>
          <a:srcRect b="0" l="0" r="0" t="0"/>
          <a:stretch/>
        </p:blipFill>
        <p:spPr>
          <a:xfrm>
            <a:off x="1232608" y="1247171"/>
            <a:ext cx="1000972" cy="1000972"/>
          </a:xfrm>
          <a:prstGeom prst="rect">
            <a:avLst/>
          </a:prstGeom>
          <a:noFill/>
          <a:ln>
            <a:noFill/>
          </a:ln>
        </p:spPr>
      </p:pic>
      <p:sp>
        <p:nvSpPr>
          <p:cNvPr id="143" name="Google Shape;143;p3"/>
          <p:cNvSpPr/>
          <p:nvPr/>
        </p:nvSpPr>
        <p:spPr>
          <a:xfrm rot="299250">
            <a:off x="127741" y="5914796"/>
            <a:ext cx="17969111" cy="5179905"/>
          </a:xfrm>
          <a:custGeom>
            <a:rect b="b" l="l" r="r" t="t"/>
            <a:pathLst>
              <a:path extrusionOk="0" h="4432300" w="13230748">
                <a:moveTo>
                  <a:pt x="0" y="0"/>
                </a:moveTo>
                <a:lnTo>
                  <a:pt x="13230748" y="0"/>
                </a:lnTo>
                <a:lnTo>
                  <a:pt x="13230748" y="4432301"/>
                </a:lnTo>
                <a:lnTo>
                  <a:pt x="0" y="4432301"/>
                </a:lnTo>
                <a:lnTo>
                  <a:pt x="0" y="0"/>
                </a:lnTo>
                <a:close/>
              </a:path>
            </a:pathLst>
          </a:custGeom>
          <a:blipFill rotWithShape="1">
            <a:blip r:embed="rId6">
              <a:alphaModFix amt="25000"/>
            </a:blip>
            <a:stretch>
              <a:fillRect b="0" l="0" r="0" t="0"/>
            </a:stretch>
          </a:blipFill>
          <a:ln>
            <a:noFill/>
          </a:ln>
          <a:effectLst>
            <a:outerShdw blurRad="50800" sx="1000" rotWithShape="0" algn="ctr" dir="5400000" dist="50800" sy="1000">
              <a:srgbClr val="000000"/>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 name="Google Shape;144;p3"/>
          <p:cNvSpPr/>
          <p:nvPr/>
        </p:nvSpPr>
        <p:spPr>
          <a:xfrm>
            <a:off x="12940285" y="8084509"/>
            <a:ext cx="4704128" cy="371605"/>
          </a:xfrm>
          <a:custGeom>
            <a:rect b="b" l="l" r="r" t="t"/>
            <a:pathLst>
              <a:path extrusionOk="0" h="2127703" w="648073">
                <a:moveTo>
                  <a:pt x="648073" y="0"/>
                </a:moveTo>
                <a:lnTo>
                  <a:pt x="648073" y="2127703"/>
                </a:lnTo>
                <a:cubicBezTo>
                  <a:pt x="262900" y="1929054"/>
                  <a:pt x="0" y="1527154"/>
                  <a:pt x="0" y="1063851"/>
                </a:cubicBezTo>
                <a:cubicBezTo>
                  <a:pt x="0" y="600548"/>
                  <a:pt x="262900" y="198649"/>
                  <a:pt x="648073" y="0"/>
                </a:cubicBezTo>
                <a:close/>
              </a:path>
            </a:pathLst>
          </a:custGeom>
          <a:solidFill>
            <a:srgbClr val="B7CCE4"/>
          </a:solidFill>
          <a:ln>
            <a:noFill/>
          </a:ln>
        </p:spPr>
        <p:txBody>
          <a:bodyPr anchorCtr="0" anchor="ctr" bIns="30475" lIns="60950" spcFirstLastPara="1" rIns="60950" wrap="square" tIns="30475">
            <a:noAutofit/>
          </a:bodyPr>
          <a:lstStyle/>
          <a:p>
            <a:pPr indent="0" lvl="0" marL="0" marR="0" rtl="0" algn="ctr">
              <a:spcBef>
                <a:spcPts val="0"/>
              </a:spcBef>
              <a:spcAft>
                <a:spcPts val="0"/>
              </a:spcAft>
              <a:buNone/>
            </a:pPr>
            <a:r>
              <a:t/>
            </a:r>
            <a:endParaRPr sz="4400">
              <a:solidFill>
                <a:srgbClr val="FFFFFF"/>
              </a:solidFill>
              <a:latin typeface="Arial"/>
              <a:ea typeface="Arial"/>
              <a:cs typeface="Arial"/>
              <a:sym typeface="Arial"/>
            </a:endParaRPr>
          </a:p>
        </p:txBody>
      </p:sp>
      <p:sp>
        <p:nvSpPr>
          <p:cNvPr id="145" name="Google Shape;145;p3"/>
          <p:cNvSpPr/>
          <p:nvPr/>
        </p:nvSpPr>
        <p:spPr>
          <a:xfrm>
            <a:off x="6989141" y="8030062"/>
            <a:ext cx="4704128" cy="371605"/>
          </a:xfrm>
          <a:custGeom>
            <a:rect b="b" l="l" r="r" t="t"/>
            <a:pathLst>
              <a:path extrusionOk="0" h="2127703" w="648073">
                <a:moveTo>
                  <a:pt x="648073" y="0"/>
                </a:moveTo>
                <a:lnTo>
                  <a:pt x="648073" y="2127703"/>
                </a:lnTo>
                <a:cubicBezTo>
                  <a:pt x="262900" y="1929054"/>
                  <a:pt x="0" y="1527154"/>
                  <a:pt x="0" y="1063851"/>
                </a:cubicBezTo>
                <a:cubicBezTo>
                  <a:pt x="0" y="600548"/>
                  <a:pt x="262900" y="198649"/>
                  <a:pt x="648073" y="0"/>
                </a:cubicBezTo>
                <a:close/>
              </a:path>
            </a:pathLst>
          </a:custGeom>
          <a:solidFill>
            <a:srgbClr val="B7CCE4"/>
          </a:solidFill>
          <a:ln>
            <a:noFill/>
          </a:ln>
        </p:spPr>
        <p:txBody>
          <a:bodyPr anchorCtr="0" anchor="ctr" bIns="30475" lIns="60950" spcFirstLastPara="1" rIns="60950" wrap="square" tIns="30475">
            <a:noAutofit/>
          </a:bodyPr>
          <a:lstStyle/>
          <a:p>
            <a:pPr indent="0" lvl="0" marL="0" marR="0" rtl="0" algn="ctr">
              <a:spcBef>
                <a:spcPts val="0"/>
              </a:spcBef>
              <a:spcAft>
                <a:spcPts val="0"/>
              </a:spcAft>
              <a:buNone/>
            </a:pPr>
            <a:r>
              <a:t/>
            </a:r>
            <a:endParaRPr sz="4400">
              <a:solidFill>
                <a:srgbClr val="FFFFFF"/>
              </a:solidFill>
              <a:latin typeface="Arial"/>
              <a:ea typeface="Arial"/>
              <a:cs typeface="Arial"/>
              <a:sym typeface="Arial"/>
            </a:endParaRPr>
          </a:p>
        </p:txBody>
      </p:sp>
      <p:sp>
        <p:nvSpPr>
          <p:cNvPr id="146" name="Google Shape;146;p3"/>
          <p:cNvSpPr/>
          <p:nvPr/>
        </p:nvSpPr>
        <p:spPr>
          <a:xfrm>
            <a:off x="1102264" y="8084507"/>
            <a:ext cx="4704128" cy="371605"/>
          </a:xfrm>
          <a:custGeom>
            <a:rect b="b" l="l" r="r" t="t"/>
            <a:pathLst>
              <a:path extrusionOk="0" h="2127703" w="648073">
                <a:moveTo>
                  <a:pt x="648073" y="0"/>
                </a:moveTo>
                <a:lnTo>
                  <a:pt x="648073" y="2127703"/>
                </a:lnTo>
                <a:cubicBezTo>
                  <a:pt x="262900" y="1929054"/>
                  <a:pt x="0" y="1527154"/>
                  <a:pt x="0" y="1063851"/>
                </a:cubicBezTo>
                <a:cubicBezTo>
                  <a:pt x="0" y="600548"/>
                  <a:pt x="262900" y="198649"/>
                  <a:pt x="648073" y="0"/>
                </a:cubicBezTo>
                <a:close/>
              </a:path>
            </a:pathLst>
          </a:custGeom>
          <a:solidFill>
            <a:srgbClr val="B7CCE4"/>
          </a:solidFill>
          <a:ln>
            <a:noFill/>
          </a:ln>
        </p:spPr>
        <p:txBody>
          <a:bodyPr anchorCtr="0" anchor="ctr" bIns="30475" lIns="60950" spcFirstLastPara="1" rIns="60950" wrap="square" tIns="30475">
            <a:noAutofit/>
          </a:bodyPr>
          <a:lstStyle/>
          <a:p>
            <a:pPr indent="0" lvl="0" marL="0" marR="0" rtl="0" algn="ctr">
              <a:spcBef>
                <a:spcPts val="0"/>
              </a:spcBef>
              <a:spcAft>
                <a:spcPts val="0"/>
              </a:spcAft>
              <a:buNone/>
            </a:pPr>
            <a:r>
              <a:t/>
            </a:r>
            <a:endParaRPr sz="4400">
              <a:solidFill>
                <a:srgbClr val="FFFFFF"/>
              </a:solidFill>
              <a:latin typeface="Arial"/>
              <a:ea typeface="Arial"/>
              <a:cs typeface="Arial"/>
              <a:sym typeface="Arial"/>
            </a:endParaRPr>
          </a:p>
        </p:txBody>
      </p:sp>
      <p:sp>
        <p:nvSpPr>
          <p:cNvPr id="147" name="Google Shape;147;p3"/>
          <p:cNvSpPr txBox="1"/>
          <p:nvPr/>
        </p:nvSpPr>
        <p:spPr>
          <a:xfrm flipH="1">
            <a:off x="643587" y="7562425"/>
            <a:ext cx="5850483" cy="1415770"/>
          </a:xfrm>
          <a:prstGeom prst="rect">
            <a:avLst/>
          </a:prstGeom>
          <a:noFill/>
          <a:ln>
            <a:noFill/>
          </a:ln>
        </p:spPr>
        <p:txBody>
          <a:bodyPr anchorCtr="0" anchor="t" bIns="30475" lIns="60950" spcFirstLastPara="1" rIns="60950" wrap="square" tIns="30475">
            <a:spAutoFit/>
          </a:bodyPr>
          <a:lstStyle/>
          <a:p>
            <a:pPr indent="0" lvl="0" marL="0" marR="0" rtl="0" algn="ctr">
              <a:lnSpc>
                <a:spcPct val="100000"/>
              </a:lnSpc>
              <a:spcBef>
                <a:spcPts val="0"/>
              </a:spcBef>
              <a:spcAft>
                <a:spcPts val="0"/>
              </a:spcAft>
              <a:buNone/>
            </a:pPr>
            <a:r>
              <a:rPr b="1" lang="zh-TW" sz="4400">
                <a:solidFill>
                  <a:srgbClr val="262626"/>
                </a:solidFill>
                <a:latin typeface="Arial"/>
                <a:ea typeface="Arial"/>
                <a:cs typeface="Arial"/>
                <a:sym typeface="Arial"/>
              </a:rPr>
              <a:t>培育海洋專業人才</a:t>
            </a:r>
            <a:endParaRPr b="1" sz="4400">
              <a:solidFill>
                <a:srgbClr val="262626"/>
              </a:solidFill>
              <a:latin typeface="Arial"/>
              <a:ea typeface="Arial"/>
              <a:cs typeface="Arial"/>
              <a:sym typeface="Arial"/>
            </a:endParaRPr>
          </a:p>
          <a:p>
            <a:pPr indent="0" lvl="0" marL="0" marR="0" rtl="0" algn="ctr">
              <a:lnSpc>
                <a:spcPct val="100000"/>
              </a:lnSpc>
              <a:spcBef>
                <a:spcPts val="0"/>
              </a:spcBef>
              <a:spcAft>
                <a:spcPts val="0"/>
              </a:spcAft>
              <a:buNone/>
            </a:pPr>
            <a:r>
              <a:rPr b="1" lang="zh-TW" sz="4400">
                <a:solidFill>
                  <a:srgbClr val="262626"/>
                </a:solidFill>
                <a:latin typeface="Arial"/>
                <a:ea typeface="Arial"/>
                <a:cs typeface="Arial"/>
                <a:sym typeface="Arial"/>
              </a:rPr>
              <a:t>產業鏈結特色課程</a:t>
            </a:r>
            <a:endParaRPr b="1" sz="4400">
              <a:solidFill>
                <a:srgbClr val="262626"/>
              </a:solidFill>
              <a:latin typeface="Arial"/>
              <a:ea typeface="Arial"/>
              <a:cs typeface="Arial"/>
              <a:sym typeface="Arial"/>
            </a:endParaRPr>
          </a:p>
        </p:txBody>
      </p:sp>
      <p:sp>
        <p:nvSpPr>
          <p:cNvPr id="148" name="Google Shape;148;p3"/>
          <p:cNvSpPr txBox="1"/>
          <p:nvPr/>
        </p:nvSpPr>
        <p:spPr>
          <a:xfrm flipH="1">
            <a:off x="6523911" y="7562425"/>
            <a:ext cx="5850483" cy="1415770"/>
          </a:xfrm>
          <a:prstGeom prst="rect">
            <a:avLst/>
          </a:prstGeom>
          <a:noFill/>
          <a:ln>
            <a:noFill/>
          </a:ln>
        </p:spPr>
        <p:txBody>
          <a:bodyPr anchorCtr="0" anchor="t" bIns="30475" lIns="60950" spcFirstLastPara="1" rIns="60950" wrap="square" tIns="30475">
            <a:spAutoFit/>
          </a:bodyPr>
          <a:lstStyle/>
          <a:p>
            <a:pPr indent="0" lvl="0" marL="0" marR="0" rtl="0" algn="ctr">
              <a:lnSpc>
                <a:spcPct val="100000"/>
              </a:lnSpc>
              <a:spcBef>
                <a:spcPts val="0"/>
              </a:spcBef>
              <a:spcAft>
                <a:spcPts val="0"/>
              </a:spcAft>
              <a:buNone/>
            </a:pPr>
            <a:r>
              <a:rPr b="1" lang="zh-TW" sz="4400">
                <a:solidFill>
                  <a:srgbClr val="262626"/>
                </a:solidFill>
                <a:latin typeface="Arial"/>
                <a:ea typeface="Arial"/>
                <a:cs typeface="Arial"/>
                <a:sym typeface="Arial"/>
              </a:rPr>
              <a:t>成為海洋教育智庫</a:t>
            </a:r>
            <a:br>
              <a:rPr b="1" lang="zh-TW" sz="4400">
                <a:solidFill>
                  <a:srgbClr val="262626"/>
                </a:solidFill>
                <a:latin typeface="Arial"/>
                <a:ea typeface="Arial"/>
                <a:cs typeface="Arial"/>
                <a:sym typeface="Arial"/>
              </a:rPr>
            </a:br>
            <a:r>
              <a:rPr b="1" lang="zh-TW" sz="4400">
                <a:solidFill>
                  <a:srgbClr val="262626"/>
                </a:solidFill>
                <a:latin typeface="Arial"/>
                <a:ea typeface="Arial"/>
                <a:cs typeface="Arial"/>
                <a:sym typeface="Arial"/>
              </a:rPr>
              <a:t>科普教育海洋素養</a:t>
            </a:r>
            <a:endParaRPr b="1" sz="4400">
              <a:solidFill>
                <a:srgbClr val="262626"/>
              </a:solidFill>
              <a:latin typeface="Arial"/>
              <a:ea typeface="Arial"/>
              <a:cs typeface="Arial"/>
              <a:sym typeface="Arial"/>
            </a:endParaRPr>
          </a:p>
        </p:txBody>
      </p:sp>
      <p:sp>
        <p:nvSpPr>
          <p:cNvPr id="149" name="Google Shape;149;p3"/>
          <p:cNvSpPr txBox="1"/>
          <p:nvPr/>
        </p:nvSpPr>
        <p:spPr>
          <a:xfrm flipH="1">
            <a:off x="12490262" y="7562427"/>
            <a:ext cx="5739092" cy="1415770"/>
          </a:xfrm>
          <a:prstGeom prst="rect">
            <a:avLst/>
          </a:prstGeom>
          <a:noFill/>
          <a:ln>
            <a:noFill/>
          </a:ln>
        </p:spPr>
        <p:txBody>
          <a:bodyPr anchorCtr="0" anchor="t" bIns="30475" lIns="60950" spcFirstLastPara="1" rIns="60950" wrap="square" tIns="30475">
            <a:spAutoFit/>
          </a:bodyPr>
          <a:lstStyle/>
          <a:p>
            <a:pPr indent="0" lvl="0" marL="0" marR="0" rtl="0" algn="ctr">
              <a:lnSpc>
                <a:spcPct val="100000"/>
              </a:lnSpc>
              <a:spcBef>
                <a:spcPts val="0"/>
              </a:spcBef>
              <a:spcAft>
                <a:spcPts val="0"/>
              </a:spcAft>
              <a:buNone/>
            </a:pPr>
            <a:r>
              <a:rPr b="1" lang="zh-TW" sz="4400">
                <a:solidFill>
                  <a:srgbClr val="262626"/>
                </a:solidFill>
                <a:latin typeface="Arial"/>
                <a:ea typeface="Arial"/>
                <a:cs typeface="Arial"/>
                <a:sym typeface="Arial"/>
              </a:rPr>
              <a:t>致力跨國教研合作</a:t>
            </a:r>
            <a:br>
              <a:rPr b="1" lang="zh-TW" sz="4400">
                <a:solidFill>
                  <a:srgbClr val="262626"/>
                </a:solidFill>
                <a:latin typeface="Arial"/>
                <a:ea typeface="Arial"/>
                <a:cs typeface="Arial"/>
                <a:sym typeface="Arial"/>
              </a:rPr>
            </a:br>
            <a:r>
              <a:rPr b="1" lang="zh-TW" sz="4400">
                <a:solidFill>
                  <a:srgbClr val="262626"/>
                </a:solidFill>
                <a:latin typeface="Arial"/>
                <a:ea typeface="Arial"/>
                <a:cs typeface="Arial"/>
                <a:sym typeface="Arial"/>
              </a:rPr>
              <a:t>國際發展聚焦高端</a:t>
            </a:r>
            <a:endParaRPr b="1" sz="4400">
              <a:solidFill>
                <a:srgbClr val="262626"/>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sp>
      <p:sp>
        <p:nvSpPr>
          <p:cNvPr id="156" name="Google Shape;156;p4"/>
          <p:cNvSpPr txBox="1"/>
          <p:nvPr/>
        </p:nvSpPr>
        <p:spPr>
          <a:xfrm>
            <a:off x="-808770" y="986325"/>
            <a:ext cx="3504683" cy="1383359"/>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sp>
        <p:nvSpPr>
          <p:cNvPr id="157" name="Google Shape;157;p4"/>
          <p:cNvSpPr txBox="1"/>
          <p:nvPr/>
        </p:nvSpPr>
        <p:spPr>
          <a:xfrm>
            <a:off x="6992113" y="88714"/>
            <a:ext cx="4467122" cy="123110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zh-TW" sz="8000">
                <a:solidFill>
                  <a:srgbClr val="1C3879"/>
                </a:solidFill>
                <a:latin typeface="Arial"/>
                <a:ea typeface="Arial"/>
                <a:cs typeface="Arial"/>
                <a:sym typeface="Arial"/>
              </a:rPr>
              <a:t>校區發展</a:t>
            </a:r>
            <a:endParaRPr sz="8000">
              <a:solidFill>
                <a:srgbClr val="1C3879"/>
              </a:solidFill>
              <a:latin typeface="Arial"/>
              <a:ea typeface="Arial"/>
              <a:cs typeface="Arial"/>
              <a:sym typeface="Arial"/>
            </a:endParaRPr>
          </a:p>
        </p:txBody>
      </p:sp>
      <p:pic>
        <p:nvPicPr>
          <p:cNvPr id="158" name="Google Shape;158;p4"/>
          <p:cNvPicPr preferRelativeResize="0"/>
          <p:nvPr/>
        </p:nvPicPr>
        <p:blipFill rotWithShape="1">
          <a:blip r:embed="rId4">
            <a:alphaModFix/>
          </a:blip>
          <a:srcRect b="0" l="0" r="0" t="0"/>
          <a:stretch/>
        </p:blipFill>
        <p:spPr>
          <a:xfrm>
            <a:off x="2251723" y="1613512"/>
            <a:ext cx="4866131" cy="3240844"/>
          </a:xfrm>
          <a:prstGeom prst="rect">
            <a:avLst/>
          </a:prstGeom>
          <a:noFill/>
          <a:ln>
            <a:noFill/>
          </a:ln>
        </p:spPr>
      </p:pic>
      <p:cxnSp>
        <p:nvCxnSpPr>
          <p:cNvPr id="159" name="Google Shape;159;p4"/>
          <p:cNvCxnSpPr/>
          <p:nvPr/>
        </p:nvCxnSpPr>
        <p:spPr>
          <a:xfrm flipH="1">
            <a:off x="8980692" y="5081801"/>
            <a:ext cx="48402" cy="3338299"/>
          </a:xfrm>
          <a:prstGeom prst="straightConnector1">
            <a:avLst/>
          </a:prstGeom>
          <a:noFill/>
          <a:ln cap="flat" cmpd="sng" w="19050">
            <a:solidFill>
              <a:srgbClr val="1159A5"/>
            </a:solidFill>
            <a:prstDash val="solid"/>
            <a:round/>
            <a:headEnd len="sm" w="sm" type="none"/>
            <a:tailEnd len="sm" w="sm" type="none"/>
          </a:ln>
        </p:spPr>
      </p:cxnSp>
      <p:sp>
        <p:nvSpPr>
          <p:cNvPr id="160" name="Google Shape;160;p4"/>
          <p:cNvSpPr/>
          <p:nvPr/>
        </p:nvSpPr>
        <p:spPr>
          <a:xfrm>
            <a:off x="7633195" y="2194181"/>
            <a:ext cx="2763914" cy="847425"/>
          </a:xfrm>
          <a:prstGeom prst="flowChartTerminator">
            <a:avLst/>
          </a:prstGeom>
          <a:solidFill>
            <a:srgbClr val="364F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3600">
                <a:solidFill>
                  <a:schemeClr val="lt1"/>
                </a:solidFill>
                <a:latin typeface="Arial"/>
                <a:ea typeface="Arial"/>
                <a:cs typeface="Arial"/>
                <a:sym typeface="Arial"/>
              </a:rPr>
              <a:t>基隆校本部</a:t>
            </a:r>
            <a:endParaRPr b="1" sz="3600">
              <a:solidFill>
                <a:schemeClr val="lt1"/>
              </a:solidFill>
              <a:latin typeface="Arial"/>
              <a:ea typeface="Arial"/>
              <a:cs typeface="Arial"/>
              <a:sym typeface="Arial"/>
            </a:endParaRPr>
          </a:p>
        </p:txBody>
      </p:sp>
      <p:sp>
        <p:nvSpPr>
          <p:cNvPr id="161" name="Google Shape;161;p4"/>
          <p:cNvSpPr txBox="1"/>
          <p:nvPr/>
        </p:nvSpPr>
        <p:spPr>
          <a:xfrm>
            <a:off x="7179255" y="3404536"/>
            <a:ext cx="3671794"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800">
                <a:solidFill>
                  <a:srgbClr val="262626"/>
                </a:solidFill>
                <a:latin typeface="Arial"/>
                <a:ea typeface="Arial"/>
                <a:cs typeface="Arial"/>
                <a:sym typeface="Arial"/>
              </a:rPr>
              <a:t>美麗的山海校園，</a:t>
            </a:r>
            <a:endParaRPr b="1" sz="2800">
              <a:solidFill>
                <a:srgbClr val="262626"/>
              </a:solidFill>
              <a:latin typeface="Arial"/>
              <a:ea typeface="Arial"/>
              <a:cs typeface="Arial"/>
              <a:sym typeface="Arial"/>
            </a:endParaRPr>
          </a:p>
          <a:p>
            <a:pPr indent="0" lvl="0" marL="0" marR="0" rtl="0" algn="ctr">
              <a:spcBef>
                <a:spcPts val="0"/>
              </a:spcBef>
              <a:spcAft>
                <a:spcPts val="0"/>
              </a:spcAft>
              <a:buNone/>
            </a:pPr>
            <a:r>
              <a:rPr b="1" lang="zh-TW" sz="2800">
                <a:solidFill>
                  <a:srgbClr val="262626"/>
                </a:solidFill>
                <a:latin typeface="Arial"/>
                <a:ea typeface="Arial"/>
                <a:cs typeface="Arial"/>
                <a:sym typeface="Arial"/>
              </a:rPr>
              <a:t>擁有豐富的學習資源。</a:t>
            </a:r>
            <a:endParaRPr/>
          </a:p>
        </p:txBody>
      </p:sp>
      <p:sp>
        <p:nvSpPr>
          <p:cNvPr id="162" name="Google Shape;162;p4"/>
          <p:cNvSpPr/>
          <p:nvPr/>
        </p:nvSpPr>
        <p:spPr>
          <a:xfrm>
            <a:off x="7712493" y="5905500"/>
            <a:ext cx="959509" cy="2130810"/>
          </a:xfrm>
          <a:prstGeom prst="flowChartTerminator">
            <a:avLst/>
          </a:prstGeom>
          <a:solidFill>
            <a:srgbClr val="364F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3200">
                <a:solidFill>
                  <a:schemeClr val="lt1"/>
                </a:solidFill>
                <a:latin typeface="Arial"/>
                <a:ea typeface="Arial"/>
                <a:cs typeface="Arial"/>
                <a:sym typeface="Arial"/>
              </a:rPr>
              <a:t>馬</a:t>
            </a:r>
            <a:endParaRPr b="1" sz="3200">
              <a:solidFill>
                <a:schemeClr val="lt1"/>
              </a:solidFill>
              <a:latin typeface="Arial"/>
              <a:ea typeface="Arial"/>
              <a:cs typeface="Arial"/>
              <a:sym typeface="Arial"/>
            </a:endParaRPr>
          </a:p>
          <a:p>
            <a:pPr indent="0" lvl="0" marL="0" marR="0" rtl="0" algn="ctr">
              <a:spcBef>
                <a:spcPts val="0"/>
              </a:spcBef>
              <a:spcAft>
                <a:spcPts val="0"/>
              </a:spcAft>
              <a:buNone/>
            </a:pPr>
            <a:r>
              <a:rPr b="1" lang="zh-TW" sz="3200">
                <a:solidFill>
                  <a:schemeClr val="lt1"/>
                </a:solidFill>
                <a:latin typeface="Arial"/>
                <a:ea typeface="Arial"/>
                <a:cs typeface="Arial"/>
                <a:sym typeface="Arial"/>
              </a:rPr>
              <a:t>祖</a:t>
            </a:r>
            <a:endParaRPr b="1" sz="3200">
              <a:solidFill>
                <a:schemeClr val="lt1"/>
              </a:solidFill>
              <a:latin typeface="Arial"/>
              <a:ea typeface="Arial"/>
              <a:cs typeface="Arial"/>
              <a:sym typeface="Arial"/>
            </a:endParaRPr>
          </a:p>
          <a:p>
            <a:pPr indent="0" lvl="0" marL="0" marR="0" rtl="0" algn="ctr">
              <a:spcBef>
                <a:spcPts val="0"/>
              </a:spcBef>
              <a:spcAft>
                <a:spcPts val="0"/>
              </a:spcAft>
              <a:buNone/>
            </a:pPr>
            <a:r>
              <a:rPr b="1" lang="zh-TW" sz="3200">
                <a:solidFill>
                  <a:schemeClr val="lt1"/>
                </a:solidFill>
                <a:latin typeface="Arial"/>
                <a:ea typeface="Arial"/>
                <a:cs typeface="Arial"/>
                <a:sym typeface="Arial"/>
              </a:rPr>
              <a:t>校</a:t>
            </a:r>
            <a:endParaRPr b="1" sz="3200">
              <a:solidFill>
                <a:schemeClr val="lt1"/>
              </a:solidFill>
              <a:latin typeface="Arial"/>
              <a:ea typeface="Arial"/>
              <a:cs typeface="Arial"/>
              <a:sym typeface="Arial"/>
            </a:endParaRPr>
          </a:p>
          <a:p>
            <a:pPr indent="0" lvl="0" marL="0" marR="0" rtl="0" algn="ctr">
              <a:spcBef>
                <a:spcPts val="0"/>
              </a:spcBef>
              <a:spcAft>
                <a:spcPts val="0"/>
              </a:spcAft>
              <a:buNone/>
            </a:pPr>
            <a:r>
              <a:rPr b="1" lang="zh-TW" sz="3200">
                <a:solidFill>
                  <a:schemeClr val="lt1"/>
                </a:solidFill>
                <a:latin typeface="Arial"/>
                <a:ea typeface="Arial"/>
                <a:cs typeface="Arial"/>
                <a:sym typeface="Arial"/>
              </a:rPr>
              <a:t>區</a:t>
            </a:r>
            <a:endParaRPr b="1" sz="3200">
              <a:solidFill>
                <a:schemeClr val="lt1"/>
              </a:solidFill>
              <a:latin typeface="Arial"/>
              <a:ea typeface="Arial"/>
              <a:cs typeface="Arial"/>
              <a:sym typeface="Arial"/>
            </a:endParaRPr>
          </a:p>
        </p:txBody>
      </p:sp>
      <p:sp>
        <p:nvSpPr>
          <p:cNvPr id="163" name="Google Shape;163;p4"/>
          <p:cNvSpPr txBox="1"/>
          <p:nvPr/>
        </p:nvSpPr>
        <p:spPr>
          <a:xfrm>
            <a:off x="2191743" y="8972394"/>
            <a:ext cx="550562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400">
                <a:solidFill>
                  <a:srgbClr val="262626"/>
                </a:solidFill>
                <a:latin typeface="Arial"/>
                <a:ea typeface="Arial"/>
                <a:cs typeface="Arial"/>
                <a:sym typeface="Arial"/>
              </a:rPr>
              <a:t>位於馬祖北竿，緊鄰坂里沙灘，</a:t>
            </a:r>
            <a:endParaRPr b="1" sz="2400">
              <a:solidFill>
                <a:srgbClr val="262626"/>
              </a:solidFill>
              <a:latin typeface="Arial"/>
              <a:ea typeface="Arial"/>
              <a:cs typeface="Arial"/>
              <a:sym typeface="Arial"/>
            </a:endParaRPr>
          </a:p>
          <a:p>
            <a:pPr indent="0" lvl="0" marL="0" marR="0" rtl="0" algn="ctr">
              <a:spcBef>
                <a:spcPts val="0"/>
              </a:spcBef>
              <a:spcAft>
                <a:spcPts val="0"/>
              </a:spcAft>
              <a:buNone/>
            </a:pPr>
            <a:r>
              <a:rPr b="1" lang="zh-TW" sz="2400">
                <a:solidFill>
                  <a:srgbClr val="262626"/>
                </a:solidFill>
                <a:latin typeface="Arial"/>
                <a:ea typeface="Arial"/>
                <a:cs typeface="Arial"/>
                <a:sym typeface="Arial"/>
              </a:rPr>
              <a:t>設立</a:t>
            </a:r>
            <a:r>
              <a:rPr b="1" lang="zh-TW" sz="2400">
                <a:solidFill>
                  <a:srgbClr val="C00000"/>
                </a:solidFill>
                <a:latin typeface="Arial"/>
                <a:ea typeface="Arial"/>
                <a:cs typeface="Arial"/>
                <a:sym typeface="Arial"/>
              </a:rPr>
              <a:t>海洋經營管理</a:t>
            </a:r>
            <a:r>
              <a:rPr b="1" lang="zh-TW" sz="2400">
                <a:solidFill>
                  <a:srgbClr val="262626"/>
                </a:solidFill>
                <a:latin typeface="Arial"/>
                <a:ea typeface="Arial"/>
                <a:cs typeface="Arial"/>
                <a:sym typeface="Arial"/>
              </a:rPr>
              <a:t>、</a:t>
            </a:r>
            <a:r>
              <a:rPr b="1" lang="zh-TW" sz="2400">
                <a:solidFill>
                  <a:srgbClr val="C00000"/>
                </a:solidFill>
                <a:latin typeface="Arial"/>
                <a:ea typeface="Arial"/>
                <a:cs typeface="Arial"/>
                <a:sym typeface="Arial"/>
              </a:rPr>
              <a:t>海洋生物科技</a:t>
            </a:r>
            <a:endParaRPr b="1" sz="2400">
              <a:solidFill>
                <a:srgbClr val="C00000"/>
              </a:solidFill>
              <a:latin typeface="Arial"/>
              <a:ea typeface="Arial"/>
              <a:cs typeface="Arial"/>
              <a:sym typeface="Arial"/>
            </a:endParaRPr>
          </a:p>
          <a:p>
            <a:pPr indent="0" lvl="0" marL="0" marR="0" rtl="0" algn="ctr">
              <a:spcBef>
                <a:spcPts val="0"/>
              </a:spcBef>
              <a:spcAft>
                <a:spcPts val="0"/>
              </a:spcAft>
              <a:buNone/>
            </a:pPr>
            <a:r>
              <a:rPr b="1" lang="zh-TW" sz="2400">
                <a:solidFill>
                  <a:srgbClr val="262626"/>
                </a:solidFill>
                <a:latin typeface="Arial"/>
                <a:ea typeface="Arial"/>
                <a:cs typeface="Arial"/>
                <a:sym typeface="Arial"/>
              </a:rPr>
              <a:t>及</a:t>
            </a:r>
            <a:r>
              <a:rPr b="1" lang="zh-TW" sz="2400">
                <a:solidFill>
                  <a:srgbClr val="C00000"/>
                </a:solidFill>
                <a:latin typeface="Arial"/>
                <a:ea typeface="Arial"/>
                <a:cs typeface="Arial"/>
                <a:sym typeface="Arial"/>
              </a:rPr>
              <a:t>海洋工程科技</a:t>
            </a:r>
            <a:r>
              <a:rPr b="1" lang="zh-TW" sz="2400">
                <a:solidFill>
                  <a:srgbClr val="262626"/>
                </a:solidFill>
                <a:latin typeface="Arial"/>
                <a:ea typeface="Arial"/>
                <a:cs typeface="Arial"/>
                <a:sym typeface="Arial"/>
              </a:rPr>
              <a:t>三學系。</a:t>
            </a:r>
            <a:endParaRPr/>
          </a:p>
        </p:txBody>
      </p:sp>
      <p:sp>
        <p:nvSpPr>
          <p:cNvPr id="164" name="Google Shape;164;p4"/>
          <p:cNvSpPr/>
          <p:nvPr/>
        </p:nvSpPr>
        <p:spPr>
          <a:xfrm>
            <a:off x="9337203" y="5462801"/>
            <a:ext cx="1042676" cy="3017303"/>
          </a:xfrm>
          <a:prstGeom prst="flowChartTerminator">
            <a:avLst/>
          </a:prstGeom>
          <a:solidFill>
            <a:srgbClr val="364F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3200">
                <a:solidFill>
                  <a:schemeClr val="lt1"/>
                </a:solidFill>
                <a:latin typeface="Arial"/>
                <a:ea typeface="Arial"/>
                <a:cs typeface="Arial"/>
                <a:sym typeface="Arial"/>
              </a:rPr>
              <a:t>桃</a:t>
            </a:r>
            <a:endParaRPr b="1" sz="3200">
              <a:solidFill>
                <a:schemeClr val="lt1"/>
              </a:solidFill>
              <a:latin typeface="Arial"/>
              <a:ea typeface="Arial"/>
              <a:cs typeface="Arial"/>
              <a:sym typeface="Arial"/>
            </a:endParaRPr>
          </a:p>
          <a:p>
            <a:pPr indent="0" lvl="0" marL="0" marR="0" rtl="0" algn="ctr">
              <a:spcBef>
                <a:spcPts val="0"/>
              </a:spcBef>
              <a:spcAft>
                <a:spcPts val="0"/>
              </a:spcAft>
              <a:buNone/>
            </a:pPr>
            <a:r>
              <a:rPr b="1" lang="zh-TW" sz="3200">
                <a:solidFill>
                  <a:schemeClr val="lt1"/>
                </a:solidFill>
                <a:latin typeface="Arial"/>
                <a:ea typeface="Arial"/>
                <a:cs typeface="Arial"/>
                <a:sym typeface="Arial"/>
              </a:rPr>
              <a:t>園</a:t>
            </a:r>
            <a:endParaRPr b="1" sz="3200">
              <a:solidFill>
                <a:schemeClr val="lt1"/>
              </a:solidFill>
              <a:latin typeface="Arial"/>
              <a:ea typeface="Arial"/>
              <a:cs typeface="Arial"/>
              <a:sym typeface="Arial"/>
            </a:endParaRPr>
          </a:p>
          <a:p>
            <a:pPr indent="0" lvl="0" marL="0" marR="0" rtl="0" algn="ctr">
              <a:spcBef>
                <a:spcPts val="0"/>
              </a:spcBef>
              <a:spcAft>
                <a:spcPts val="0"/>
              </a:spcAft>
              <a:buNone/>
            </a:pPr>
            <a:r>
              <a:rPr b="1" lang="zh-TW" sz="3200">
                <a:solidFill>
                  <a:schemeClr val="lt1"/>
                </a:solidFill>
                <a:latin typeface="Arial"/>
                <a:ea typeface="Arial"/>
                <a:cs typeface="Arial"/>
                <a:sym typeface="Arial"/>
              </a:rPr>
              <a:t>觀</a:t>
            </a:r>
            <a:endParaRPr b="1" sz="3200">
              <a:solidFill>
                <a:schemeClr val="lt1"/>
              </a:solidFill>
              <a:latin typeface="Arial"/>
              <a:ea typeface="Arial"/>
              <a:cs typeface="Arial"/>
              <a:sym typeface="Arial"/>
            </a:endParaRPr>
          </a:p>
          <a:p>
            <a:pPr indent="0" lvl="0" marL="0" marR="0" rtl="0" algn="ctr">
              <a:spcBef>
                <a:spcPts val="0"/>
              </a:spcBef>
              <a:spcAft>
                <a:spcPts val="0"/>
              </a:spcAft>
              <a:buNone/>
            </a:pPr>
            <a:r>
              <a:rPr b="1" lang="zh-TW" sz="3200">
                <a:solidFill>
                  <a:schemeClr val="lt1"/>
                </a:solidFill>
                <a:latin typeface="Arial"/>
                <a:ea typeface="Arial"/>
                <a:cs typeface="Arial"/>
                <a:sym typeface="Arial"/>
              </a:rPr>
              <a:t>音</a:t>
            </a:r>
            <a:endParaRPr b="1" sz="3200">
              <a:solidFill>
                <a:schemeClr val="lt1"/>
              </a:solidFill>
              <a:latin typeface="Arial"/>
              <a:ea typeface="Arial"/>
              <a:cs typeface="Arial"/>
              <a:sym typeface="Arial"/>
            </a:endParaRPr>
          </a:p>
          <a:p>
            <a:pPr indent="0" lvl="0" marL="0" marR="0" rtl="0" algn="ctr">
              <a:spcBef>
                <a:spcPts val="0"/>
              </a:spcBef>
              <a:spcAft>
                <a:spcPts val="0"/>
              </a:spcAft>
              <a:buNone/>
            </a:pPr>
            <a:r>
              <a:rPr b="1" lang="zh-TW" sz="3200">
                <a:solidFill>
                  <a:schemeClr val="lt1"/>
                </a:solidFill>
                <a:latin typeface="Arial"/>
                <a:ea typeface="Arial"/>
                <a:cs typeface="Arial"/>
                <a:sym typeface="Arial"/>
              </a:rPr>
              <a:t>校</a:t>
            </a:r>
            <a:endParaRPr b="1" sz="3200">
              <a:solidFill>
                <a:schemeClr val="lt1"/>
              </a:solidFill>
              <a:latin typeface="Arial"/>
              <a:ea typeface="Arial"/>
              <a:cs typeface="Arial"/>
              <a:sym typeface="Arial"/>
            </a:endParaRPr>
          </a:p>
          <a:p>
            <a:pPr indent="0" lvl="0" marL="0" marR="0" rtl="0" algn="ctr">
              <a:spcBef>
                <a:spcPts val="0"/>
              </a:spcBef>
              <a:spcAft>
                <a:spcPts val="0"/>
              </a:spcAft>
              <a:buNone/>
            </a:pPr>
            <a:r>
              <a:rPr b="1" lang="zh-TW" sz="3200">
                <a:solidFill>
                  <a:schemeClr val="lt1"/>
                </a:solidFill>
                <a:latin typeface="Arial"/>
                <a:ea typeface="Arial"/>
                <a:cs typeface="Arial"/>
                <a:sym typeface="Arial"/>
              </a:rPr>
              <a:t>區</a:t>
            </a:r>
            <a:endParaRPr b="1" sz="3200">
              <a:solidFill>
                <a:schemeClr val="lt1"/>
              </a:solidFill>
              <a:latin typeface="Arial"/>
              <a:ea typeface="Arial"/>
              <a:cs typeface="Arial"/>
              <a:sym typeface="Arial"/>
            </a:endParaRPr>
          </a:p>
        </p:txBody>
      </p:sp>
      <p:sp>
        <p:nvSpPr>
          <p:cNvPr id="165" name="Google Shape;165;p4"/>
          <p:cNvSpPr txBox="1"/>
          <p:nvPr/>
        </p:nvSpPr>
        <p:spPr>
          <a:xfrm>
            <a:off x="10568196" y="8679025"/>
            <a:ext cx="5283404"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400">
                <a:solidFill>
                  <a:srgbClr val="262626"/>
                </a:solidFill>
                <a:latin typeface="Arial"/>
                <a:ea typeface="Arial"/>
                <a:cs typeface="Arial"/>
                <a:sym typeface="Arial"/>
              </a:rPr>
              <a:t>規劃提供產學實習創新基地，</a:t>
            </a:r>
            <a:endParaRPr b="1" sz="2400">
              <a:solidFill>
                <a:srgbClr val="262626"/>
              </a:solidFill>
              <a:latin typeface="Arial"/>
              <a:ea typeface="Arial"/>
              <a:cs typeface="Arial"/>
              <a:sym typeface="Arial"/>
            </a:endParaRPr>
          </a:p>
          <a:p>
            <a:pPr indent="0" lvl="0" marL="0" marR="0" rtl="0" algn="ctr">
              <a:spcBef>
                <a:spcPts val="0"/>
              </a:spcBef>
              <a:spcAft>
                <a:spcPts val="0"/>
              </a:spcAft>
              <a:buNone/>
            </a:pPr>
            <a:r>
              <a:rPr lang="zh-TW" sz="2400">
                <a:solidFill>
                  <a:schemeClr val="dk1"/>
                </a:solidFill>
                <a:latin typeface="Arial"/>
                <a:ea typeface="Arial"/>
                <a:cs typeface="Arial"/>
                <a:sym typeface="Arial"/>
              </a:rPr>
              <a:t>創建</a:t>
            </a:r>
            <a:r>
              <a:rPr lang="zh-TW" sz="2400">
                <a:solidFill>
                  <a:srgbClr val="C00000"/>
                </a:solidFill>
                <a:latin typeface="Arial"/>
                <a:ea typeface="Arial"/>
                <a:cs typeface="Arial"/>
                <a:sym typeface="Arial"/>
              </a:rPr>
              <a:t>藻礁暨海洋生態館</a:t>
            </a:r>
            <a:r>
              <a:rPr b="1" lang="zh-TW" sz="2400">
                <a:solidFill>
                  <a:srgbClr val="262626"/>
                </a:solidFill>
                <a:latin typeface="Arial"/>
                <a:ea typeface="Arial"/>
                <a:cs typeface="Arial"/>
                <a:sym typeface="Arial"/>
              </a:rPr>
              <a:t>，</a:t>
            </a:r>
            <a:endParaRPr b="1" sz="2400">
              <a:solidFill>
                <a:srgbClr val="262626"/>
              </a:solidFill>
              <a:latin typeface="Arial"/>
              <a:ea typeface="Arial"/>
              <a:cs typeface="Arial"/>
              <a:sym typeface="Arial"/>
            </a:endParaRPr>
          </a:p>
          <a:p>
            <a:pPr indent="0" lvl="0" marL="0" marR="0" rtl="0" algn="ctr">
              <a:spcBef>
                <a:spcPts val="0"/>
              </a:spcBef>
              <a:spcAft>
                <a:spcPts val="0"/>
              </a:spcAft>
              <a:buNone/>
            </a:pPr>
            <a:r>
              <a:rPr b="1" lang="zh-TW" sz="2400">
                <a:solidFill>
                  <a:srgbClr val="262626"/>
                </a:solidFill>
                <a:latin typeface="Arial"/>
                <a:ea typeface="Arial"/>
                <a:cs typeface="Arial"/>
                <a:sym typeface="Arial"/>
              </a:rPr>
              <a:t>永續海洋產業發展，</a:t>
            </a:r>
            <a:endParaRPr b="1" sz="2400">
              <a:solidFill>
                <a:srgbClr val="262626"/>
              </a:solidFill>
              <a:latin typeface="Arial"/>
              <a:ea typeface="Arial"/>
              <a:cs typeface="Arial"/>
              <a:sym typeface="Arial"/>
            </a:endParaRPr>
          </a:p>
          <a:p>
            <a:pPr indent="0" lvl="0" marL="0" marR="0" rtl="0" algn="ctr">
              <a:spcBef>
                <a:spcPts val="0"/>
              </a:spcBef>
              <a:spcAft>
                <a:spcPts val="0"/>
              </a:spcAft>
              <a:buNone/>
            </a:pPr>
            <a:r>
              <a:rPr b="1" lang="zh-TW" sz="2400">
                <a:solidFill>
                  <a:srgbClr val="262626"/>
                </a:solidFill>
                <a:latin typeface="Arial"/>
                <a:ea typeface="Arial"/>
                <a:cs typeface="Arial"/>
                <a:sym typeface="Arial"/>
              </a:rPr>
              <a:t>活絡在地產業升級。</a:t>
            </a:r>
            <a:endParaRPr/>
          </a:p>
        </p:txBody>
      </p:sp>
      <p:pic>
        <p:nvPicPr>
          <p:cNvPr id="166" name="Google Shape;166;p4"/>
          <p:cNvPicPr preferRelativeResize="0"/>
          <p:nvPr/>
        </p:nvPicPr>
        <p:blipFill rotWithShape="1">
          <a:blip r:embed="rId5">
            <a:alphaModFix/>
          </a:blip>
          <a:srcRect b="0" l="0" r="0" t="0"/>
          <a:stretch/>
        </p:blipFill>
        <p:spPr>
          <a:xfrm>
            <a:off x="2233580" y="5211433"/>
            <a:ext cx="4884274" cy="3657561"/>
          </a:xfrm>
          <a:prstGeom prst="rect">
            <a:avLst/>
          </a:prstGeom>
          <a:noFill/>
          <a:ln>
            <a:noFill/>
          </a:ln>
        </p:spPr>
      </p:pic>
      <p:pic>
        <p:nvPicPr>
          <p:cNvPr id="167" name="Google Shape;167;p4"/>
          <p:cNvPicPr preferRelativeResize="0"/>
          <p:nvPr/>
        </p:nvPicPr>
        <p:blipFill rotWithShape="1">
          <a:blip r:embed="rId6">
            <a:alphaModFix/>
          </a:blip>
          <a:srcRect b="3900" l="4350" r="3204" t="8037"/>
          <a:stretch/>
        </p:blipFill>
        <p:spPr>
          <a:xfrm>
            <a:off x="10625203" y="5211432"/>
            <a:ext cx="4841278" cy="3462051"/>
          </a:xfrm>
          <a:prstGeom prst="rect">
            <a:avLst/>
          </a:prstGeom>
          <a:noFill/>
          <a:ln>
            <a:noFill/>
          </a:ln>
        </p:spPr>
      </p:pic>
      <p:pic>
        <p:nvPicPr>
          <p:cNvPr id="168" name="Google Shape;168;p4"/>
          <p:cNvPicPr preferRelativeResize="0"/>
          <p:nvPr/>
        </p:nvPicPr>
        <p:blipFill rotWithShape="1">
          <a:blip r:embed="rId7">
            <a:alphaModFix/>
          </a:blip>
          <a:srcRect b="0" l="0" r="0" t="0"/>
          <a:stretch/>
        </p:blipFill>
        <p:spPr>
          <a:xfrm>
            <a:off x="10807754" y="1613512"/>
            <a:ext cx="4658727" cy="3105817"/>
          </a:xfrm>
          <a:prstGeom prst="rect">
            <a:avLst/>
          </a:prstGeom>
          <a:noFill/>
          <a:ln>
            <a:noFill/>
          </a:ln>
        </p:spPr>
      </p:pic>
      <p:cxnSp>
        <p:nvCxnSpPr>
          <p:cNvPr id="169" name="Google Shape;169;p4"/>
          <p:cNvCxnSpPr/>
          <p:nvPr/>
        </p:nvCxnSpPr>
        <p:spPr>
          <a:xfrm rot="10800000">
            <a:off x="1911240" y="5005601"/>
            <a:ext cx="13709759" cy="91554"/>
          </a:xfrm>
          <a:prstGeom prst="straightConnector1">
            <a:avLst/>
          </a:prstGeom>
          <a:noFill/>
          <a:ln cap="flat" cmpd="sng" w="19050">
            <a:solidFill>
              <a:srgbClr val="1159A5"/>
            </a:solidFill>
            <a:prstDash val="solid"/>
            <a:round/>
            <a:headEnd len="sm" w="sm" type="none"/>
            <a:tailEnd len="sm" w="sm" type="none"/>
          </a:ln>
        </p:spPr>
      </p:cxnSp>
      <p:pic>
        <p:nvPicPr>
          <p:cNvPr id="170" name="Google Shape;170;p4"/>
          <p:cNvPicPr preferRelativeResize="0"/>
          <p:nvPr/>
        </p:nvPicPr>
        <p:blipFill rotWithShape="1">
          <a:blip r:embed="rId8">
            <a:alphaModFix/>
          </a:blip>
          <a:srcRect b="0" l="0" r="0" t="0"/>
          <a:stretch/>
        </p:blipFill>
        <p:spPr>
          <a:xfrm>
            <a:off x="-244657" y="8218473"/>
            <a:ext cx="2251350" cy="2251350"/>
          </a:xfrm>
          <a:prstGeom prst="rect">
            <a:avLst/>
          </a:prstGeom>
          <a:noFill/>
          <a:ln>
            <a:noFill/>
          </a:ln>
        </p:spPr>
      </p:pic>
      <p:pic>
        <p:nvPicPr>
          <p:cNvPr id="171" name="Google Shape;171;p4"/>
          <p:cNvPicPr preferRelativeResize="0"/>
          <p:nvPr/>
        </p:nvPicPr>
        <p:blipFill rotWithShape="1">
          <a:blip r:embed="rId9">
            <a:alphaModFix/>
          </a:blip>
          <a:srcRect b="0" l="0" r="0" t="0"/>
          <a:stretch/>
        </p:blipFill>
        <p:spPr>
          <a:xfrm flipH="1" rot="-2312204">
            <a:off x="15639444" y="131884"/>
            <a:ext cx="1971471" cy="1971471"/>
          </a:xfrm>
          <a:prstGeom prst="rect">
            <a:avLst/>
          </a:prstGeom>
          <a:noFill/>
          <a:ln>
            <a:noFill/>
          </a:ln>
        </p:spPr>
      </p:pic>
      <p:grpSp>
        <p:nvGrpSpPr>
          <p:cNvPr id="172" name="Google Shape;172;p4"/>
          <p:cNvGrpSpPr/>
          <p:nvPr/>
        </p:nvGrpSpPr>
        <p:grpSpPr>
          <a:xfrm>
            <a:off x="-808770" y="986325"/>
            <a:ext cx="3504683" cy="1383359"/>
            <a:chOff x="0" y="-38100"/>
            <a:chExt cx="923044" cy="444500"/>
          </a:xfrm>
        </p:grpSpPr>
        <p:sp>
          <p:nvSpPr>
            <p:cNvPr id="173" name="Google Shape;173;p4"/>
            <p:cNvSpPr/>
            <p:nvPr/>
          </p:nvSpPr>
          <p:spPr>
            <a:xfrm>
              <a:off x="0" y="0"/>
              <a:ext cx="923044" cy="406400"/>
            </a:xfrm>
            <a:custGeom>
              <a:rect b="b" l="l" r="r" t="t"/>
              <a:pathLst>
                <a:path extrusionOk="0" h="406400" w="923044">
                  <a:moveTo>
                    <a:pt x="719844" y="0"/>
                  </a:moveTo>
                  <a:cubicBezTo>
                    <a:pt x="832068" y="0"/>
                    <a:pt x="923044" y="90976"/>
                    <a:pt x="923044" y="203200"/>
                  </a:cubicBezTo>
                  <a:cubicBezTo>
                    <a:pt x="923044" y="315424"/>
                    <a:pt x="832068" y="406400"/>
                    <a:pt x="719844" y="406400"/>
                  </a:cubicBezTo>
                  <a:lnTo>
                    <a:pt x="203200" y="406400"/>
                  </a:lnTo>
                  <a:cubicBezTo>
                    <a:pt x="90976" y="406400"/>
                    <a:pt x="0" y="315424"/>
                    <a:pt x="0" y="203200"/>
                  </a:cubicBezTo>
                  <a:cubicBezTo>
                    <a:pt x="0" y="90976"/>
                    <a:pt x="90976" y="0"/>
                    <a:pt x="2032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4"/>
            <p:cNvSpPr txBox="1"/>
            <p:nvPr/>
          </p:nvSpPr>
          <p:spPr>
            <a:xfrm>
              <a:off x="0" y="-38100"/>
              <a:ext cx="923044"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175" name="Google Shape;175;p4"/>
          <p:cNvPicPr preferRelativeResize="0"/>
          <p:nvPr/>
        </p:nvPicPr>
        <p:blipFill rotWithShape="1">
          <a:blip r:embed="rId10">
            <a:alphaModFix/>
          </a:blip>
          <a:srcRect b="0" l="0" r="0" t="0"/>
          <a:stretch/>
        </p:blipFill>
        <p:spPr>
          <a:xfrm>
            <a:off x="1232608" y="1247171"/>
            <a:ext cx="1000972" cy="100097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81" name="Google Shape;181;p5"/>
          <p:cNvGrpSpPr/>
          <p:nvPr/>
        </p:nvGrpSpPr>
        <p:grpSpPr>
          <a:xfrm>
            <a:off x="16846936" y="-1365409"/>
            <a:ext cx="2307801" cy="2573579"/>
            <a:chOff x="0" y="0"/>
            <a:chExt cx="812800" cy="812800"/>
          </a:xfrm>
        </p:grpSpPr>
        <p:sp>
          <p:nvSpPr>
            <p:cNvPr id="182" name="Google Shape;182;p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5"/>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rgbClr val="1159A5"/>
                </a:solidFill>
                <a:latin typeface="Calibri"/>
                <a:ea typeface="Calibri"/>
                <a:cs typeface="Calibri"/>
                <a:sym typeface="Calibri"/>
              </a:endParaRPr>
            </a:p>
          </p:txBody>
        </p:sp>
      </p:grpSp>
      <p:pic>
        <p:nvPicPr>
          <p:cNvPr id="184" name="Google Shape;184;p5"/>
          <p:cNvPicPr preferRelativeResize="0"/>
          <p:nvPr/>
        </p:nvPicPr>
        <p:blipFill rotWithShape="1">
          <a:blip r:embed="rId4">
            <a:alphaModFix/>
          </a:blip>
          <a:srcRect b="0" l="0" r="0" t="0"/>
          <a:stretch/>
        </p:blipFill>
        <p:spPr>
          <a:xfrm>
            <a:off x="17224516" y="171450"/>
            <a:ext cx="1014651" cy="523691"/>
          </a:xfrm>
          <a:prstGeom prst="rect">
            <a:avLst/>
          </a:prstGeom>
          <a:noFill/>
          <a:ln>
            <a:noFill/>
          </a:ln>
        </p:spPr>
      </p:pic>
      <p:pic>
        <p:nvPicPr>
          <p:cNvPr id="185" name="Google Shape;185;p5"/>
          <p:cNvPicPr preferRelativeResize="0"/>
          <p:nvPr/>
        </p:nvPicPr>
        <p:blipFill rotWithShape="1">
          <a:blip r:embed="rId5">
            <a:alphaModFix/>
          </a:blip>
          <a:srcRect b="0" l="0" r="0" t="0"/>
          <a:stretch/>
        </p:blipFill>
        <p:spPr>
          <a:xfrm>
            <a:off x="15943577" y="8215178"/>
            <a:ext cx="2344423" cy="2164082"/>
          </a:xfrm>
          <a:prstGeom prst="rect">
            <a:avLst/>
          </a:prstGeom>
          <a:noFill/>
          <a:ln>
            <a:noFill/>
          </a:ln>
        </p:spPr>
      </p:pic>
      <p:pic>
        <p:nvPicPr>
          <p:cNvPr id="186" name="Google Shape;186;p5"/>
          <p:cNvPicPr preferRelativeResize="0"/>
          <p:nvPr/>
        </p:nvPicPr>
        <p:blipFill rotWithShape="1">
          <a:blip r:embed="rId6">
            <a:alphaModFix/>
          </a:blip>
          <a:srcRect b="0" l="0" r="0" t="0"/>
          <a:stretch/>
        </p:blipFill>
        <p:spPr>
          <a:xfrm flipH="1" rot="188098">
            <a:off x="13391412" y="9022328"/>
            <a:ext cx="745415" cy="1289129"/>
          </a:xfrm>
          <a:prstGeom prst="rect">
            <a:avLst/>
          </a:prstGeom>
          <a:noFill/>
          <a:ln>
            <a:noFill/>
          </a:ln>
        </p:spPr>
      </p:pic>
      <p:pic>
        <p:nvPicPr>
          <p:cNvPr id="187" name="Google Shape;187;p5"/>
          <p:cNvPicPr preferRelativeResize="0"/>
          <p:nvPr/>
        </p:nvPicPr>
        <p:blipFill rotWithShape="1">
          <a:blip r:embed="rId7">
            <a:alphaModFix/>
          </a:blip>
          <a:srcRect b="0" l="0" r="0" t="0"/>
          <a:stretch/>
        </p:blipFill>
        <p:spPr>
          <a:xfrm>
            <a:off x="1226484" y="9559361"/>
            <a:ext cx="894428" cy="764592"/>
          </a:xfrm>
          <a:prstGeom prst="rect">
            <a:avLst/>
          </a:prstGeom>
          <a:noFill/>
          <a:ln>
            <a:noFill/>
          </a:ln>
        </p:spPr>
      </p:pic>
      <p:pic>
        <p:nvPicPr>
          <p:cNvPr id="188" name="Google Shape;188;p5"/>
          <p:cNvPicPr preferRelativeResize="0"/>
          <p:nvPr/>
        </p:nvPicPr>
        <p:blipFill rotWithShape="1">
          <a:blip r:embed="rId6">
            <a:alphaModFix/>
          </a:blip>
          <a:srcRect b="0" l="70613" r="0" t="33145"/>
          <a:stretch/>
        </p:blipFill>
        <p:spPr>
          <a:xfrm rot="-188098">
            <a:off x="2541224" y="8919373"/>
            <a:ext cx="351642" cy="1383484"/>
          </a:xfrm>
          <a:prstGeom prst="rect">
            <a:avLst/>
          </a:prstGeom>
          <a:noFill/>
          <a:ln>
            <a:noFill/>
          </a:ln>
        </p:spPr>
      </p:pic>
      <p:pic>
        <p:nvPicPr>
          <p:cNvPr id="189" name="Google Shape;189;p5"/>
          <p:cNvPicPr preferRelativeResize="0"/>
          <p:nvPr/>
        </p:nvPicPr>
        <p:blipFill rotWithShape="1">
          <a:blip r:embed="rId6">
            <a:alphaModFix/>
          </a:blip>
          <a:srcRect b="0" l="70613" r="0" t="33145"/>
          <a:stretch/>
        </p:blipFill>
        <p:spPr>
          <a:xfrm rot="-188098">
            <a:off x="7185537" y="9559396"/>
            <a:ext cx="449853" cy="740296"/>
          </a:xfrm>
          <a:prstGeom prst="rect">
            <a:avLst/>
          </a:prstGeom>
          <a:noFill/>
          <a:ln>
            <a:noFill/>
          </a:ln>
        </p:spPr>
      </p:pic>
      <p:pic>
        <p:nvPicPr>
          <p:cNvPr id="190" name="Google Shape;190;p5"/>
          <p:cNvPicPr preferRelativeResize="0"/>
          <p:nvPr/>
        </p:nvPicPr>
        <p:blipFill rotWithShape="1">
          <a:blip r:embed="rId7">
            <a:alphaModFix/>
          </a:blip>
          <a:srcRect b="0" l="0" r="0" t="0"/>
          <a:stretch/>
        </p:blipFill>
        <p:spPr>
          <a:xfrm flipH="1">
            <a:off x="14740654" y="9921891"/>
            <a:ext cx="447961" cy="382935"/>
          </a:xfrm>
          <a:prstGeom prst="rect">
            <a:avLst/>
          </a:prstGeom>
          <a:noFill/>
          <a:ln>
            <a:noFill/>
          </a:ln>
        </p:spPr>
      </p:pic>
      <p:pic>
        <p:nvPicPr>
          <p:cNvPr id="191" name="Google Shape;191;p5"/>
          <p:cNvPicPr preferRelativeResize="0"/>
          <p:nvPr/>
        </p:nvPicPr>
        <p:blipFill rotWithShape="1">
          <a:blip r:embed="rId6">
            <a:alphaModFix/>
          </a:blip>
          <a:srcRect b="0" l="70613" r="0" t="33145"/>
          <a:stretch/>
        </p:blipFill>
        <p:spPr>
          <a:xfrm flipH="1" rot="188098">
            <a:off x="376997" y="8846898"/>
            <a:ext cx="375567" cy="1477615"/>
          </a:xfrm>
          <a:prstGeom prst="rect">
            <a:avLst/>
          </a:prstGeom>
          <a:noFill/>
          <a:ln>
            <a:noFill/>
          </a:ln>
        </p:spPr>
      </p:pic>
      <p:pic>
        <p:nvPicPr>
          <p:cNvPr id="192" name="Google Shape;192;p5"/>
          <p:cNvPicPr preferRelativeResize="0"/>
          <p:nvPr/>
        </p:nvPicPr>
        <p:blipFill rotWithShape="1">
          <a:blip r:embed="rId8">
            <a:alphaModFix/>
          </a:blip>
          <a:srcRect b="0" l="0" r="0" t="0"/>
          <a:stretch/>
        </p:blipFill>
        <p:spPr>
          <a:xfrm rot="1564010">
            <a:off x="3202363" y="9450401"/>
            <a:ext cx="875754" cy="771321"/>
          </a:xfrm>
          <a:prstGeom prst="rect">
            <a:avLst/>
          </a:prstGeom>
          <a:noFill/>
          <a:ln>
            <a:noFill/>
          </a:ln>
        </p:spPr>
      </p:pic>
      <p:pic>
        <p:nvPicPr>
          <p:cNvPr id="193" name="Google Shape;193;p5"/>
          <p:cNvPicPr preferRelativeResize="0"/>
          <p:nvPr/>
        </p:nvPicPr>
        <p:blipFill rotWithShape="1">
          <a:blip r:embed="rId6">
            <a:alphaModFix/>
          </a:blip>
          <a:srcRect b="0" l="0" r="0" t="0"/>
          <a:stretch/>
        </p:blipFill>
        <p:spPr>
          <a:xfrm flipH="1" rot="188098">
            <a:off x="4194143" y="9628367"/>
            <a:ext cx="499525" cy="704344"/>
          </a:xfrm>
          <a:prstGeom prst="rect">
            <a:avLst/>
          </a:prstGeom>
          <a:noFill/>
          <a:ln>
            <a:noFill/>
          </a:ln>
        </p:spPr>
      </p:pic>
      <p:pic>
        <p:nvPicPr>
          <p:cNvPr id="194" name="Google Shape;194;p5"/>
          <p:cNvPicPr preferRelativeResize="0"/>
          <p:nvPr/>
        </p:nvPicPr>
        <p:blipFill rotWithShape="1">
          <a:blip r:embed="rId7">
            <a:alphaModFix/>
          </a:blip>
          <a:srcRect b="0" l="0" r="0" t="0"/>
          <a:stretch/>
        </p:blipFill>
        <p:spPr>
          <a:xfrm>
            <a:off x="5053980" y="9865021"/>
            <a:ext cx="492809" cy="421273"/>
          </a:xfrm>
          <a:prstGeom prst="rect">
            <a:avLst/>
          </a:prstGeom>
          <a:noFill/>
          <a:ln>
            <a:noFill/>
          </a:ln>
        </p:spPr>
      </p:pic>
      <p:pic>
        <p:nvPicPr>
          <p:cNvPr id="195" name="Google Shape;195;p5"/>
          <p:cNvPicPr preferRelativeResize="0"/>
          <p:nvPr/>
        </p:nvPicPr>
        <p:blipFill rotWithShape="1">
          <a:blip r:embed="rId9">
            <a:alphaModFix/>
          </a:blip>
          <a:srcRect b="0" l="0" r="0" t="0"/>
          <a:stretch/>
        </p:blipFill>
        <p:spPr>
          <a:xfrm rot="-961346">
            <a:off x="10521509" y="9694145"/>
            <a:ext cx="775416" cy="495466"/>
          </a:xfrm>
          <a:prstGeom prst="rect">
            <a:avLst/>
          </a:prstGeom>
          <a:noFill/>
          <a:ln>
            <a:noFill/>
          </a:ln>
        </p:spPr>
      </p:pic>
      <p:pic>
        <p:nvPicPr>
          <p:cNvPr id="196" name="Google Shape;196;p5"/>
          <p:cNvPicPr preferRelativeResize="0"/>
          <p:nvPr/>
        </p:nvPicPr>
        <p:blipFill rotWithShape="1">
          <a:blip r:embed="rId6">
            <a:alphaModFix/>
          </a:blip>
          <a:srcRect b="0" l="70613" r="0" t="33145"/>
          <a:stretch/>
        </p:blipFill>
        <p:spPr>
          <a:xfrm flipH="1" rot="188098">
            <a:off x="6190577" y="9529538"/>
            <a:ext cx="195017" cy="767268"/>
          </a:xfrm>
          <a:prstGeom prst="rect">
            <a:avLst/>
          </a:prstGeom>
          <a:noFill/>
          <a:ln>
            <a:noFill/>
          </a:ln>
        </p:spPr>
      </p:pic>
      <p:pic>
        <p:nvPicPr>
          <p:cNvPr id="197" name="Google Shape;197;p5"/>
          <p:cNvPicPr preferRelativeResize="0"/>
          <p:nvPr/>
        </p:nvPicPr>
        <p:blipFill rotWithShape="1">
          <a:blip r:embed="rId10">
            <a:alphaModFix/>
          </a:blip>
          <a:srcRect b="0" l="0" r="0" t="0"/>
          <a:stretch/>
        </p:blipFill>
        <p:spPr>
          <a:xfrm rot="-1065145">
            <a:off x="14730872" y="9140802"/>
            <a:ext cx="895350" cy="428625"/>
          </a:xfrm>
          <a:prstGeom prst="rect">
            <a:avLst/>
          </a:prstGeom>
          <a:noFill/>
          <a:ln>
            <a:noFill/>
          </a:ln>
        </p:spPr>
      </p:pic>
      <p:pic>
        <p:nvPicPr>
          <p:cNvPr id="198" name="Google Shape;198;p5"/>
          <p:cNvPicPr preferRelativeResize="0"/>
          <p:nvPr/>
        </p:nvPicPr>
        <p:blipFill rotWithShape="1">
          <a:blip r:embed="rId6">
            <a:alphaModFix/>
          </a:blip>
          <a:srcRect b="0" l="0" r="0" t="0"/>
          <a:stretch/>
        </p:blipFill>
        <p:spPr>
          <a:xfrm rot="-409248">
            <a:off x="11517647" y="8348194"/>
            <a:ext cx="1151699" cy="1991763"/>
          </a:xfrm>
          <a:prstGeom prst="rect">
            <a:avLst/>
          </a:prstGeom>
          <a:noFill/>
          <a:ln>
            <a:noFill/>
          </a:ln>
        </p:spPr>
      </p:pic>
      <p:pic>
        <p:nvPicPr>
          <p:cNvPr id="199" name="Google Shape;199;p5"/>
          <p:cNvPicPr preferRelativeResize="0"/>
          <p:nvPr/>
        </p:nvPicPr>
        <p:blipFill rotWithShape="1">
          <a:blip r:embed="rId7">
            <a:alphaModFix/>
          </a:blip>
          <a:srcRect b="0" l="0" r="0" t="0"/>
          <a:stretch/>
        </p:blipFill>
        <p:spPr>
          <a:xfrm flipH="1">
            <a:off x="8563371" y="9913172"/>
            <a:ext cx="447961" cy="382935"/>
          </a:xfrm>
          <a:prstGeom prst="rect">
            <a:avLst/>
          </a:prstGeom>
          <a:noFill/>
          <a:ln>
            <a:noFill/>
          </a:ln>
        </p:spPr>
      </p:pic>
      <p:pic>
        <p:nvPicPr>
          <p:cNvPr id="200" name="Google Shape;200;p5"/>
          <p:cNvPicPr preferRelativeResize="0"/>
          <p:nvPr/>
        </p:nvPicPr>
        <p:blipFill rotWithShape="1">
          <a:blip r:embed="rId6">
            <a:alphaModFix/>
          </a:blip>
          <a:srcRect b="0" l="0" r="0" t="0"/>
          <a:stretch/>
        </p:blipFill>
        <p:spPr>
          <a:xfrm flipH="1" rot="188098">
            <a:off x="9602295" y="9599698"/>
            <a:ext cx="402048" cy="695306"/>
          </a:xfrm>
          <a:prstGeom prst="rect">
            <a:avLst/>
          </a:prstGeom>
          <a:noFill/>
          <a:ln>
            <a:noFill/>
          </a:ln>
        </p:spPr>
      </p:pic>
      <p:pic>
        <p:nvPicPr>
          <p:cNvPr id="201" name="Google Shape;201;p5"/>
          <p:cNvPicPr preferRelativeResize="0"/>
          <p:nvPr/>
        </p:nvPicPr>
        <p:blipFill rotWithShape="1">
          <a:blip r:embed="rId10">
            <a:alphaModFix/>
          </a:blip>
          <a:srcRect b="0" l="0" r="0" t="0"/>
          <a:stretch/>
        </p:blipFill>
        <p:spPr>
          <a:xfrm rot="-1065145">
            <a:off x="-406517" y="8789158"/>
            <a:ext cx="895350" cy="428625"/>
          </a:xfrm>
          <a:prstGeom prst="rect">
            <a:avLst/>
          </a:prstGeom>
          <a:noFill/>
          <a:ln>
            <a:noFill/>
          </a:ln>
        </p:spPr>
      </p:pic>
      <p:graphicFrame>
        <p:nvGraphicFramePr>
          <p:cNvPr id="202" name="Google Shape;202;p5"/>
          <p:cNvGraphicFramePr/>
          <p:nvPr/>
        </p:nvGraphicFramePr>
        <p:xfrm>
          <a:off x="3048000" y="266700"/>
          <a:ext cx="3000000" cy="3000000"/>
        </p:xfrm>
        <a:graphic>
          <a:graphicData uri="http://schemas.openxmlformats.org/drawingml/2006/table">
            <a:tbl>
              <a:tblPr>
                <a:noFill/>
                <a:tableStyleId>{621B14ED-1FAA-442B-8272-75F504FA46F5}</a:tableStyleId>
              </a:tblPr>
              <a:tblGrid>
                <a:gridCol w="2087050"/>
                <a:gridCol w="6350675"/>
                <a:gridCol w="3754250"/>
              </a:tblGrid>
              <a:tr h="459150">
                <a:tc>
                  <a:txBody>
                    <a:bodyPr/>
                    <a:lstStyle/>
                    <a:p>
                      <a:pPr indent="0" lvl="0" marL="0" marR="0" rtl="0" algn="ctr">
                        <a:spcBef>
                          <a:spcPts val="0"/>
                        </a:spcBef>
                        <a:spcAft>
                          <a:spcPts val="0"/>
                        </a:spcAft>
                        <a:buNone/>
                      </a:pPr>
                      <a:r>
                        <a:rPr b="1" lang="zh-TW" sz="2000" u="none" cap="none" strike="noStrike">
                          <a:solidFill>
                            <a:schemeClr val="lt1"/>
                          </a:solidFill>
                          <a:latin typeface="Arial"/>
                          <a:ea typeface="Arial"/>
                          <a:cs typeface="Arial"/>
                          <a:sym typeface="Arial"/>
                        </a:rPr>
                        <a:t>類組</a:t>
                      </a:r>
                      <a:endParaRPr sz="2000" u="none" cap="none" strike="noStrike">
                        <a:solidFill>
                          <a:schemeClr val="lt1"/>
                        </a:solidFill>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386294"/>
                    </a:solidFill>
                  </a:tcPr>
                </a:tc>
                <a:tc>
                  <a:txBody>
                    <a:bodyPr/>
                    <a:lstStyle/>
                    <a:p>
                      <a:pPr indent="0" lvl="0" marL="0" marR="0" rtl="0" algn="ctr">
                        <a:spcBef>
                          <a:spcPts val="0"/>
                        </a:spcBef>
                        <a:spcAft>
                          <a:spcPts val="0"/>
                        </a:spcAft>
                        <a:buNone/>
                      </a:pPr>
                      <a:r>
                        <a:rPr b="1" lang="zh-TW" sz="2000" u="none" cap="none" strike="noStrike">
                          <a:solidFill>
                            <a:schemeClr val="lt1"/>
                          </a:solidFill>
                          <a:latin typeface="Arial"/>
                          <a:ea typeface="Arial"/>
                          <a:cs typeface="Arial"/>
                          <a:sym typeface="Arial"/>
                        </a:rPr>
                        <a:t>學系</a:t>
                      </a:r>
                      <a:endParaRPr sz="2000" u="none" cap="none" strike="noStrike">
                        <a:solidFill>
                          <a:schemeClr val="lt1"/>
                        </a:solidFill>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386294"/>
                    </a:solidFill>
                  </a:tcPr>
                </a:tc>
                <a:tc>
                  <a:txBody>
                    <a:bodyPr/>
                    <a:lstStyle/>
                    <a:p>
                      <a:pPr indent="0" lvl="0" marL="0" marR="0" rtl="0" algn="ctr">
                        <a:spcBef>
                          <a:spcPts val="0"/>
                        </a:spcBef>
                        <a:spcAft>
                          <a:spcPts val="0"/>
                        </a:spcAft>
                        <a:buNone/>
                      </a:pPr>
                      <a:r>
                        <a:rPr b="1" lang="zh-TW" sz="2000" u="none" cap="none" strike="noStrike">
                          <a:solidFill>
                            <a:schemeClr val="lt1"/>
                          </a:solidFill>
                          <a:latin typeface="Arial"/>
                          <a:ea typeface="Arial"/>
                          <a:cs typeface="Arial"/>
                          <a:sym typeface="Arial"/>
                        </a:rPr>
                        <a:t>學院</a:t>
                      </a:r>
                      <a:endParaRPr sz="2000" u="none" cap="none" strike="noStrike">
                        <a:solidFill>
                          <a:schemeClr val="lt1"/>
                        </a:solidFill>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386294"/>
                    </a:solidFill>
                  </a:tcPr>
                </a:tc>
              </a:tr>
              <a:tr h="390850">
                <a:tc rowSpan="6">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第一類</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（6）</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航運管理學系 </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海運暨管理學院</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運輸科學系(A組)</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latin typeface="Arial"/>
                          <a:ea typeface="Arial"/>
                          <a:cs typeface="Arial"/>
                          <a:sym typeface="Arial"/>
                        </a:rPr>
                        <a:t> 海洋觀光管理學士學位學程(系)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1BA0C9"/>
                          </a:solidFill>
                          <a:latin typeface="Arial"/>
                          <a:ea typeface="Arial"/>
                          <a:cs typeface="Arial"/>
                          <a:sym typeface="Arial"/>
                        </a:rPr>
                        <a:t> 海洋經營管理學士學位學程（系）</a:t>
                      </a:r>
                      <a:endParaRPr sz="2000" u="none" cap="none" strike="noStrike">
                        <a:solidFill>
                          <a:srgbClr val="1BA0C9"/>
                        </a:solidFill>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海洋法政學士學位學程（系）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海洋法律與政策學院</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海洋文創設計產業學士學位學程（系）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人文社會學院</a:t>
                      </a:r>
                      <a:endParaRPr sz="2000" u="none" cap="none" strike="noStrike">
                        <a:latin typeface="Arial"/>
                        <a:ea typeface="Arial"/>
                        <a:cs typeface="Arial"/>
                        <a:sym typeface="Arial"/>
                      </a:endParaRPr>
                    </a:p>
                  </a:txBody>
                  <a:tcPr marT="0" marB="0" marR="0" marL="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0850">
                <a:tc rowSpan="12">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第二類</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（12）</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商船學系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3">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海運暨管理學院</a:t>
                      </a:r>
                      <a:endParaRPr sz="2000" u="none" cap="none" strike="noStrike">
                        <a:latin typeface="Arial"/>
                        <a:ea typeface="Arial"/>
                        <a:cs typeface="Arial"/>
                        <a:sym typeface="Arial"/>
                      </a:endParaRPr>
                    </a:p>
                  </a:txBody>
                  <a:tcPr marT="5500" marB="0" marR="5500" marL="5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0850">
                <a:tc vMerge="1"/>
                <a:tc>
                  <a:txBody>
                    <a:bodyPr/>
                    <a:lstStyle/>
                    <a:p>
                      <a:pPr indent="0" lvl="0" marL="0" marR="0" rtl="0" algn="l">
                        <a:lnSpc>
                          <a:spcPct val="100000"/>
                        </a:lnSpc>
                        <a:spcBef>
                          <a:spcPts val="0"/>
                        </a:spcBef>
                        <a:spcAft>
                          <a:spcPts val="0"/>
                        </a:spcAft>
                        <a:buClr>
                          <a:srgbClr val="000000"/>
                        </a:buClr>
                        <a:buSzPts val="2000"/>
                        <a:buFont typeface="Arial"/>
                        <a:buNone/>
                      </a:pPr>
                      <a:r>
                        <a:rPr lang="zh-TW" sz="2000" u="none" cap="none" strike="noStrike">
                          <a:solidFill>
                            <a:srgbClr val="000000"/>
                          </a:solidFill>
                          <a:latin typeface="Arial"/>
                          <a:ea typeface="Arial"/>
                          <a:cs typeface="Arial"/>
                          <a:sym typeface="Arial"/>
                        </a:rPr>
                        <a:t> 運輸科學系(B組)</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FF0000"/>
                          </a:solidFill>
                          <a:latin typeface="Arial"/>
                          <a:ea typeface="Arial"/>
                          <a:cs typeface="Arial"/>
                          <a:sym typeface="Arial"/>
                        </a:rPr>
                        <a:t> 輪機工程學系</a:t>
                      </a:r>
                      <a:endParaRPr sz="2000" u="none" cap="none" strike="noStrike">
                        <a:solidFill>
                          <a:srgbClr val="FF0000"/>
                        </a:solidFill>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系統工程暨造船學系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工學院</a:t>
                      </a:r>
                      <a:endParaRPr sz="2000" u="none" cap="none" strike="noStrike">
                        <a:latin typeface="Arial"/>
                        <a:ea typeface="Arial"/>
                        <a:cs typeface="Arial"/>
                        <a:sym typeface="Arial"/>
                      </a:endParaRPr>
                    </a:p>
                  </a:txBody>
                  <a:tcPr marT="5500" marB="0" marR="5500" marL="5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河海工程學系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機械與機電工程學系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1BA0C9"/>
                          </a:solidFill>
                          <a:latin typeface="Arial"/>
                          <a:ea typeface="Arial"/>
                          <a:cs typeface="Arial"/>
                          <a:sym typeface="Arial"/>
                        </a:rPr>
                        <a:t> 海洋工程科技學士學位學程（系）</a:t>
                      </a:r>
                      <a:endParaRPr sz="2000" u="none" cap="none" strike="noStrike">
                        <a:solidFill>
                          <a:srgbClr val="1BA0C9"/>
                        </a:solidFill>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電機工程學系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電機資訊學院</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資訊工程學系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通訊與導航工程學系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光電與材料科技學系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海洋環境資訊系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2">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海洋科學與</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資源學院</a:t>
                      </a:r>
                      <a:endParaRPr sz="2000" u="none" cap="none" strike="noStrike">
                        <a:latin typeface="Arial"/>
                        <a:ea typeface="Arial"/>
                        <a:cs typeface="Arial"/>
                        <a:sym typeface="Arial"/>
                      </a:endParaRPr>
                    </a:p>
                  </a:txBody>
                  <a:tcPr marT="5500" marB="0" marR="5500" marL="5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0850">
                <a:tc rowSpan="5">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第三類</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（5）</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環境生物與漁業科學學系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食品科學系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4">
                  <a:txBody>
                    <a:bodyPr/>
                    <a:lstStyle/>
                    <a:p>
                      <a:pPr indent="0" lvl="0" marL="0" marR="0" rtl="0" algn="ctr">
                        <a:spcBef>
                          <a:spcPts val="0"/>
                        </a:spcBef>
                        <a:spcAft>
                          <a:spcPts val="0"/>
                        </a:spcAft>
                        <a:buNone/>
                      </a:pPr>
                      <a:r>
                        <a:rPr lang="zh-TW" sz="2000" u="none" cap="none" strike="noStrike">
                          <a:solidFill>
                            <a:srgbClr val="000000"/>
                          </a:solidFill>
                          <a:latin typeface="Arial"/>
                          <a:ea typeface="Arial"/>
                          <a:cs typeface="Arial"/>
                          <a:sym typeface="Arial"/>
                        </a:rPr>
                        <a:t>生命科學院</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水產養殖學系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000000"/>
                          </a:solidFill>
                          <a:latin typeface="Arial"/>
                          <a:ea typeface="Arial"/>
                          <a:cs typeface="Arial"/>
                          <a:sym typeface="Arial"/>
                        </a:rPr>
                        <a:t> 生命科學暨生物科技學系</a:t>
                      </a:r>
                      <a:endParaRPr sz="2000" u="none" cap="none" strike="noStrike">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r h="390850">
                <a:tc vMerge="1"/>
                <a:tc>
                  <a:txBody>
                    <a:bodyPr/>
                    <a:lstStyle/>
                    <a:p>
                      <a:pPr indent="0" lvl="0" marL="0" marR="0" rtl="0" algn="l">
                        <a:spcBef>
                          <a:spcPts val="0"/>
                        </a:spcBef>
                        <a:spcAft>
                          <a:spcPts val="0"/>
                        </a:spcAft>
                        <a:buNone/>
                      </a:pPr>
                      <a:r>
                        <a:rPr lang="zh-TW" sz="2000" u="none" cap="none" strike="noStrike">
                          <a:solidFill>
                            <a:srgbClr val="1BA0C9"/>
                          </a:solidFill>
                          <a:latin typeface="Arial"/>
                          <a:ea typeface="Arial"/>
                          <a:cs typeface="Arial"/>
                          <a:sym typeface="Arial"/>
                        </a:rPr>
                        <a:t> 海洋生物科技學士學位學程（系）</a:t>
                      </a:r>
                      <a:endParaRPr sz="2000" u="none" cap="none" strike="noStrike">
                        <a:solidFill>
                          <a:srgbClr val="1BA0C9"/>
                        </a:solidFill>
                        <a:latin typeface="Arial"/>
                        <a:ea typeface="Arial"/>
                        <a:cs typeface="Arial"/>
                        <a:sym typeface="Arial"/>
                      </a:endParaRPr>
                    </a:p>
                  </a:txBody>
                  <a:tcPr marT="1825" marB="0" marR="1825" marL="18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vMerge="1"/>
              </a:tr>
            </a:tbl>
          </a:graphicData>
        </a:graphic>
      </p:graphicFrame>
      <p:sp>
        <p:nvSpPr>
          <p:cNvPr id="203" name="Google Shape;203;p5"/>
          <p:cNvSpPr/>
          <p:nvPr/>
        </p:nvSpPr>
        <p:spPr>
          <a:xfrm>
            <a:off x="2375514" y="1972456"/>
            <a:ext cx="447214" cy="6690408"/>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zh-TW" sz="1800">
                <a:solidFill>
                  <a:srgbClr val="1BA0C9"/>
                </a:solidFill>
                <a:latin typeface="Arial"/>
                <a:ea typeface="Arial"/>
                <a:cs typeface="Arial"/>
                <a:sym typeface="Arial"/>
              </a:rPr>
              <a:t>＊藍色字體為馬祖校區三系所，於大二赴馬祖移地學習</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10" name="Google Shape;210;p6"/>
          <p:cNvPicPr preferRelativeResize="0"/>
          <p:nvPr/>
        </p:nvPicPr>
        <p:blipFill rotWithShape="1">
          <a:blip r:embed="rId4">
            <a:alphaModFix/>
          </a:blip>
          <a:srcRect b="0" l="0" r="0" t="0"/>
          <a:stretch/>
        </p:blipFill>
        <p:spPr>
          <a:xfrm>
            <a:off x="16141558" y="282582"/>
            <a:ext cx="2152515" cy="609562"/>
          </a:xfrm>
          <a:prstGeom prst="rect">
            <a:avLst/>
          </a:prstGeom>
          <a:noFill/>
          <a:ln>
            <a:noFill/>
          </a:ln>
        </p:spPr>
      </p:pic>
      <p:sp>
        <p:nvSpPr>
          <p:cNvPr id="211" name="Google Shape;211;p6"/>
          <p:cNvSpPr txBox="1"/>
          <p:nvPr/>
        </p:nvSpPr>
        <p:spPr>
          <a:xfrm>
            <a:off x="6686571" y="475068"/>
            <a:ext cx="4914858"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6000">
                <a:solidFill>
                  <a:srgbClr val="284483"/>
                </a:solidFill>
                <a:latin typeface="Arial"/>
                <a:ea typeface="Arial"/>
                <a:cs typeface="Arial"/>
                <a:sym typeface="Arial"/>
              </a:rPr>
              <a:t>海運管理學院</a:t>
            </a:r>
            <a:endParaRPr b="1" sz="6000">
              <a:solidFill>
                <a:srgbClr val="284483"/>
              </a:solidFill>
              <a:latin typeface="Arial"/>
              <a:ea typeface="Arial"/>
              <a:cs typeface="Arial"/>
              <a:sym typeface="Arial"/>
            </a:endParaRPr>
          </a:p>
        </p:txBody>
      </p:sp>
      <p:sp>
        <p:nvSpPr>
          <p:cNvPr id="212" name="Google Shape;212;p6"/>
          <p:cNvSpPr txBox="1"/>
          <p:nvPr/>
        </p:nvSpPr>
        <p:spPr>
          <a:xfrm>
            <a:off x="6632169" y="1505079"/>
            <a:ext cx="5926377" cy="7681526"/>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商船學系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航運管理學系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運輸科學系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輪機工程學系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海洋觀光管理學士學位學程</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海洋經營管理學士學位學程</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永續發展碩士在職學位學程</a:t>
            </a:r>
            <a:endParaRPr b="1" sz="3600">
              <a:solidFill>
                <a:srgbClr val="595959"/>
              </a:solidFill>
              <a:latin typeface="Arial"/>
              <a:ea typeface="Arial"/>
              <a:cs typeface="Arial"/>
              <a:sym typeface="Arial"/>
            </a:endParaRPr>
          </a:p>
        </p:txBody>
      </p:sp>
      <p:pic>
        <p:nvPicPr>
          <p:cNvPr descr="拖船" id="213" name="Google Shape;213;p6"/>
          <p:cNvPicPr preferRelativeResize="0"/>
          <p:nvPr/>
        </p:nvPicPr>
        <p:blipFill rotWithShape="1">
          <a:blip r:embed="rId5">
            <a:alphaModFix/>
          </a:blip>
          <a:srcRect b="0" l="0" r="0" t="0"/>
          <a:stretch/>
        </p:blipFill>
        <p:spPr>
          <a:xfrm>
            <a:off x="6020123" y="1888219"/>
            <a:ext cx="576776" cy="576776"/>
          </a:xfrm>
          <a:prstGeom prst="rect">
            <a:avLst/>
          </a:prstGeom>
          <a:noFill/>
          <a:ln>
            <a:noFill/>
          </a:ln>
        </p:spPr>
      </p:pic>
      <p:pic>
        <p:nvPicPr>
          <p:cNvPr descr="拖船" id="214" name="Google Shape;214;p6"/>
          <p:cNvPicPr preferRelativeResize="0"/>
          <p:nvPr/>
        </p:nvPicPr>
        <p:blipFill rotWithShape="1">
          <a:blip r:embed="rId5">
            <a:alphaModFix/>
          </a:blip>
          <a:srcRect b="0" l="0" r="0" t="0"/>
          <a:stretch/>
        </p:blipFill>
        <p:spPr>
          <a:xfrm>
            <a:off x="6020123" y="3026863"/>
            <a:ext cx="576776" cy="576776"/>
          </a:xfrm>
          <a:prstGeom prst="rect">
            <a:avLst/>
          </a:prstGeom>
          <a:noFill/>
          <a:ln>
            <a:noFill/>
          </a:ln>
        </p:spPr>
      </p:pic>
      <p:pic>
        <p:nvPicPr>
          <p:cNvPr descr="拖船" id="215" name="Google Shape;215;p6"/>
          <p:cNvPicPr preferRelativeResize="0"/>
          <p:nvPr/>
        </p:nvPicPr>
        <p:blipFill rotWithShape="1">
          <a:blip r:embed="rId5">
            <a:alphaModFix/>
          </a:blip>
          <a:srcRect b="0" l="0" r="0" t="0"/>
          <a:stretch/>
        </p:blipFill>
        <p:spPr>
          <a:xfrm>
            <a:off x="6020123" y="4043285"/>
            <a:ext cx="576776" cy="576776"/>
          </a:xfrm>
          <a:prstGeom prst="rect">
            <a:avLst/>
          </a:prstGeom>
          <a:noFill/>
          <a:ln>
            <a:noFill/>
          </a:ln>
        </p:spPr>
      </p:pic>
      <p:pic>
        <p:nvPicPr>
          <p:cNvPr descr="拖船" id="216" name="Google Shape;216;p6"/>
          <p:cNvPicPr preferRelativeResize="0"/>
          <p:nvPr/>
        </p:nvPicPr>
        <p:blipFill rotWithShape="1">
          <a:blip r:embed="rId5">
            <a:alphaModFix/>
          </a:blip>
          <a:srcRect b="0" l="0" r="0" t="0"/>
          <a:stretch/>
        </p:blipFill>
        <p:spPr>
          <a:xfrm>
            <a:off x="6020123" y="5249147"/>
            <a:ext cx="576776" cy="576776"/>
          </a:xfrm>
          <a:prstGeom prst="rect">
            <a:avLst/>
          </a:prstGeom>
          <a:noFill/>
          <a:ln>
            <a:noFill/>
          </a:ln>
        </p:spPr>
      </p:pic>
      <p:pic>
        <p:nvPicPr>
          <p:cNvPr descr="拖船" id="217" name="Google Shape;217;p6"/>
          <p:cNvPicPr preferRelativeResize="0"/>
          <p:nvPr/>
        </p:nvPicPr>
        <p:blipFill rotWithShape="1">
          <a:blip r:embed="rId5">
            <a:alphaModFix/>
          </a:blip>
          <a:srcRect b="0" l="0" r="0" t="0"/>
          <a:stretch/>
        </p:blipFill>
        <p:spPr>
          <a:xfrm>
            <a:off x="6020123" y="6387791"/>
            <a:ext cx="576776" cy="576776"/>
          </a:xfrm>
          <a:prstGeom prst="rect">
            <a:avLst/>
          </a:prstGeom>
          <a:noFill/>
          <a:ln>
            <a:noFill/>
          </a:ln>
        </p:spPr>
      </p:pic>
      <p:pic>
        <p:nvPicPr>
          <p:cNvPr descr="拖船" id="218" name="Google Shape;218;p6"/>
          <p:cNvPicPr preferRelativeResize="0"/>
          <p:nvPr/>
        </p:nvPicPr>
        <p:blipFill rotWithShape="1">
          <a:blip r:embed="rId5">
            <a:alphaModFix/>
          </a:blip>
          <a:srcRect b="0" l="0" r="0" t="0"/>
          <a:stretch/>
        </p:blipFill>
        <p:spPr>
          <a:xfrm>
            <a:off x="6020123" y="7404214"/>
            <a:ext cx="576776" cy="576776"/>
          </a:xfrm>
          <a:prstGeom prst="rect">
            <a:avLst/>
          </a:prstGeom>
          <a:noFill/>
          <a:ln>
            <a:noFill/>
          </a:ln>
        </p:spPr>
      </p:pic>
      <p:sp>
        <p:nvSpPr>
          <p:cNvPr id="219" name="Google Shape;219;p6"/>
          <p:cNvSpPr/>
          <p:nvPr/>
        </p:nvSpPr>
        <p:spPr>
          <a:xfrm>
            <a:off x="1945216" y="3827488"/>
            <a:ext cx="2311835"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700">
                <a:solidFill>
                  <a:schemeClr val="dk1"/>
                </a:solidFill>
                <a:latin typeface="Arial"/>
                <a:ea typeface="Arial"/>
                <a:cs typeface="Arial"/>
                <a:sym typeface="Arial"/>
              </a:rPr>
              <a:t>《 輪機工廠 》</a:t>
            </a:r>
            <a:endParaRPr sz="2700">
              <a:solidFill>
                <a:schemeClr val="dk1"/>
              </a:solidFill>
              <a:latin typeface="Arial"/>
              <a:ea typeface="Arial"/>
              <a:cs typeface="Arial"/>
              <a:sym typeface="Arial"/>
            </a:endParaRPr>
          </a:p>
        </p:txBody>
      </p:sp>
      <p:sp>
        <p:nvSpPr>
          <p:cNvPr id="220" name="Google Shape;220;p6"/>
          <p:cNvSpPr/>
          <p:nvPr/>
        </p:nvSpPr>
        <p:spPr>
          <a:xfrm>
            <a:off x="1309539" y="209694"/>
            <a:ext cx="4097642"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700">
                <a:solidFill>
                  <a:schemeClr val="dk1"/>
                </a:solidFill>
                <a:latin typeface="Arial"/>
                <a:ea typeface="Arial"/>
                <a:cs typeface="Arial"/>
                <a:sym typeface="Arial"/>
              </a:rPr>
              <a:t>《 多功能操船模擬機 》</a:t>
            </a:r>
            <a:endParaRPr sz="2700">
              <a:solidFill>
                <a:schemeClr val="dk1"/>
              </a:solidFill>
              <a:latin typeface="Arial"/>
              <a:ea typeface="Arial"/>
              <a:cs typeface="Arial"/>
              <a:sym typeface="Arial"/>
            </a:endParaRPr>
          </a:p>
        </p:txBody>
      </p:sp>
      <p:sp>
        <p:nvSpPr>
          <p:cNvPr id="221" name="Google Shape;221;p6"/>
          <p:cNvSpPr txBox="1"/>
          <p:nvPr/>
        </p:nvSpPr>
        <p:spPr>
          <a:xfrm>
            <a:off x="12641667" y="6311897"/>
            <a:ext cx="572945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200"/>
              <a:buFont typeface="Arial"/>
              <a:buNone/>
            </a:pPr>
            <a:r>
              <a:rPr lang="zh-TW" sz="1200">
                <a:solidFill>
                  <a:schemeClr val="dk1"/>
                </a:solidFill>
                <a:latin typeface="Arial"/>
                <a:ea typeface="Arial"/>
                <a:cs typeface="Arial"/>
                <a:sym typeface="Arial"/>
              </a:rPr>
              <a:t>圖片來源：</a:t>
            </a:r>
            <a:r>
              <a:rPr lang="zh-TW" sz="1200" u="sng">
                <a:solidFill>
                  <a:schemeClr val="dk1"/>
                </a:solidFill>
                <a:latin typeface="Arial"/>
                <a:ea typeface="Arial"/>
                <a:cs typeface="Arial"/>
                <a:sym typeface="Arial"/>
                <a:hlinkClick r:id="rId6">
                  <a:extLst>
                    <a:ext uri="{A12FA001-AC4F-418D-AE19-62706E023703}">
                      <ahyp:hlinkClr val="tx"/>
                    </a:ext>
                  </a:extLst>
                </a:hlinkClick>
              </a:rPr>
              <a:t>https://web.cheers.com.tw/issue/2018/no1women/article/4.php</a:t>
            </a:r>
            <a:endParaRPr sz="12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200"/>
              <a:buFont typeface="Arial"/>
              <a:buNone/>
            </a:pPr>
            <a:r>
              <a:rPr lang="zh-TW" sz="1200">
                <a:solidFill>
                  <a:schemeClr val="dk1"/>
                </a:solidFill>
                <a:latin typeface="Arial"/>
                <a:ea typeface="Arial"/>
                <a:cs typeface="Arial"/>
                <a:sym typeface="Arial"/>
              </a:rPr>
              <a:t>　　　　　https://www.cw.com.tw/article/5133426</a:t>
            </a:r>
            <a:endParaRPr sz="1200">
              <a:solidFill>
                <a:schemeClr val="dk1"/>
              </a:solidFill>
              <a:latin typeface="Arial"/>
              <a:ea typeface="Arial"/>
              <a:cs typeface="Arial"/>
              <a:sym typeface="Arial"/>
            </a:endParaRPr>
          </a:p>
        </p:txBody>
      </p:sp>
      <p:pic>
        <p:nvPicPr>
          <p:cNvPr id="222" name="Google Shape;222;p6">
            <a:hlinkClick r:id="rId7"/>
          </p:cNvPr>
          <p:cNvPicPr preferRelativeResize="0"/>
          <p:nvPr/>
        </p:nvPicPr>
        <p:blipFill rotWithShape="1">
          <a:blip r:embed="rId8">
            <a:alphaModFix/>
          </a:blip>
          <a:srcRect b="0" l="0" r="0" t="39679"/>
          <a:stretch/>
        </p:blipFill>
        <p:spPr>
          <a:xfrm>
            <a:off x="12760435" y="1734140"/>
            <a:ext cx="4900001" cy="1232270"/>
          </a:xfrm>
          <a:prstGeom prst="rect">
            <a:avLst/>
          </a:prstGeom>
          <a:noFill/>
          <a:ln>
            <a:noFill/>
          </a:ln>
        </p:spPr>
      </p:pic>
      <p:pic>
        <p:nvPicPr>
          <p:cNvPr descr="https://web.cheers.com.tw/issue/2018/no1women/article/img/04.jpg" id="223" name="Google Shape;223;p6">
            <a:hlinkClick r:id="rId9"/>
          </p:cNvPr>
          <p:cNvPicPr preferRelativeResize="0"/>
          <p:nvPr/>
        </p:nvPicPr>
        <p:blipFill rotWithShape="1">
          <a:blip r:embed="rId10">
            <a:alphaModFix/>
          </a:blip>
          <a:srcRect b="0" l="9021" r="5272" t="1449"/>
          <a:stretch/>
        </p:blipFill>
        <p:spPr>
          <a:xfrm>
            <a:off x="13109967" y="2966410"/>
            <a:ext cx="4341307" cy="3345487"/>
          </a:xfrm>
          <a:prstGeom prst="rect">
            <a:avLst/>
          </a:prstGeom>
          <a:noFill/>
          <a:ln>
            <a:noFill/>
          </a:ln>
        </p:spPr>
      </p:pic>
      <p:sp>
        <p:nvSpPr>
          <p:cNvPr id="224" name="Google Shape;224;p6">
            <a:hlinkClick r:id="rId11"/>
          </p:cNvPr>
          <p:cNvSpPr txBox="1"/>
          <p:nvPr/>
        </p:nvSpPr>
        <p:spPr>
          <a:xfrm>
            <a:off x="12015705" y="561318"/>
            <a:ext cx="7063210" cy="1527535"/>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dk1"/>
              </a:buClr>
              <a:buSzPts val="4000"/>
              <a:buFont typeface="Arial"/>
              <a:buNone/>
            </a:pPr>
            <a:r>
              <a:rPr lang="zh-TW" sz="4000">
                <a:solidFill>
                  <a:schemeClr val="dk1"/>
                </a:solidFill>
                <a:latin typeface="Arial"/>
                <a:ea typeface="Arial"/>
                <a:cs typeface="Arial"/>
                <a:sym typeface="Arial"/>
              </a:rPr>
              <a:t>具航港局往年調查，</a:t>
            </a:r>
            <a:endParaRPr sz="40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4000"/>
              <a:buFont typeface="Arial"/>
              <a:buNone/>
            </a:pPr>
            <a:r>
              <a:rPr lang="zh-TW" sz="4000">
                <a:solidFill>
                  <a:schemeClr val="dk1"/>
                </a:solidFill>
                <a:latin typeface="Arial"/>
                <a:ea typeface="Arial"/>
                <a:cs typeface="Arial"/>
                <a:sym typeface="Arial"/>
              </a:rPr>
              <a:t>船副月薪至少14至31萬元！</a:t>
            </a:r>
            <a:endParaRPr sz="4000">
              <a:solidFill>
                <a:schemeClr val="dk1"/>
              </a:solidFill>
              <a:latin typeface="Arial"/>
              <a:ea typeface="Arial"/>
              <a:cs typeface="Arial"/>
              <a:sym typeface="Arial"/>
            </a:endParaRPr>
          </a:p>
        </p:txBody>
      </p:sp>
      <p:pic>
        <p:nvPicPr>
          <p:cNvPr id="225" name="Google Shape;225;p6"/>
          <p:cNvPicPr preferRelativeResize="0"/>
          <p:nvPr/>
        </p:nvPicPr>
        <p:blipFill rotWithShape="1">
          <a:blip r:embed="rId12">
            <a:alphaModFix/>
          </a:blip>
          <a:srcRect b="0" l="0" r="0" t="0"/>
          <a:stretch/>
        </p:blipFill>
        <p:spPr>
          <a:xfrm>
            <a:off x="790915" y="701489"/>
            <a:ext cx="4604119" cy="3069413"/>
          </a:xfrm>
          <a:prstGeom prst="rect">
            <a:avLst/>
          </a:prstGeom>
          <a:noFill/>
          <a:ln>
            <a:noFill/>
          </a:ln>
        </p:spPr>
      </p:pic>
      <p:pic>
        <p:nvPicPr>
          <p:cNvPr descr="https://images.1111.com.tw/11media/upload/1686109252.jpg" id="226" name="Google Shape;226;p6"/>
          <p:cNvPicPr preferRelativeResize="0"/>
          <p:nvPr/>
        </p:nvPicPr>
        <p:blipFill rotWithShape="1">
          <a:blip r:embed="rId13">
            <a:alphaModFix/>
          </a:blip>
          <a:srcRect b="0" l="0" r="0" t="0"/>
          <a:stretch/>
        </p:blipFill>
        <p:spPr>
          <a:xfrm>
            <a:off x="774595" y="4341985"/>
            <a:ext cx="4620439" cy="3080293"/>
          </a:xfrm>
          <a:prstGeom prst="rect">
            <a:avLst/>
          </a:prstGeom>
          <a:noFill/>
          <a:ln>
            <a:noFill/>
          </a:ln>
        </p:spPr>
      </p:pic>
      <p:grpSp>
        <p:nvGrpSpPr>
          <p:cNvPr id="227" name="Google Shape;227;p6"/>
          <p:cNvGrpSpPr/>
          <p:nvPr/>
        </p:nvGrpSpPr>
        <p:grpSpPr>
          <a:xfrm>
            <a:off x="-318654" y="7646999"/>
            <a:ext cx="5610718" cy="2640001"/>
            <a:chOff x="3912" y="2704"/>
            <a:chExt cx="4592" cy="2665"/>
          </a:xfrm>
        </p:grpSpPr>
        <p:sp>
          <p:nvSpPr>
            <p:cNvPr id="228" name="Google Shape;228;p6"/>
            <p:cNvSpPr/>
            <p:nvPr/>
          </p:nvSpPr>
          <p:spPr>
            <a:xfrm>
              <a:off x="3912" y="2704"/>
              <a:ext cx="2" cy="2665"/>
            </a:xfrm>
            <a:custGeom>
              <a:rect b="b" l="l" r="r" t="t"/>
              <a:pathLst>
                <a:path extrusionOk="0" h="2665" w="120000">
                  <a:moveTo>
                    <a:pt x="0" y="2665"/>
                  </a:moveTo>
                  <a:lnTo>
                    <a:pt x="0" y="0"/>
                  </a:lnTo>
                  <a:lnTo>
                    <a:pt x="0" y="2665"/>
                  </a:lnTo>
                  <a:close/>
                </a:path>
              </a:pathLst>
            </a:custGeom>
            <a:solidFill>
              <a:srgbClr val="B9C1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29" name="Google Shape;229;p6"/>
            <p:cNvPicPr preferRelativeResize="0"/>
            <p:nvPr/>
          </p:nvPicPr>
          <p:blipFill rotWithShape="1">
            <a:blip r:embed="rId14">
              <a:alphaModFix/>
            </a:blip>
            <a:srcRect b="12190" l="-377" r="0" t="11657"/>
            <a:stretch/>
          </p:blipFill>
          <p:spPr>
            <a:xfrm>
              <a:off x="4825" y="3073"/>
              <a:ext cx="3679" cy="2174"/>
            </a:xfrm>
            <a:prstGeom prst="rect">
              <a:avLst/>
            </a:prstGeom>
            <a:noFill/>
            <a:ln>
              <a:noFill/>
            </a:ln>
          </p:spPr>
        </p:pic>
      </p:grpSp>
      <p:sp>
        <p:nvSpPr>
          <p:cNvPr id="230" name="Google Shape;230;p6"/>
          <p:cNvSpPr/>
          <p:nvPr/>
        </p:nvSpPr>
        <p:spPr>
          <a:xfrm>
            <a:off x="1692771" y="7485530"/>
            <a:ext cx="3128712"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700">
                <a:solidFill>
                  <a:schemeClr val="dk1"/>
                </a:solidFill>
                <a:latin typeface="Arial"/>
                <a:ea typeface="Arial"/>
                <a:cs typeface="Arial"/>
                <a:sym typeface="Arial"/>
              </a:rPr>
              <a:t>《 郵輪服務實習 》</a:t>
            </a:r>
            <a:endParaRPr sz="2700">
              <a:solidFill>
                <a:schemeClr val="dk1"/>
              </a:solidFill>
              <a:latin typeface="Arial"/>
              <a:ea typeface="Arial"/>
              <a:cs typeface="Arial"/>
              <a:sym typeface="Arial"/>
            </a:endParaRPr>
          </a:p>
        </p:txBody>
      </p:sp>
      <p:sp>
        <p:nvSpPr>
          <p:cNvPr id="231" name="Google Shape;231;p6"/>
          <p:cNvSpPr/>
          <p:nvPr/>
        </p:nvSpPr>
        <p:spPr>
          <a:xfrm>
            <a:off x="0" y="0"/>
            <a:ext cx="18288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6"/>
          <p:cNvSpPr/>
          <p:nvPr/>
        </p:nvSpPr>
        <p:spPr>
          <a:xfrm>
            <a:off x="0" y="0"/>
            <a:ext cx="18288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引水人-船員-職業-工作-技能" id="233" name="Google Shape;233;p6"/>
          <p:cNvPicPr preferRelativeResize="0"/>
          <p:nvPr/>
        </p:nvPicPr>
        <p:blipFill rotWithShape="1">
          <a:blip r:embed="rId15">
            <a:alphaModFix/>
          </a:blip>
          <a:srcRect b="0" l="0" r="0" t="0"/>
          <a:stretch/>
        </p:blipFill>
        <p:spPr>
          <a:xfrm>
            <a:off x="13234364" y="7250364"/>
            <a:ext cx="4325576" cy="2898136"/>
          </a:xfrm>
          <a:prstGeom prst="rect">
            <a:avLst/>
          </a:prstGeom>
          <a:noFill/>
          <a:ln>
            <a:noFill/>
          </a:ln>
        </p:spPr>
      </p:pic>
      <p:pic>
        <p:nvPicPr>
          <p:cNvPr id="234" name="Google Shape;234;p6"/>
          <p:cNvPicPr preferRelativeResize="0"/>
          <p:nvPr/>
        </p:nvPicPr>
        <p:blipFill rotWithShape="1">
          <a:blip r:embed="rId16">
            <a:alphaModFix/>
          </a:blip>
          <a:srcRect b="0" l="0" r="0" t="0"/>
          <a:stretch/>
        </p:blipFill>
        <p:spPr>
          <a:xfrm>
            <a:off x="12773432" y="6802943"/>
            <a:ext cx="5247441" cy="640852"/>
          </a:xfrm>
          <a:prstGeom prst="rect">
            <a:avLst/>
          </a:prstGeom>
          <a:noFill/>
          <a:ln>
            <a:noFill/>
          </a:ln>
        </p:spPr>
      </p:pic>
      <p:pic>
        <p:nvPicPr>
          <p:cNvPr id="235" name="Google Shape;235;p6"/>
          <p:cNvPicPr preferRelativeResize="0"/>
          <p:nvPr/>
        </p:nvPicPr>
        <p:blipFill rotWithShape="1">
          <a:blip r:embed="rId17">
            <a:alphaModFix/>
          </a:blip>
          <a:srcRect b="0" l="0" r="0" t="0"/>
          <a:stretch/>
        </p:blipFill>
        <p:spPr>
          <a:xfrm flipH="1" rot="188098">
            <a:off x="10697435" y="9030173"/>
            <a:ext cx="745415" cy="1289129"/>
          </a:xfrm>
          <a:prstGeom prst="rect">
            <a:avLst/>
          </a:prstGeom>
          <a:noFill/>
          <a:ln>
            <a:noFill/>
          </a:ln>
        </p:spPr>
      </p:pic>
      <p:pic>
        <p:nvPicPr>
          <p:cNvPr id="236" name="Google Shape;236;p6"/>
          <p:cNvPicPr preferRelativeResize="0"/>
          <p:nvPr/>
        </p:nvPicPr>
        <p:blipFill rotWithShape="1">
          <a:blip r:embed="rId18">
            <a:alphaModFix/>
          </a:blip>
          <a:srcRect b="0" l="0" r="0" t="0"/>
          <a:stretch/>
        </p:blipFill>
        <p:spPr>
          <a:xfrm flipH="1">
            <a:off x="12046677" y="9942165"/>
            <a:ext cx="447961" cy="382935"/>
          </a:xfrm>
          <a:prstGeom prst="rect">
            <a:avLst/>
          </a:prstGeom>
          <a:noFill/>
          <a:ln>
            <a:noFill/>
          </a:ln>
        </p:spPr>
      </p:pic>
      <p:pic>
        <p:nvPicPr>
          <p:cNvPr id="237" name="Google Shape;237;p6"/>
          <p:cNvPicPr preferRelativeResize="0"/>
          <p:nvPr/>
        </p:nvPicPr>
        <p:blipFill rotWithShape="1">
          <a:blip r:embed="rId19">
            <a:alphaModFix/>
          </a:blip>
          <a:srcRect b="0" l="0" r="0" t="0"/>
          <a:stretch/>
        </p:blipFill>
        <p:spPr>
          <a:xfrm rot="-1065145">
            <a:off x="12214891" y="9386189"/>
            <a:ext cx="895350" cy="428625"/>
          </a:xfrm>
          <a:prstGeom prst="rect">
            <a:avLst/>
          </a:prstGeom>
          <a:noFill/>
          <a:ln>
            <a:noFill/>
          </a:ln>
        </p:spPr>
      </p:pic>
      <p:pic>
        <p:nvPicPr>
          <p:cNvPr id="238" name="Google Shape;238;p6"/>
          <p:cNvPicPr preferRelativeResize="0"/>
          <p:nvPr/>
        </p:nvPicPr>
        <p:blipFill rotWithShape="1">
          <a:blip r:embed="rId17">
            <a:alphaModFix/>
          </a:blip>
          <a:srcRect b="0" l="0" r="0" t="0"/>
          <a:stretch/>
        </p:blipFill>
        <p:spPr>
          <a:xfrm rot="-409248">
            <a:off x="8963455" y="9001919"/>
            <a:ext cx="778089" cy="1345637"/>
          </a:xfrm>
          <a:prstGeom prst="rect">
            <a:avLst/>
          </a:prstGeom>
          <a:noFill/>
          <a:ln>
            <a:noFill/>
          </a:ln>
        </p:spPr>
      </p:pic>
      <p:pic>
        <p:nvPicPr>
          <p:cNvPr id="239" name="Google Shape;239;p6"/>
          <p:cNvPicPr preferRelativeResize="0"/>
          <p:nvPr/>
        </p:nvPicPr>
        <p:blipFill rotWithShape="1">
          <a:blip r:embed="rId17">
            <a:alphaModFix/>
          </a:blip>
          <a:srcRect b="0" l="70613" r="0" t="33145"/>
          <a:stretch/>
        </p:blipFill>
        <p:spPr>
          <a:xfrm rot="-188098">
            <a:off x="7185537" y="9559396"/>
            <a:ext cx="449853" cy="740296"/>
          </a:xfrm>
          <a:prstGeom prst="rect">
            <a:avLst/>
          </a:prstGeom>
          <a:noFill/>
          <a:ln>
            <a:noFill/>
          </a:ln>
        </p:spPr>
      </p:pic>
      <p:pic>
        <p:nvPicPr>
          <p:cNvPr id="240" name="Google Shape;240;p6"/>
          <p:cNvPicPr preferRelativeResize="0"/>
          <p:nvPr/>
        </p:nvPicPr>
        <p:blipFill rotWithShape="1">
          <a:blip r:embed="rId17">
            <a:alphaModFix/>
          </a:blip>
          <a:srcRect b="0" l="70613" r="0" t="33145"/>
          <a:stretch/>
        </p:blipFill>
        <p:spPr>
          <a:xfrm flipH="1" rot="188098">
            <a:off x="6489748" y="9529538"/>
            <a:ext cx="195017" cy="767268"/>
          </a:xfrm>
          <a:prstGeom prst="rect">
            <a:avLst/>
          </a:prstGeom>
          <a:noFill/>
          <a:ln>
            <a:noFill/>
          </a:ln>
        </p:spPr>
      </p:pic>
      <p:pic>
        <p:nvPicPr>
          <p:cNvPr id="241" name="Google Shape;241;p6"/>
          <p:cNvPicPr preferRelativeResize="0"/>
          <p:nvPr/>
        </p:nvPicPr>
        <p:blipFill rotWithShape="1">
          <a:blip r:embed="rId19">
            <a:alphaModFix/>
          </a:blip>
          <a:srcRect b="0" l="0" r="0" t="0"/>
          <a:stretch/>
        </p:blipFill>
        <p:spPr>
          <a:xfrm rot="-1065145">
            <a:off x="5346290" y="9680121"/>
            <a:ext cx="895350" cy="428625"/>
          </a:xfrm>
          <a:prstGeom prst="rect">
            <a:avLst/>
          </a:prstGeom>
          <a:noFill/>
          <a:ln>
            <a:noFill/>
          </a:ln>
        </p:spPr>
      </p:pic>
      <p:pic>
        <p:nvPicPr>
          <p:cNvPr id="242" name="Google Shape;242;p6"/>
          <p:cNvPicPr preferRelativeResize="0"/>
          <p:nvPr/>
        </p:nvPicPr>
        <p:blipFill rotWithShape="1">
          <a:blip r:embed="rId18">
            <a:alphaModFix/>
          </a:blip>
          <a:srcRect b="0" l="0" r="0" t="0"/>
          <a:stretch/>
        </p:blipFill>
        <p:spPr>
          <a:xfrm flipH="1">
            <a:off x="8043926" y="9942165"/>
            <a:ext cx="447961" cy="382935"/>
          </a:xfrm>
          <a:prstGeom prst="rect">
            <a:avLst/>
          </a:prstGeom>
          <a:noFill/>
          <a:ln>
            <a:noFill/>
          </a:ln>
        </p:spPr>
      </p:pic>
      <p:pic>
        <p:nvPicPr>
          <p:cNvPr descr="拖船" id="243" name="Google Shape;243;p6"/>
          <p:cNvPicPr preferRelativeResize="0"/>
          <p:nvPr/>
        </p:nvPicPr>
        <p:blipFill rotWithShape="1">
          <a:blip r:embed="rId5">
            <a:alphaModFix/>
          </a:blip>
          <a:srcRect b="0" l="0" r="0" t="0"/>
          <a:stretch/>
        </p:blipFill>
        <p:spPr>
          <a:xfrm>
            <a:off x="6058739" y="8467176"/>
            <a:ext cx="576776" cy="576776"/>
          </a:xfrm>
          <a:prstGeom prst="rect">
            <a:avLst/>
          </a:prstGeom>
          <a:noFill/>
          <a:ln>
            <a:noFill/>
          </a:ln>
        </p:spPr>
      </p:pic>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7"/>
          <p:cNvPicPr preferRelativeResize="0"/>
          <p:nvPr>
            <p:ph idx="1" type="body"/>
          </p:nvPr>
        </p:nvPicPr>
        <p:blipFill rotWithShape="1">
          <a:blip r:embed="rId3">
            <a:alphaModFix/>
          </a:blip>
          <a:srcRect b="0" l="0" r="0" t="0"/>
          <a:stretch/>
        </p:blipFill>
        <p:spPr>
          <a:xfrm>
            <a:off x="12877800" y="585922"/>
            <a:ext cx="4311515" cy="4525963"/>
          </a:xfrm>
          <a:prstGeom prst="rect">
            <a:avLst/>
          </a:prstGeom>
          <a:noFill/>
          <a:ln>
            <a:noFill/>
          </a:ln>
        </p:spPr>
      </p:pic>
      <p:pic>
        <p:nvPicPr>
          <p:cNvPr id="249" name="Google Shape;249;p7"/>
          <p:cNvPicPr preferRelativeResize="0"/>
          <p:nvPr/>
        </p:nvPicPr>
        <p:blipFill rotWithShape="1">
          <a:blip r:embed="rId4">
            <a:alphaModFix/>
          </a:blip>
          <a:srcRect b="0" l="0" r="0" t="0"/>
          <a:stretch/>
        </p:blipFill>
        <p:spPr>
          <a:xfrm>
            <a:off x="304800" y="4790761"/>
            <a:ext cx="11811000" cy="5296337"/>
          </a:xfrm>
          <a:prstGeom prst="rect">
            <a:avLst/>
          </a:prstGeom>
          <a:noFill/>
          <a:ln>
            <a:noFill/>
          </a:ln>
        </p:spPr>
      </p:pic>
      <p:pic>
        <p:nvPicPr>
          <p:cNvPr id="250" name="Google Shape;250;p7"/>
          <p:cNvPicPr preferRelativeResize="0"/>
          <p:nvPr/>
        </p:nvPicPr>
        <p:blipFill rotWithShape="1">
          <a:blip r:embed="rId5">
            <a:alphaModFix/>
          </a:blip>
          <a:srcRect b="0" l="0" r="0" t="0"/>
          <a:stretch/>
        </p:blipFill>
        <p:spPr>
          <a:xfrm>
            <a:off x="304800" y="264798"/>
            <a:ext cx="11570010" cy="4525963"/>
          </a:xfrm>
          <a:prstGeom prst="rect">
            <a:avLst/>
          </a:prstGeom>
          <a:noFill/>
          <a:ln>
            <a:noFill/>
          </a:ln>
        </p:spPr>
      </p:pic>
      <p:sp>
        <p:nvSpPr>
          <p:cNvPr id="251" name="Google Shape;251;p7"/>
          <p:cNvSpPr/>
          <p:nvPr/>
        </p:nvSpPr>
        <p:spPr>
          <a:xfrm>
            <a:off x="4000500" y="7050633"/>
            <a:ext cx="7200900" cy="762000"/>
          </a:xfrm>
          <a:prstGeom prst="rect">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2" name="Google Shape;252;p7"/>
          <p:cNvSpPr/>
          <p:nvPr/>
        </p:nvSpPr>
        <p:spPr>
          <a:xfrm>
            <a:off x="422748" y="7806865"/>
            <a:ext cx="796452" cy="762000"/>
          </a:xfrm>
          <a:prstGeom prst="rect">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8"/>
          <p:cNvPicPr preferRelativeResize="0"/>
          <p:nvPr>
            <p:ph idx="1" type="body"/>
          </p:nvPr>
        </p:nvPicPr>
        <p:blipFill rotWithShape="1">
          <a:blip r:embed="rId3">
            <a:alphaModFix/>
          </a:blip>
          <a:srcRect b="0" l="0" r="0" t="0"/>
          <a:stretch/>
        </p:blipFill>
        <p:spPr>
          <a:xfrm>
            <a:off x="381000" y="447886"/>
            <a:ext cx="8991600" cy="9391228"/>
          </a:xfrm>
          <a:prstGeom prst="rect">
            <a:avLst/>
          </a:prstGeom>
          <a:noFill/>
          <a:ln>
            <a:noFill/>
          </a:ln>
        </p:spPr>
      </p:pic>
      <p:pic>
        <p:nvPicPr>
          <p:cNvPr id="258" name="Google Shape;258;p8"/>
          <p:cNvPicPr preferRelativeResize="0"/>
          <p:nvPr/>
        </p:nvPicPr>
        <p:blipFill rotWithShape="1">
          <a:blip r:embed="rId4">
            <a:alphaModFix/>
          </a:blip>
          <a:srcRect b="0" l="0" r="0" t="0"/>
          <a:stretch/>
        </p:blipFill>
        <p:spPr>
          <a:xfrm>
            <a:off x="9601200" y="447886"/>
            <a:ext cx="8468171" cy="55338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9"/>
          <p:cNvPicPr preferRelativeResize="0"/>
          <p:nvPr>
            <p:ph idx="1" type="body"/>
          </p:nvPr>
        </p:nvPicPr>
        <p:blipFill rotWithShape="1">
          <a:blip r:embed="rId3">
            <a:alphaModFix/>
          </a:blip>
          <a:srcRect b="0" l="0" r="0" t="0"/>
          <a:stretch/>
        </p:blipFill>
        <p:spPr>
          <a:xfrm>
            <a:off x="10972800" y="0"/>
            <a:ext cx="7315200" cy="10287000"/>
          </a:xfrm>
          <a:prstGeom prst="rect">
            <a:avLst/>
          </a:prstGeom>
          <a:noFill/>
          <a:ln>
            <a:noFill/>
          </a:ln>
        </p:spPr>
      </p:pic>
      <p:sp>
        <p:nvSpPr>
          <p:cNvPr id="264" name="Google Shape;264;p9"/>
          <p:cNvSpPr txBox="1"/>
          <p:nvPr/>
        </p:nvSpPr>
        <p:spPr>
          <a:xfrm>
            <a:off x="2438400" y="2705100"/>
            <a:ext cx="762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pic>
        <p:nvPicPr>
          <p:cNvPr id="265" name="Google Shape;265;p9"/>
          <p:cNvPicPr preferRelativeResize="0"/>
          <p:nvPr/>
        </p:nvPicPr>
        <p:blipFill rotWithShape="1">
          <a:blip r:embed="rId4">
            <a:alphaModFix/>
          </a:blip>
          <a:srcRect b="0" l="0" r="0" t="0"/>
          <a:stretch/>
        </p:blipFill>
        <p:spPr>
          <a:xfrm>
            <a:off x="76200" y="1790700"/>
            <a:ext cx="10837334" cy="8382000"/>
          </a:xfrm>
          <a:prstGeom prst="rect">
            <a:avLst/>
          </a:prstGeom>
          <a:noFill/>
          <a:ln>
            <a:noFill/>
          </a:ln>
        </p:spPr>
      </p:pic>
      <p:sp>
        <p:nvSpPr>
          <p:cNvPr id="266" name="Google Shape;266;p9"/>
          <p:cNvSpPr txBox="1"/>
          <p:nvPr/>
        </p:nvSpPr>
        <p:spPr>
          <a:xfrm>
            <a:off x="152400" y="876300"/>
            <a:ext cx="22098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400">
                <a:solidFill>
                  <a:srgbClr val="000000"/>
                </a:solidFill>
                <a:latin typeface="Arial"/>
                <a:ea typeface="Arial"/>
                <a:cs typeface="Arial"/>
                <a:sym typeface="Arial"/>
              </a:rPr>
              <a:t>趙健凱</a:t>
            </a:r>
            <a:r>
              <a:rPr b="1" lang="zh-TW" sz="2400">
                <a:solidFill>
                  <a:srgbClr val="000000"/>
                </a:solidFill>
                <a:latin typeface="Arial"/>
                <a:ea typeface="Arial"/>
                <a:cs typeface="Arial"/>
                <a:sym typeface="Arial"/>
              </a:rPr>
              <a:t> (Tom)</a:t>
            </a:r>
            <a:endParaRPr sz="240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10"/>
          <p:cNvPicPr preferRelativeResize="0"/>
          <p:nvPr/>
        </p:nvPicPr>
        <p:blipFill rotWithShape="1">
          <a:blip r:embed="rId3">
            <a:alphaModFix/>
          </a:blip>
          <a:srcRect b="0" l="0" r="0" t="0"/>
          <a:stretch/>
        </p:blipFill>
        <p:spPr>
          <a:xfrm>
            <a:off x="1730375" y="764657"/>
            <a:ext cx="14827250" cy="875768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11"/>
          <p:cNvPicPr preferRelativeResize="0"/>
          <p:nvPr>
            <p:ph idx="1" type="body"/>
          </p:nvPr>
        </p:nvPicPr>
        <p:blipFill rotWithShape="1">
          <a:blip r:embed="rId3">
            <a:alphaModFix/>
          </a:blip>
          <a:srcRect b="0" l="0" r="0" t="0"/>
          <a:stretch/>
        </p:blipFill>
        <p:spPr>
          <a:xfrm>
            <a:off x="3886200" y="242680"/>
            <a:ext cx="10898139" cy="980163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12"/>
          <p:cNvPicPr preferRelativeResize="0"/>
          <p:nvPr>
            <p:ph idx="1" type="body"/>
          </p:nvPr>
        </p:nvPicPr>
        <p:blipFill rotWithShape="1">
          <a:blip r:embed="rId3">
            <a:alphaModFix/>
          </a:blip>
          <a:srcRect b="0" l="0" r="0" t="0"/>
          <a:stretch/>
        </p:blipFill>
        <p:spPr>
          <a:xfrm>
            <a:off x="0" y="0"/>
            <a:ext cx="18288000" cy="1024526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13"/>
          <p:cNvPicPr preferRelativeResize="0"/>
          <p:nvPr>
            <p:ph idx="1" type="body"/>
          </p:nvPr>
        </p:nvPicPr>
        <p:blipFill rotWithShape="1">
          <a:blip r:embed="rId3">
            <a:alphaModFix/>
          </a:blip>
          <a:srcRect b="0" l="0" r="0" t="0"/>
          <a:stretch/>
        </p:blipFill>
        <p:spPr>
          <a:xfrm>
            <a:off x="2133600" y="476635"/>
            <a:ext cx="13579338" cy="933373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14"/>
          <p:cNvPicPr preferRelativeResize="0"/>
          <p:nvPr>
            <p:ph idx="1" type="body"/>
          </p:nvPr>
        </p:nvPicPr>
        <p:blipFill rotWithShape="1">
          <a:blip r:embed="rId3">
            <a:alphaModFix/>
          </a:blip>
          <a:srcRect b="0" l="0" r="0" t="0"/>
          <a:stretch/>
        </p:blipFill>
        <p:spPr>
          <a:xfrm>
            <a:off x="2514600" y="331223"/>
            <a:ext cx="13686755" cy="962455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15"/>
          <p:cNvPicPr preferRelativeResize="0"/>
          <p:nvPr>
            <p:ph idx="1" type="body"/>
          </p:nvPr>
        </p:nvPicPr>
        <p:blipFill rotWithShape="1">
          <a:blip r:embed="rId3">
            <a:alphaModFix/>
          </a:blip>
          <a:srcRect b="0" l="0" r="0" t="0"/>
          <a:stretch/>
        </p:blipFill>
        <p:spPr>
          <a:xfrm>
            <a:off x="1828800" y="367565"/>
            <a:ext cx="15163800" cy="9551870"/>
          </a:xfrm>
          <a:prstGeom prst="rect">
            <a:avLst/>
          </a:prstGeom>
          <a:noFill/>
          <a:ln>
            <a:noFill/>
          </a:ln>
        </p:spPr>
      </p:pic>
      <p:sp>
        <p:nvSpPr>
          <p:cNvPr id="297" name="Google Shape;297;p15"/>
          <p:cNvSpPr/>
          <p:nvPr/>
        </p:nvSpPr>
        <p:spPr>
          <a:xfrm>
            <a:off x="6781800" y="8877300"/>
            <a:ext cx="4495800" cy="503406"/>
          </a:xfrm>
          <a:prstGeom prst="rect">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16"/>
          <p:cNvPicPr preferRelativeResize="0"/>
          <p:nvPr>
            <p:ph idx="1" type="body"/>
          </p:nvPr>
        </p:nvPicPr>
        <p:blipFill rotWithShape="1">
          <a:blip r:embed="rId3">
            <a:alphaModFix/>
          </a:blip>
          <a:srcRect b="0" l="0" r="0" t="0"/>
          <a:stretch/>
        </p:blipFill>
        <p:spPr>
          <a:xfrm>
            <a:off x="1600200" y="276319"/>
            <a:ext cx="15449483" cy="9734362"/>
          </a:xfrm>
          <a:prstGeom prst="rect">
            <a:avLst/>
          </a:prstGeom>
          <a:noFill/>
          <a:ln>
            <a:noFill/>
          </a:ln>
        </p:spPr>
      </p:pic>
      <p:sp>
        <p:nvSpPr>
          <p:cNvPr id="303" name="Google Shape;303;p16"/>
          <p:cNvSpPr/>
          <p:nvPr/>
        </p:nvSpPr>
        <p:spPr>
          <a:xfrm>
            <a:off x="6629400" y="8877300"/>
            <a:ext cx="4724400" cy="533400"/>
          </a:xfrm>
          <a:prstGeom prst="rect">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17"/>
          <p:cNvPicPr preferRelativeResize="0"/>
          <p:nvPr>
            <p:ph idx="1" type="body"/>
          </p:nvPr>
        </p:nvPicPr>
        <p:blipFill rotWithShape="1">
          <a:blip r:embed="rId3">
            <a:alphaModFix/>
          </a:blip>
          <a:srcRect b="0" l="0" r="0" t="0"/>
          <a:stretch/>
        </p:blipFill>
        <p:spPr>
          <a:xfrm>
            <a:off x="2438400" y="419100"/>
            <a:ext cx="14020800" cy="9530032"/>
          </a:xfrm>
          <a:prstGeom prst="rect">
            <a:avLst/>
          </a:prstGeom>
          <a:noFill/>
          <a:ln>
            <a:noFill/>
          </a:ln>
        </p:spPr>
      </p:pic>
      <p:sp>
        <p:nvSpPr>
          <p:cNvPr id="309" name="Google Shape;309;p17"/>
          <p:cNvSpPr/>
          <p:nvPr/>
        </p:nvSpPr>
        <p:spPr>
          <a:xfrm>
            <a:off x="6400800" y="2095500"/>
            <a:ext cx="1524000" cy="609600"/>
          </a:xfrm>
          <a:prstGeom prst="rect">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0" name="Google Shape;310;p17"/>
          <p:cNvSpPr/>
          <p:nvPr/>
        </p:nvSpPr>
        <p:spPr>
          <a:xfrm>
            <a:off x="6400800" y="4574516"/>
            <a:ext cx="2286000" cy="2169184"/>
          </a:xfrm>
          <a:prstGeom prst="rect">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500"/>
                                        <p:tgtEl>
                                          <p:spTgt spid="309"/>
                                        </p:tgtEl>
                                      </p:cBhvr>
                                    </p:animEffect>
                                  </p:childTnLst>
                                </p:cTn>
                              </p:par>
                              <p:par>
                                <p:cTn fill="hold" nodeType="with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500"/>
                                        <p:tgtEl>
                                          <p:spTgt spid="3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18"/>
          <p:cNvPicPr preferRelativeResize="0"/>
          <p:nvPr>
            <p:ph idx="1" type="body"/>
          </p:nvPr>
        </p:nvPicPr>
        <p:blipFill rotWithShape="1">
          <a:blip r:embed="rId3">
            <a:alphaModFix/>
          </a:blip>
          <a:srcRect b="0" l="0" r="0" t="0"/>
          <a:stretch/>
        </p:blipFill>
        <p:spPr>
          <a:xfrm>
            <a:off x="2438400" y="293688"/>
            <a:ext cx="13677900" cy="9417013"/>
          </a:xfrm>
          <a:prstGeom prst="rect">
            <a:avLst/>
          </a:prstGeom>
          <a:noFill/>
          <a:ln>
            <a:noFill/>
          </a:ln>
        </p:spPr>
      </p:pic>
      <p:sp>
        <p:nvSpPr>
          <p:cNvPr id="316" name="Google Shape;316;p18"/>
          <p:cNvSpPr/>
          <p:nvPr/>
        </p:nvSpPr>
        <p:spPr>
          <a:xfrm>
            <a:off x="4267200" y="2476500"/>
            <a:ext cx="1524000" cy="609600"/>
          </a:xfrm>
          <a:prstGeom prst="rect">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500"/>
                                        <p:tgtEl>
                                          <p:spTgt spid="3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19"/>
          <p:cNvPicPr preferRelativeResize="0"/>
          <p:nvPr>
            <p:ph idx="1" type="body"/>
          </p:nvPr>
        </p:nvPicPr>
        <p:blipFill rotWithShape="1">
          <a:blip r:embed="rId3">
            <a:alphaModFix/>
          </a:blip>
          <a:srcRect b="0" l="0" r="0" t="0"/>
          <a:stretch/>
        </p:blipFill>
        <p:spPr>
          <a:xfrm>
            <a:off x="2133600" y="164195"/>
            <a:ext cx="14396684" cy="995860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20"/>
          <p:cNvPicPr preferRelativeResize="0"/>
          <p:nvPr/>
        </p:nvPicPr>
        <p:blipFill rotWithShape="1">
          <a:blip r:embed="rId3">
            <a:alphaModFix/>
          </a:blip>
          <a:srcRect b="0" l="0" r="0" t="0"/>
          <a:stretch/>
        </p:blipFill>
        <p:spPr>
          <a:xfrm>
            <a:off x="2743200" y="234431"/>
            <a:ext cx="13106400" cy="981813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id="331" name="Google Shape;331;p21"/>
          <p:cNvPicPr preferRelativeResize="0"/>
          <p:nvPr/>
        </p:nvPicPr>
        <p:blipFill rotWithShape="1">
          <a:blip r:embed="rId3">
            <a:alphaModFix/>
          </a:blip>
          <a:srcRect b="0" l="0" r="0" t="0"/>
          <a:stretch/>
        </p:blipFill>
        <p:spPr>
          <a:xfrm>
            <a:off x="2286000" y="266700"/>
            <a:ext cx="14090650" cy="9211747"/>
          </a:xfrm>
          <a:prstGeom prst="rect">
            <a:avLst/>
          </a:prstGeom>
          <a:noFill/>
          <a:ln>
            <a:noFill/>
          </a:ln>
        </p:spPr>
      </p:pic>
      <p:sp>
        <p:nvSpPr>
          <p:cNvPr id="332" name="Google Shape;332;p21"/>
          <p:cNvSpPr txBox="1"/>
          <p:nvPr/>
        </p:nvSpPr>
        <p:spPr>
          <a:xfrm>
            <a:off x="9677400" y="6591300"/>
            <a:ext cx="603883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3600">
                <a:solidFill>
                  <a:srgbClr val="00B0F0"/>
                </a:solidFill>
                <a:latin typeface="Arial"/>
                <a:ea typeface="Arial"/>
                <a:cs typeface="Arial"/>
                <a:sym typeface="Arial"/>
              </a:rPr>
              <a:t>海洋大學電話：</a:t>
            </a:r>
            <a:r>
              <a:rPr lang="zh-TW" sz="3600">
                <a:solidFill>
                  <a:srgbClr val="00B0F0"/>
                </a:solidFill>
                <a:latin typeface="Times New Roman"/>
                <a:ea typeface="Times New Roman"/>
                <a:cs typeface="Times New Roman"/>
                <a:sym typeface="Times New Roman"/>
              </a:rPr>
              <a:t>02-2462-2192</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22"/>
          <p:cNvPicPr preferRelativeResize="0"/>
          <p:nvPr>
            <p:ph idx="1" type="body"/>
          </p:nvPr>
        </p:nvPicPr>
        <p:blipFill rotWithShape="1">
          <a:blip r:embed="rId3">
            <a:alphaModFix/>
          </a:blip>
          <a:srcRect b="0" l="0" r="0" t="0"/>
          <a:stretch/>
        </p:blipFill>
        <p:spPr>
          <a:xfrm>
            <a:off x="2438400" y="293688"/>
            <a:ext cx="13677900" cy="9417013"/>
          </a:xfrm>
          <a:prstGeom prst="rect">
            <a:avLst/>
          </a:prstGeom>
          <a:noFill/>
          <a:ln>
            <a:noFill/>
          </a:ln>
        </p:spPr>
      </p:pic>
      <p:sp>
        <p:nvSpPr>
          <p:cNvPr id="338" name="Google Shape;338;p22"/>
          <p:cNvSpPr/>
          <p:nvPr/>
        </p:nvSpPr>
        <p:spPr>
          <a:xfrm>
            <a:off x="4191000" y="3086100"/>
            <a:ext cx="1524000" cy="609600"/>
          </a:xfrm>
          <a:prstGeom prst="rect">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500"/>
                                        <p:tgtEl>
                                          <p:spTgt spid="3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pic>
        <p:nvPicPr>
          <p:cNvPr id="343" name="Google Shape;343;p23"/>
          <p:cNvPicPr preferRelativeResize="0"/>
          <p:nvPr>
            <p:ph idx="1" type="body"/>
          </p:nvPr>
        </p:nvPicPr>
        <p:blipFill rotWithShape="1">
          <a:blip r:embed="rId3">
            <a:alphaModFix/>
          </a:blip>
          <a:srcRect b="0" l="0" r="0" t="0"/>
          <a:stretch/>
        </p:blipFill>
        <p:spPr>
          <a:xfrm>
            <a:off x="685800" y="380999"/>
            <a:ext cx="7620000" cy="9525001"/>
          </a:xfrm>
          <a:prstGeom prst="rect">
            <a:avLst/>
          </a:prstGeom>
          <a:noFill/>
          <a:ln>
            <a:noFill/>
          </a:ln>
        </p:spPr>
      </p:pic>
      <p:sp>
        <p:nvSpPr>
          <p:cNvPr id="344" name="Google Shape;344;p23"/>
          <p:cNvSpPr/>
          <p:nvPr/>
        </p:nvSpPr>
        <p:spPr>
          <a:xfrm>
            <a:off x="1371600" y="5191327"/>
            <a:ext cx="4191000" cy="1552374"/>
          </a:xfrm>
          <a:prstGeom prst="rect">
            <a:avLst/>
          </a:prstGeom>
          <a:no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5" name="Google Shape;345;p23"/>
          <p:cNvSpPr txBox="1"/>
          <p:nvPr/>
        </p:nvSpPr>
        <p:spPr>
          <a:xfrm>
            <a:off x="8763000" y="5339828"/>
            <a:ext cx="6038833"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3600">
                <a:solidFill>
                  <a:schemeClr val="accent1"/>
                </a:solidFill>
                <a:latin typeface="Times New Roman"/>
                <a:ea typeface="Times New Roman"/>
                <a:cs typeface="Times New Roman"/>
                <a:sym typeface="Times New Roman"/>
              </a:rPr>
              <a:t>海洋大學電話：02-2462-2192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500"/>
                                        <p:tgtEl>
                                          <p:spTgt spid="3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700">
              <a:solidFill>
                <a:schemeClr val="dk1"/>
              </a:solidFill>
              <a:latin typeface="Calibri"/>
              <a:ea typeface="Calibri"/>
              <a:cs typeface="Calibri"/>
              <a:sym typeface="Calibri"/>
            </a:endParaRPr>
          </a:p>
        </p:txBody>
      </p:sp>
      <p:sp>
        <p:nvSpPr>
          <p:cNvPr id="352" name="Google Shape;352;p24"/>
          <p:cNvSpPr/>
          <p:nvPr/>
        </p:nvSpPr>
        <p:spPr>
          <a:xfrm>
            <a:off x="1" y="6801686"/>
            <a:ext cx="18288000" cy="3517407"/>
          </a:xfrm>
          <a:custGeom>
            <a:rect b="b" l="l" r="r" t="t"/>
            <a:pathLst>
              <a:path extrusionOk="0" h="3747913" w="18992801">
                <a:moveTo>
                  <a:pt x="0" y="0"/>
                </a:moveTo>
                <a:lnTo>
                  <a:pt x="18992801" y="0"/>
                </a:lnTo>
                <a:lnTo>
                  <a:pt x="18992801" y="3747912"/>
                </a:lnTo>
                <a:lnTo>
                  <a:pt x="0" y="3747912"/>
                </a:lnTo>
                <a:lnTo>
                  <a:pt x="0" y="0"/>
                </a:lnTo>
                <a:close/>
              </a:path>
            </a:pathLst>
          </a:custGeom>
          <a:blipFill rotWithShape="1">
            <a:blip r:embed="rId4">
              <a:alphaModFix amt="17000"/>
            </a:blip>
            <a:stretch>
              <a:fillRect b="0" l="0" r="0" t="0"/>
            </a:stretch>
          </a:blipFill>
          <a:ln>
            <a:noFill/>
          </a:ln>
        </p:spPr>
      </p:sp>
      <p:sp>
        <p:nvSpPr>
          <p:cNvPr id="353" name="Google Shape;353;p24"/>
          <p:cNvSpPr txBox="1"/>
          <p:nvPr/>
        </p:nvSpPr>
        <p:spPr>
          <a:xfrm>
            <a:off x="13423092" y="715515"/>
            <a:ext cx="3866693"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dk1"/>
                </a:solidFill>
                <a:latin typeface="Arial"/>
                <a:ea typeface="Arial"/>
                <a:cs typeface="Arial"/>
                <a:sym typeface="Arial"/>
              </a:rPr>
              <a:t>《 智能化漁電共生系統 》</a:t>
            </a:r>
            <a:endParaRPr b="1" sz="2700">
              <a:solidFill>
                <a:schemeClr val="dk1"/>
              </a:solidFill>
              <a:latin typeface="Arial"/>
              <a:ea typeface="Arial"/>
              <a:cs typeface="Arial"/>
              <a:sym typeface="Arial"/>
            </a:endParaRPr>
          </a:p>
        </p:txBody>
      </p:sp>
      <p:sp>
        <p:nvSpPr>
          <p:cNvPr id="354" name="Google Shape;354;p24"/>
          <p:cNvSpPr txBox="1"/>
          <p:nvPr/>
        </p:nvSpPr>
        <p:spPr>
          <a:xfrm>
            <a:off x="7121247" y="487288"/>
            <a:ext cx="4322003"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6000">
                <a:solidFill>
                  <a:srgbClr val="284483"/>
                </a:solidFill>
                <a:latin typeface="Arial"/>
                <a:ea typeface="Arial"/>
                <a:cs typeface="Arial"/>
                <a:sym typeface="Arial"/>
              </a:rPr>
              <a:t>生命科學院</a:t>
            </a:r>
            <a:endParaRPr b="1" sz="6000">
              <a:solidFill>
                <a:srgbClr val="284483"/>
              </a:solidFill>
              <a:latin typeface="Arial"/>
              <a:ea typeface="Arial"/>
              <a:cs typeface="Arial"/>
              <a:sym typeface="Arial"/>
            </a:endParaRPr>
          </a:p>
        </p:txBody>
      </p:sp>
      <p:sp>
        <p:nvSpPr>
          <p:cNvPr id="355" name="Google Shape;355;p24"/>
          <p:cNvSpPr txBox="1"/>
          <p:nvPr/>
        </p:nvSpPr>
        <p:spPr>
          <a:xfrm>
            <a:off x="7173482" y="1484588"/>
            <a:ext cx="6367070" cy="6573531"/>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食品科學系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水產養殖學系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生命科學暨生物科技學系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海洋生物研究所</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食品安全與風險管理研究所</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海洋生物科技學士學位學程</a:t>
            </a:r>
            <a:endParaRPr b="1" sz="3600">
              <a:solidFill>
                <a:srgbClr val="595959"/>
              </a:solidFill>
              <a:latin typeface="Arial"/>
              <a:ea typeface="Arial"/>
              <a:cs typeface="Arial"/>
              <a:sym typeface="Arial"/>
            </a:endParaRPr>
          </a:p>
        </p:txBody>
      </p:sp>
      <p:pic>
        <p:nvPicPr>
          <p:cNvPr descr="燒瓶" id="356" name="Google Shape;356;p24"/>
          <p:cNvPicPr preferRelativeResize="0"/>
          <p:nvPr/>
        </p:nvPicPr>
        <p:blipFill rotWithShape="1">
          <a:blip r:embed="rId5">
            <a:alphaModFix/>
          </a:blip>
          <a:srcRect b="0" l="0" r="0" t="0"/>
          <a:stretch/>
        </p:blipFill>
        <p:spPr>
          <a:xfrm>
            <a:off x="6547172" y="1748714"/>
            <a:ext cx="734650" cy="678432"/>
          </a:xfrm>
          <a:prstGeom prst="rect">
            <a:avLst/>
          </a:prstGeom>
          <a:noFill/>
          <a:ln>
            <a:noFill/>
          </a:ln>
        </p:spPr>
      </p:pic>
      <p:pic>
        <p:nvPicPr>
          <p:cNvPr descr="燒瓶" id="357" name="Google Shape;357;p24"/>
          <p:cNvPicPr preferRelativeResize="0"/>
          <p:nvPr/>
        </p:nvPicPr>
        <p:blipFill rotWithShape="1">
          <a:blip r:embed="rId5">
            <a:alphaModFix/>
          </a:blip>
          <a:srcRect b="0" l="0" r="0" t="0"/>
          <a:stretch/>
        </p:blipFill>
        <p:spPr>
          <a:xfrm>
            <a:off x="6547172" y="2894145"/>
            <a:ext cx="734650" cy="678432"/>
          </a:xfrm>
          <a:prstGeom prst="rect">
            <a:avLst/>
          </a:prstGeom>
          <a:noFill/>
          <a:ln>
            <a:noFill/>
          </a:ln>
        </p:spPr>
      </p:pic>
      <p:pic>
        <p:nvPicPr>
          <p:cNvPr descr="燒瓶" id="358" name="Google Shape;358;p24"/>
          <p:cNvPicPr preferRelativeResize="0"/>
          <p:nvPr/>
        </p:nvPicPr>
        <p:blipFill rotWithShape="1">
          <a:blip r:embed="rId5">
            <a:alphaModFix/>
          </a:blip>
          <a:srcRect b="0" l="0" r="0" t="0"/>
          <a:stretch/>
        </p:blipFill>
        <p:spPr>
          <a:xfrm>
            <a:off x="6551914" y="3995204"/>
            <a:ext cx="734650" cy="678432"/>
          </a:xfrm>
          <a:prstGeom prst="rect">
            <a:avLst/>
          </a:prstGeom>
          <a:noFill/>
          <a:ln>
            <a:noFill/>
          </a:ln>
        </p:spPr>
      </p:pic>
      <p:pic>
        <p:nvPicPr>
          <p:cNvPr descr="燒瓶" id="359" name="Google Shape;359;p24"/>
          <p:cNvPicPr preferRelativeResize="0"/>
          <p:nvPr/>
        </p:nvPicPr>
        <p:blipFill rotWithShape="1">
          <a:blip r:embed="rId5">
            <a:alphaModFix/>
          </a:blip>
          <a:srcRect b="0" l="0" r="0" t="0"/>
          <a:stretch/>
        </p:blipFill>
        <p:spPr>
          <a:xfrm>
            <a:off x="6559931" y="5097867"/>
            <a:ext cx="734650" cy="678432"/>
          </a:xfrm>
          <a:prstGeom prst="rect">
            <a:avLst/>
          </a:prstGeom>
          <a:noFill/>
          <a:ln>
            <a:noFill/>
          </a:ln>
        </p:spPr>
      </p:pic>
      <p:pic>
        <p:nvPicPr>
          <p:cNvPr descr="燒瓶" id="360" name="Google Shape;360;p24"/>
          <p:cNvPicPr preferRelativeResize="0"/>
          <p:nvPr/>
        </p:nvPicPr>
        <p:blipFill rotWithShape="1">
          <a:blip r:embed="rId5">
            <a:alphaModFix/>
          </a:blip>
          <a:srcRect b="0" l="0" r="0" t="0"/>
          <a:stretch/>
        </p:blipFill>
        <p:spPr>
          <a:xfrm>
            <a:off x="6568949" y="6108601"/>
            <a:ext cx="734650" cy="678432"/>
          </a:xfrm>
          <a:prstGeom prst="rect">
            <a:avLst/>
          </a:prstGeom>
          <a:noFill/>
          <a:ln>
            <a:noFill/>
          </a:ln>
        </p:spPr>
      </p:pic>
      <p:pic>
        <p:nvPicPr>
          <p:cNvPr descr="燒瓶" id="361" name="Google Shape;361;p24"/>
          <p:cNvPicPr preferRelativeResize="0"/>
          <p:nvPr/>
        </p:nvPicPr>
        <p:blipFill rotWithShape="1">
          <a:blip r:embed="rId5">
            <a:alphaModFix/>
          </a:blip>
          <a:srcRect b="0" l="0" r="0" t="0"/>
          <a:stretch/>
        </p:blipFill>
        <p:spPr>
          <a:xfrm>
            <a:off x="6577445" y="7222147"/>
            <a:ext cx="734650" cy="678432"/>
          </a:xfrm>
          <a:prstGeom prst="rect">
            <a:avLst/>
          </a:prstGeom>
          <a:noFill/>
          <a:ln>
            <a:noFill/>
          </a:ln>
        </p:spPr>
      </p:pic>
      <p:sp>
        <p:nvSpPr>
          <p:cNvPr id="362" name="Google Shape;362;p24"/>
          <p:cNvSpPr txBox="1"/>
          <p:nvPr/>
        </p:nvSpPr>
        <p:spPr>
          <a:xfrm>
            <a:off x="13151662" y="4880914"/>
            <a:ext cx="4825431" cy="9387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dk1"/>
                </a:solidFill>
                <a:latin typeface="Arial"/>
                <a:ea typeface="Arial"/>
                <a:cs typeface="Arial"/>
                <a:sym typeface="Arial"/>
              </a:rPr>
              <a:t>《 參與跨國研究固氮海洋研究，發現</a:t>
            </a:r>
            <a:r>
              <a:rPr b="1" lang="zh-TW" sz="2800">
                <a:solidFill>
                  <a:schemeClr val="dk1"/>
                </a:solidFill>
                <a:latin typeface="Arial"/>
                <a:ea typeface="Arial"/>
                <a:cs typeface="Arial"/>
                <a:sym typeface="Arial"/>
              </a:rPr>
              <a:t>全新胞器－</a:t>
            </a:r>
            <a:r>
              <a:rPr b="1" lang="zh-TW" sz="2700">
                <a:solidFill>
                  <a:schemeClr val="dk1"/>
                </a:solidFill>
                <a:latin typeface="Arial"/>
                <a:ea typeface="Arial"/>
                <a:cs typeface="Arial"/>
                <a:sym typeface="Arial"/>
              </a:rPr>
              <a:t>固氮體 》</a:t>
            </a:r>
            <a:endParaRPr b="1" sz="2700">
              <a:solidFill>
                <a:schemeClr val="dk1"/>
              </a:solidFill>
              <a:latin typeface="Arial"/>
              <a:ea typeface="Arial"/>
              <a:cs typeface="Arial"/>
              <a:sym typeface="Arial"/>
            </a:endParaRPr>
          </a:p>
        </p:txBody>
      </p:sp>
      <p:sp>
        <p:nvSpPr>
          <p:cNvPr id="363" name="Google Shape;363;p24"/>
          <p:cNvSpPr txBox="1"/>
          <p:nvPr/>
        </p:nvSpPr>
        <p:spPr>
          <a:xfrm>
            <a:off x="753984" y="281276"/>
            <a:ext cx="5378160" cy="112306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zh-TW" sz="2700">
                <a:solidFill>
                  <a:schemeClr val="dk1"/>
                </a:solidFill>
                <a:latin typeface="Arial"/>
                <a:ea typeface="Arial"/>
                <a:cs typeface="Arial"/>
                <a:sym typeface="Arial"/>
              </a:rPr>
              <a:t>《 巴黎國際發明展金銀銅三大獎 》</a:t>
            </a:r>
            <a:endParaRPr/>
          </a:p>
          <a:p>
            <a:pPr indent="0" lvl="0" marL="0" marR="0" rtl="0" algn="ctr">
              <a:lnSpc>
                <a:spcPct val="150000"/>
              </a:lnSpc>
              <a:spcBef>
                <a:spcPts val="0"/>
              </a:spcBef>
              <a:spcAft>
                <a:spcPts val="0"/>
              </a:spcAft>
              <a:buNone/>
            </a:pPr>
            <a:r>
              <a:rPr lang="zh-TW" sz="2000">
                <a:solidFill>
                  <a:schemeClr val="dk1"/>
                </a:solidFill>
                <a:latin typeface="Arial"/>
                <a:ea typeface="Arial"/>
                <a:cs typeface="Arial"/>
                <a:sym typeface="Arial"/>
              </a:rPr>
              <a:t>開發專利化培養技術可規模化生產藻紅蛋白</a:t>
            </a:r>
            <a:endParaRPr b="1" sz="2000">
              <a:solidFill>
                <a:schemeClr val="dk1"/>
              </a:solidFill>
              <a:latin typeface="Arial"/>
              <a:ea typeface="Arial"/>
              <a:cs typeface="Arial"/>
              <a:sym typeface="Arial"/>
            </a:endParaRPr>
          </a:p>
        </p:txBody>
      </p:sp>
      <p:pic>
        <p:nvPicPr>
          <p:cNvPr descr="科學家發現新的胞器-固氮體(箭頭處)圖為光學顯微鏡下的B. bigelowii (照片來源：加州大學聖塔克魯茲分校Tyler_Coale)" id="364" name="Google Shape;364;p24"/>
          <p:cNvPicPr preferRelativeResize="0"/>
          <p:nvPr/>
        </p:nvPicPr>
        <p:blipFill rotWithShape="1">
          <a:blip r:embed="rId6">
            <a:alphaModFix/>
          </a:blip>
          <a:srcRect b="0" l="0" r="0" t="0"/>
          <a:stretch/>
        </p:blipFill>
        <p:spPr>
          <a:xfrm>
            <a:off x="13770021" y="5973864"/>
            <a:ext cx="3417402" cy="3900099"/>
          </a:xfrm>
          <a:prstGeom prst="rect">
            <a:avLst/>
          </a:prstGeom>
          <a:noFill/>
          <a:ln>
            <a:noFill/>
          </a:ln>
        </p:spPr>
      </p:pic>
      <p:pic>
        <p:nvPicPr>
          <p:cNvPr id="365" name="Google Shape;365;p24"/>
          <p:cNvPicPr preferRelativeResize="0"/>
          <p:nvPr/>
        </p:nvPicPr>
        <p:blipFill rotWithShape="1">
          <a:blip r:embed="rId7">
            <a:alphaModFix/>
          </a:blip>
          <a:srcRect b="0" l="0" r="0" t="0"/>
          <a:stretch/>
        </p:blipFill>
        <p:spPr>
          <a:xfrm>
            <a:off x="13127797" y="1403663"/>
            <a:ext cx="4481816" cy="3216009"/>
          </a:xfrm>
          <a:prstGeom prst="rect">
            <a:avLst/>
          </a:prstGeom>
          <a:noFill/>
          <a:ln>
            <a:noFill/>
          </a:ln>
        </p:spPr>
      </p:pic>
      <p:sp>
        <p:nvSpPr>
          <p:cNvPr id="366" name="Google Shape;366;p24"/>
          <p:cNvSpPr/>
          <p:nvPr/>
        </p:nvSpPr>
        <p:spPr>
          <a:xfrm>
            <a:off x="6234050" y="3485314"/>
            <a:ext cx="1270" cy="1905"/>
          </a:xfrm>
          <a:custGeom>
            <a:rect b="b" l="l" r="r" t="t"/>
            <a:pathLst>
              <a:path extrusionOk="0" h="3" w="120000">
                <a:moveTo>
                  <a:pt x="0" y="3"/>
                </a:moveTo>
                <a:lnTo>
                  <a:pt x="0" y="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 name="Google Shape;367;p24"/>
          <p:cNvSpPr/>
          <p:nvPr/>
        </p:nvSpPr>
        <p:spPr>
          <a:xfrm>
            <a:off x="6234050" y="3485314"/>
            <a:ext cx="1270" cy="1905"/>
          </a:xfrm>
          <a:custGeom>
            <a:rect b="b" l="l" r="r" t="t"/>
            <a:pathLst>
              <a:path extrusionOk="0" h="3" w="120000">
                <a:moveTo>
                  <a:pt x="0" y="3"/>
                </a:moveTo>
                <a:lnTo>
                  <a:pt x="0" y="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國立海洋大學教授李孟洲（右）開發專利化培養技術可規模化生產藻紅蛋白；左為團隊成員葉翰揚博士。圖／海大提供" id="368" name="Google Shape;368;p24"/>
          <p:cNvPicPr preferRelativeResize="0"/>
          <p:nvPr/>
        </p:nvPicPr>
        <p:blipFill rotWithShape="1">
          <a:blip r:embed="rId8">
            <a:alphaModFix/>
          </a:blip>
          <a:srcRect b="3659" l="14057" r="6447" t="9588"/>
          <a:stretch/>
        </p:blipFill>
        <p:spPr>
          <a:xfrm>
            <a:off x="566081" y="1484588"/>
            <a:ext cx="5494705" cy="4000094"/>
          </a:xfrm>
          <a:prstGeom prst="rect">
            <a:avLst/>
          </a:prstGeom>
          <a:noFill/>
          <a:ln>
            <a:noFill/>
          </a:ln>
        </p:spPr>
      </p:pic>
      <p:sp>
        <p:nvSpPr>
          <p:cNvPr id="369" name="Google Shape;369;p24"/>
          <p:cNvSpPr txBox="1"/>
          <p:nvPr/>
        </p:nvSpPr>
        <p:spPr>
          <a:xfrm>
            <a:off x="629883" y="5463301"/>
            <a:ext cx="5483137" cy="1146148"/>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zh-TW" sz="2700">
                <a:solidFill>
                  <a:schemeClr val="dk1"/>
                </a:solidFill>
                <a:latin typeface="Arial"/>
                <a:ea typeface="Arial"/>
                <a:cs typeface="Arial"/>
                <a:sym typeface="Arial"/>
              </a:rPr>
              <a:t>《 </a:t>
            </a:r>
            <a:r>
              <a:rPr lang="zh-TW" sz="2800">
                <a:solidFill>
                  <a:schemeClr val="dk1"/>
                </a:solidFill>
                <a:latin typeface="Arial"/>
                <a:ea typeface="Arial"/>
                <a:cs typeface="Arial"/>
                <a:sym typeface="Arial"/>
              </a:rPr>
              <a:t>手工皂計畫 </a:t>
            </a:r>
            <a:r>
              <a:rPr b="1" lang="zh-TW" sz="2700">
                <a:solidFill>
                  <a:schemeClr val="dk1"/>
                </a:solidFill>
                <a:latin typeface="Arial"/>
                <a:ea typeface="Arial"/>
                <a:cs typeface="Arial"/>
                <a:sym typeface="Arial"/>
              </a:rPr>
              <a:t>》</a:t>
            </a:r>
            <a:endParaRPr/>
          </a:p>
          <a:p>
            <a:pPr indent="0" lvl="0" marL="0" marR="0" rtl="0" algn="ctr">
              <a:lnSpc>
                <a:spcPct val="150000"/>
              </a:lnSpc>
              <a:spcBef>
                <a:spcPts val="0"/>
              </a:spcBef>
              <a:spcAft>
                <a:spcPts val="0"/>
              </a:spcAft>
              <a:buNone/>
            </a:pPr>
            <a:r>
              <a:rPr lang="zh-TW" sz="2000">
                <a:solidFill>
                  <a:schemeClr val="dk1"/>
                </a:solidFill>
                <a:latin typeface="Arial"/>
                <a:ea typeface="Arial"/>
                <a:cs typeface="Arial"/>
                <a:sym typeface="Arial"/>
              </a:rPr>
              <a:t>使用紅藻、綠藻、褐藻、蠶絲蛋白等天然成分</a:t>
            </a:r>
            <a:endParaRPr b="1" sz="2000">
              <a:solidFill>
                <a:schemeClr val="dk1"/>
              </a:solidFill>
              <a:latin typeface="Arial"/>
              <a:ea typeface="Arial"/>
              <a:cs typeface="Arial"/>
              <a:sym typeface="Arial"/>
            </a:endParaRPr>
          </a:p>
        </p:txBody>
      </p:sp>
      <p:pic>
        <p:nvPicPr>
          <p:cNvPr id="370" name="Google Shape;370;p24"/>
          <p:cNvPicPr preferRelativeResize="0"/>
          <p:nvPr/>
        </p:nvPicPr>
        <p:blipFill rotWithShape="1">
          <a:blip r:embed="rId9">
            <a:alphaModFix/>
          </a:blip>
          <a:srcRect b="0" l="0" r="0" t="0"/>
          <a:stretch/>
        </p:blipFill>
        <p:spPr>
          <a:xfrm flipH="1" rot="188098">
            <a:off x="11784142" y="9037297"/>
            <a:ext cx="745415" cy="1289129"/>
          </a:xfrm>
          <a:prstGeom prst="rect">
            <a:avLst/>
          </a:prstGeom>
          <a:noFill/>
          <a:ln>
            <a:noFill/>
          </a:ln>
        </p:spPr>
      </p:pic>
      <p:pic>
        <p:nvPicPr>
          <p:cNvPr id="371" name="Google Shape;371;p24"/>
          <p:cNvPicPr preferRelativeResize="0"/>
          <p:nvPr/>
        </p:nvPicPr>
        <p:blipFill rotWithShape="1">
          <a:blip r:embed="rId9">
            <a:alphaModFix/>
          </a:blip>
          <a:srcRect b="0" l="70613" r="0" t="33145"/>
          <a:stretch/>
        </p:blipFill>
        <p:spPr>
          <a:xfrm rot="-188098">
            <a:off x="7674146" y="9530849"/>
            <a:ext cx="449853" cy="740296"/>
          </a:xfrm>
          <a:prstGeom prst="rect">
            <a:avLst/>
          </a:prstGeom>
          <a:noFill/>
          <a:ln>
            <a:noFill/>
          </a:ln>
        </p:spPr>
      </p:pic>
      <p:pic>
        <p:nvPicPr>
          <p:cNvPr id="372" name="Google Shape;372;p24"/>
          <p:cNvPicPr preferRelativeResize="0"/>
          <p:nvPr/>
        </p:nvPicPr>
        <p:blipFill rotWithShape="1">
          <a:blip r:embed="rId10">
            <a:alphaModFix/>
          </a:blip>
          <a:srcRect b="0" l="0" r="0" t="0"/>
          <a:stretch/>
        </p:blipFill>
        <p:spPr>
          <a:xfrm flipH="1">
            <a:off x="13272454" y="9884189"/>
            <a:ext cx="447961" cy="382935"/>
          </a:xfrm>
          <a:prstGeom prst="rect">
            <a:avLst/>
          </a:prstGeom>
          <a:noFill/>
          <a:ln>
            <a:noFill/>
          </a:ln>
        </p:spPr>
      </p:pic>
      <p:pic>
        <p:nvPicPr>
          <p:cNvPr id="373" name="Google Shape;373;p24"/>
          <p:cNvPicPr preferRelativeResize="0"/>
          <p:nvPr/>
        </p:nvPicPr>
        <p:blipFill rotWithShape="1">
          <a:blip r:embed="rId10">
            <a:alphaModFix/>
          </a:blip>
          <a:srcRect b="0" l="0" r="0" t="0"/>
          <a:stretch/>
        </p:blipFill>
        <p:spPr>
          <a:xfrm>
            <a:off x="5542589" y="9836474"/>
            <a:ext cx="492809" cy="421273"/>
          </a:xfrm>
          <a:prstGeom prst="rect">
            <a:avLst/>
          </a:prstGeom>
          <a:noFill/>
          <a:ln>
            <a:noFill/>
          </a:ln>
        </p:spPr>
      </p:pic>
      <p:pic>
        <p:nvPicPr>
          <p:cNvPr id="374" name="Google Shape;374;p24"/>
          <p:cNvPicPr preferRelativeResize="0"/>
          <p:nvPr/>
        </p:nvPicPr>
        <p:blipFill rotWithShape="1">
          <a:blip r:embed="rId11">
            <a:alphaModFix/>
          </a:blip>
          <a:srcRect b="0" l="0" r="0" t="0"/>
          <a:stretch/>
        </p:blipFill>
        <p:spPr>
          <a:xfrm rot="-961346">
            <a:off x="10521509" y="9694145"/>
            <a:ext cx="775416" cy="495466"/>
          </a:xfrm>
          <a:prstGeom prst="rect">
            <a:avLst/>
          </a:prstGeom>
          <a:noFill/>
          <a:ln>
            <a:noFill/>
          </a:ln>
        </p:spPr>
      </p:pic>
      <p:pic>
        <p:nvPicPr>
          <p:cNvPr id="375" name="Google Shape;375;p24"/>
          <p:cNvPicPr preferRelativeResize="0"/>
          <p:nvPr/>
        </p:nvPicPr>
        <p:blipFill rotWithShape="1">
          <a:blip r:embed="rId9">
            <a:alphaModFix/>
          </a:blip>
          <a:srcRect b="0" l="70613" r="0" t="33145"/>
          <a:stretch/>
        </p:blipFill>
        <p:spPr>
          <a:xfrm flipH="1" rot="188098">
            <a:off x="6679186" y="9500991"/>
            <a:ext cx="195017" cy="767268"/>
          </a:xfrm>
          <a:prstGeom prst="rect">
            <a:avLst/>
          </a:prstGeom>
          <a:noFill/>
          <a:ln>
            <a:noFill/>
          </a:ln>
        </p:spPr>
      </p:pic>
      <p:pic>
        <p:nvPicPr>
          <p:cNvPr id="376" name="Google Shape;376;p24"/>
          <p:cNvPicPr preferRelativeResize="0"/>
          <p:nvPr/>
        </p:nvPicPr>
        <p:blipFill rotWithShape="1">
          <a:blip r:embed="rId12">
            <a:alphaModFix/>
          </a:blip>
          <a:srcRect b="0" l="0" r="0" t="0"/>
          <a:stretch/>
        </p:blipFill>
        <p:spPr>
          <a:xfrm rot="-1065145">
            <a:off x="12781037" y="9037086"/>
            <a:ext cx="895350" cy="428625"/>
          </a:xfrm>
          <a:prstGeom prst="rect">
            <a:avLst/>
          </a:prstGeom>
          <a:noFill/>
          <a:ln>
            <a:noFill/>
          </a:ln>
        </p:spPr>
      </p:pic>
      <p:pic>
        <p:nvPicPr>
          <p:cNvPr id="377" name="Google Shape;377;p24"/>
          <p:cNvPicPr preferRelativeResize="0"/>
          <p:nvPr/>
        </p:nvPicPr>
        <p:blipFill rotWithShape="1">
          <a:blip r:embed="rId10">
            <a:alphaModFix/>
          </a:blip>
          <a:srcRect b="0" l="0" r="0" t="0"/>
          <a:stretch/>
        </p:blipFill>
        <p:spPr>
          <a:xfrm flipH="1">
            <a:off x="8563371" y="9913172"/>
            <a:ext cx="447961" cy="382935"/>
          </a:xfrm>
          <a:prstGeom prst="rect">
            <a:avLst/>
          </a:prstGeom>
          <a:noFill/>
          <a:ln>
            <a:noFill/>
          </a:ln>
        </p:spPr>
      </p:pic>
      <p:pic>
        <p:nvPicPr>
          <p:cNvPr id="378" name="Google Shape;378;p24"/>
          <p:cNvPicPr preferRelativeResize="0"/>
          <p:nvPr/>
        </p:nvPicPr>
        <p:blipFill rotWithShape="1">
          <a:blip r:embed="rId9">
            <a:alphaModFix/>
          </a:blip>
          <a:srcRect b="0" l="0" r="0" t="0"/>
          <a:stretch/>
        </p:blipFill>
        <p:spPr>
          <a:xfrm flipH="1" rot="188098">
            <a:off x="9602295" y="9599698"/>
            <a:ext cx="402048" cy="695306"/>
          </a:xfrm>
          <a:prstGeom prst="rect">
            <a:avLst/>
          </a:prstGeom>
          <a:noFill/>
          <a:ln>
            <a:noFill/>
          </a:ln>
        </p:spPr>
      </p:pic>
      <p:pic>
        <p:nvPicPr>
          <p:cNvPr id="379" name="Google Shape;379;p24"/>
          <p:cNvPicPr preferRelativeResize="0"/>
          <p:nvPr/>
        </p:nvPicPr>
        <p:blipFill rotWithShape="1">
          <a:blip r:embed="rId13">
            <a:alphaModFix/>
          </a:blip>
          <a:srcRect b="0" l="0" r="0" t="0"/>
          <a:stretch/>
        </p:blipFill>
        <p:spPr>
          <a:xfrm>
            <a:off x="1081259" y="6616839"/>
            <a:ext cx="4341852" cy="325712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2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 name="Google Shape;385;p25"/>
          <p:cNvSpPr/>
          <p:nvPr/>
        </p:nvSpPr>
        <p:spPr>
          <a:xfrm>
            <a:off x="-20759" y="8197066"/>
            <a:ext cx="18329517" cy="2112530"/>
          </a:xfrm>
          <a:custGeom>
            <a:rect b="b" l="l" r="r" t="t"/>
            <a:pathLst>
              <a:path extrusionOk="0" h="2173986" w="10287000">
                <a:moveTo>
                  <a:pt x="0" y="0"/>
                </a:moveTo>
                <a:lnTo>
                  <a:pt x="10287000" y="0"/>
                </a:lnTo>
                <a:lnTo>
                  <a:pt x="10287000" y="2173986"/>
                </a:lnTo>
                <a:lnTo>
                  <a:pt x="0" y="2173986"/>
                </a:lnTo>
                <a:lnTo>
                  <a:pt x="0" y="0"/>
                </a:lnTo>
                <a:close/>
              </a:path>
            </a:pathLst>
          </a:custGeom>
          <a:blipFill rotWithShape="1">
            <a:blip r:embed="rId4">
              <a:alphaModFix amt="37000"/>
            </a:blip>
            <a:stretch>
              <a:fillRect b="0" l="0" r="0" t="0"/>
            </a:stretch>
          </a:blipFill>
          <a:ln>
            <a:noFill/>
          </a:ln>
        </p:spPr>
      </p:sp>
      <p:sp>
        <p:nvSpPr>
          <p:cNvPr id="386" name="Google Shape;386;p25"/>
          <p:cNvSpPr txBox="1"/>
          <p:nvPr/>
        </p:nvSpPr>
        <p:spPr>
          <a:xfrm>
            <a:off x="5618633" y="394037"/>
            <a:ext cx="7612458"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6000">
                <a:solidFill>
                  <a:srgbClr val="284483"/>
                </a:solidFill>
                <a:latin typeface="Arial"/>
                <a:ea typeface="Arial"/>
                <a:cs typeface="Arial"/>
                <a:sym typeface="Arial"/>
              </a:rPr>
              <a:t>海洋科學與資源學院</a:t>
            </a:r>
            <a:endParaRPr b="1" sz="6000">
              <a:solidFill>
                <a:srgbClr val="284483"/>
              </a:solidFill>
              <a:latin typeface="Arial"/>
              <a:ea typeface="Arial"/>
              <a:cs typeface="Arial"/>
              <a:sym typeface="Arial"/>
            </a:endParaRPr>
          </a:p>
        </p:txBody>
      </p:sp>
      <p:sp>
        <p:nvSpPr>
          <p:cNvPr id="387" name="Google Shape;387;p25"/>
          <p:cNvSpPr txBox="1"/>
          <p:nvPr/>
        </p:nvSpPr>
        <p:spPr>
          <a:xfrm>
            <a:off x="2282663" y="1899061"/>
            <a:ext cx="7355966" cy="6581995"/>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環境生物與漁業科學學系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海洋環境資訊系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地球科學研究所</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海洋事務與資源管理研究所</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海洋環境與生態研究所</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海洋資源與環境變遷博士學位學程</a:t>
            </a:r>
            <a:endParaRPr b="1" sz="3600">
              <a:solidFill>
                <a:srgbClr val="595959"/>
              </a:solidFill>
              <a:latin typeface="Arial"/>
              <a:ea typeface="Arial"/>
              <a:cs typeface="Arial"/>
              <a:sym typeface="Arial"/>
            </a:endParaRPr>
          </a:p>
        </p:txBody>
      </p:sp>
      <p:pic>
        <p:nvPicPr>
          <p:cNvPr descr="波浪" id="388" name="Google Shape;388;p25"/>
          <p:cNvPicPr preferRelativeResize="0"/>
          <p:nvPr/>
        </p:nvPicPr>
        <p:blipFill rotWithShape="1">
          <a:blip r:embed="rId5">
            <a:alphaModFix/>
          </a:blip>
          <a:srcRect b="0" l="0" r="0" t="0"/>
          <a:stretch/>
        </p:blipFill>
        <p:spPr>
          <a:xfrm>
            <a:off x="1535264" y="2309193"/>
            <a:ext cx="681378" cy="681378"/>
          </a:xfrm>
          <a:prstGeom prst="rect">
            <a:avLst/>
          </a:prstGeom>
          <a:noFill/>
          <a:ln>
            <a:noFill/>
          </a:ln>
        </p:spPr>
      </p:pic>
      <p:pic>
        <p:nvPicPr>
          <p:cNvPr descr="波浪" id="389" name="Google Shape;389;p25"/>
          <p:cNvPicPr preferRelativeResize="0"/>
          <p:nvPr/>
        </p:nvPicPr>
        <p:blipFill rotWithShape="1">
          <a:blip r:embed="rId5">
            <a:alphaModFix/>
          </a:blip>
          <a:srcRect b="0" l="0" r="0" t="0"/>
          <a:stretch/>
        </p:blipFill>
        <p:spPr>
          <a:xfrm>
            <a:off x="1535262" y="3460455"/>
            <a:ext cx="681378" cy="681378"/>
          </a:xfrm>
          <a:prstGeom prst="rect">
            <a:avLst/>
          </a:prstGeom>
          <a:noFill/>
          <a:ln>
            <a:noFill/>
          </a:ln>
        </p:spPr>
      </p:pic>
      <p:pic>
        <p:nvPicPr>
          <p:cNvPr descr="波浪" id="390" name="Google Shape;390;p25"/>
          <p:cNvPicPr preferRelativeResize="0"/>
          <p:nvPr/>
        </p:nvPicPr>
        <p:blipFill rotWithShape="1">
          <a:blip r:embed="rId5">
            <a:alphaModFix/>
          </a:blip>
          <a:srcRect b="0" l="0" r="0" t="0"/>
          <a:stretch/>
        </p:blipFill>
        <p:spPr>
          <a:xfrm>
            <a:off x="1535261" y="4535121"/>
            <a:ext cx="681378" cy="681378"/>
          </a:xfrm>
          <a:prstGeom prst="rect">
            <a:avLst/>
          </a:prstGeom>
          <a:noFill/>
          <a:ln>
            <a:noFill/>
          </a:ln>
        </p:spPr>
      </p:pic>
      <p:pic>
        <p:nvPicPr>
          <p:cNvPr descr="波浪" id="391" name="Google Shape;391;p25"/>
          <p:cNvPicPr preferRelativeResize="0"/>
          <p:nvPr/>
        </p:nvPicPr>
        <p:blipFill rotWithShape="1">
          <a:blip r:embed="rId5">
            <a:alphaModFix/>
          </a:blip>
          <a:srcRect b="0" l="0" r="0" t="0"/>
          <a:stretch/>
        </p:blipFill>
        <p:spPr>
          <a:xfrm>
            <a:off x="1535261" y="5609787"/>
            <a:ext cx="681378" cy="681378"/>
          </a:xfrm>
          <a:prstGeom prst="rect">
            <a:avLst/>
          </a:prstGeom>
          <a:noFill/>
          <a:ln>
            <a:noFill/>
          </a:ln>
        </p:spPr>
      </p:pic>
      <p:pic>
        <p:nvPicPr>
          <p:cNvPr descr="波浪" id="392" name="Google Shape;392;p25"/>
          <p:cNvPicPr preferRelativeResize="0"/>
          <p:nvPr/>
        </p:nvPicPr>
        <p:blipFill rotWithShape="1">
          <a:blip r:embed="rId5">
            <a:alphaModFix/>
          </a:blip>
          <a:srcRect b="0" l="0" r="0" t="0"/>
          <a:stretch/>
        </p:blipFill>
        <p:spPr>
          <a:xfrm>
            <a:off x="1535261" y="6684453"/>
            <a:ext cx="681378" cy="681378"/>
          </a:xfrm>
          <a:prstGeom prst="rect">
            <a:avLst/>
          </a:prstGeom>
          <a:noFill/>
          <a:ln>
            <a:noFill/>
          </a:ln>
        </p:spPr>
      </p:pic>
      <p:pic>
        <p:nvPicPr>
          <p:cNvPr descr="波浪" id="393" name="Google Shape;393;p25"/>
          <p:cNvPicPr preferRelativeResize="0"/>
          <p:nvPr/>
        </p:nvPicPr>
        <p:blipFill rotWithShape="1">
          <a:blip r:embed="rId5">
            <a:alphaModFix/>
          </a:blip>
          <a:srcRect b="0" l="0" r="0" t="0"/>
          <a:stretch/>
        </p:blipFill>
        <p:spPr>
          <a:xfrm>
            <a:off x="1535261" y="7772973"/>
            <a:ext cx="681378" cy="681378"/>
          </a:xfrm>
          <a:prstGeom prst="rect">
            <a:avLst/>
          </a:prstGeom>
          <a:noFill/>
          <a:ln>
            <a:noFill/>
          </a:ln>
        </p:spPr>
      </p:pic>
      <p:pic>
        <p:nvPicPr>
          <p:cNvPr descr="1000403支繩整理7" id="394" name="Google Shape;394;p25"/>
          <p:cNvPicPr preferRelativeResize="0"/>
          <p:nvPr/>
        </p:nvPicPr>
        <p:blipFill rotWithShape="1">
          <a:blip r:embed="rId6">
            <a:alphaModFix/>
          </a:blip>
          <a:srcRect b="0" l="0" r="0" t="0"/>
          <a:stretch/>
        </p:blipFill>
        <p:spPr>
          <a:xfrm>
            <a:off x="13370382" y="6251378"/>
            <a:ext cx="3894827" cy="2933766"/>
          </a:xfrm>
          <a:prstGeom prst="rect">
            <a:avLst/>
          </a:prstGeom>
          <a:noFill/>
          <a:ln>
            <a:noFill/>
          </a:ln>
        </p:spPr>
      </p:pic>
      <p:pic>
        <p:nvPicPr>
          <p:cNvPr id="395" name="Google Shape;395;p25"/>
          <p:cNvPicPr preferRelativeResize="0"/>
          <p:nvPr/>
        </p:nvPicPr>
        <p:blipFill rotWithShape="1">
          <a:blip r:embed="rId7">
            <a:alphaModFix/>
          </a:blip>
          <a:srcRect b="0" l="0" r="0" t="0"/>
          <a:stretch/>
        </p:blipFill>
        <p:spPr>
          <a:xfrm>
            <a:off x="13370382" y="1831464"/>
            <a:ext cx="4016186" cy="2867687"/>
          </a:xfrm>
          <a:prstGeom prst="rect">
            <a:avLst/>
          </a:prstGeom>
          <a:noFill/>
          <a:ln>
            <a:noFill/>
          </a:ln>
        </p:spPr>
      </p:pic>
      <p:pic>
        <p:nvPicPr>
          <p:cNvPr id="396" name="Google Shape;396;p25"/>
          <p:cNvPicPr preferRelativeResize="0"/>
          <p:nvPr/>
        </p:nvPicPr>
        <p:blipFill rotWithShape="1">
          <a:blip r:embed="rId8">
            <a:alphaModFix/>
          </a:blip>
          <a:srcRect b="0" l="0" r="0" t="0"/>
          <a:stretch/>
        </p:blipFill>
        <p:spPr>
          <a:xfrm>
            <a:off x="8090908" y="3774283"/>
            <a:ext cx="5047077" cy="2867687"/>
          </a:xfrm>
          <a:prstGeom prst="rect">
            <a:avLst/>
          </a:prstGeom>
          <a:noFill/>
          <a:ln>
            <a:noFill/>
          </a:ln>
        </p:spPr>
      </p:pic>
      <p:sp>
        <p:nvSpPr>
          <p:cNvPr id="397" name="Google Shape;397;p25"/>
          <p:cNvSpPr txBox="1"/>
          <p:nvPr/>
        </p:nvSpPr>
        <p:spPr>
          <a:xfrm>
            <a:off x="12726955" y="1201505"/>
            <a:ext cx="5483652"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chemeClr val="dk1"/>
                </a:solidFill>
                <a:latin typeface="Arial"/>
                <a:ea typeface="Arial"/>
                <a:cs typeface="Arial"/>
                <a:sym typeface="Arial"/>
              </a:rPr>
              <a:t>《 海上實驗前科技儀器檢校作業 》</a:t>
            </a:r>
            <a:endParaRPr b="1" sz="2700">
              <a:solidFill>
                <a:schemeClr val="dk1"/>
              </a:solidFill>
              <a:latin typeface="Arial"/>
              <a:ea typeface="Arial"/>
              <a:cs typeface="Arial"/>
              <a:sym typeface="Arial"/>
            </a:endParaRPr>
          </a:p>
        </p:txBody>
      </p:sp>
      <p:sp>
        <p:nvSpPr>
          <p:cNvPr id="398" name="Google Shape;398;p25"/>
          <p:cNvSpPr txBox="1"/>
          <p:nvPr/>
        </p:nvSpPr>
        <p:spPr>
          <a:xfrm>
            <a:off x="8425425" y="3067735"/>
            <a:ext cx="4378042"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chemeClr val="dk1"/>
                </a:solidFill>
                <a:latin typeface="Arial"/>
                <a:ea typeface="Arial"/>
                <a:cs typeface="Arial"/>
                <a:sym typeface="Arial"/>
              </a:rPr>
              <a:t>《 特有研究船－海研二號 》</a:t>
            </a:r>
            <a:endParaRPr b="1" sz="2700">
              <a:solidFill>
                <a:schemeClr val="dk1"/>
              </a:solidFill>
              <a:latin typeface="Arial"/>
              <a:ea typeface="Arial"/>
              <a:cs typeface="Arial"/>
              <a:sym typeface="Arial"/>
            </a:endParaRPr>
          </a:p>
        </p:txBody>
      </p:sp>
      <p:sp>
        <p:nvSpPr>
          <p:cNvPr id="399" name="Google Shape;399;p25"/>
          <p:cNvSpPr txBox="1"/>
          <p:nvPr/>
        </p:nvSpPr>
        <p:spPr>
          <a:xfrm>
            <a:off x="13370382" y="5641074"/>
            <a:ext cx="4226430"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chemeClr val="dk1"/>
                </a:solidFill>
                <a:latin typeface="Arial"/>
                <a:ea typeface="Arial"/>
                <a:cs typeface="Arial"/>
                <a:sym typeface="Arial"/>
              </a:rPr>
              <a:t>《 實作訓練－鮪延繩釣 》</a:t>
            </a:r>
            <a:endParaRPr b="1" sz="2700">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 name="Google Shape;406;p26"/>
          <p:cNvSpPr/>
          <p:nvPr/>
        </p:nvSpPr>
        <p:spPr>
          <a:xfrm rot="-5400000">
            <a:off x="12344792" y="3362957"/>
            <a:ext cx="10310826" cy="3537260"/>
          </a:xfrm>
          <a:custGeom>
            <a:rect b="b" l="l" r="r" t="t"/>
            <a:pathLst>
              <a:path extrusionOk="0" h="6546331" w="19357430">
                <a:moveTo>
                  <a:pt x="0" y="0"/>
                </a:moveTo>
                <a:lnTo>
                  <a:pt x="19357430" y="0"/>
                </a:lnTo>
                <a:lnTo>
                  <a:pt x="19357430" y="6546330"/>
                </a:lnTo>
                <a:lnTo>
                  <a:pt x="0" y="6546330"/>
                </a:lnTo>
                <a:lnTo>
                  <a:pt x="0" y="0"/>
                </a:lnTo>
                <a:close/>
              </a:path>
            </a:pathLst>
          </a:custGeom>
          <a:blipFill rotWithShape="1">
            <a:blip r:embed="rId4">
              <a:alphaModFix amt="38000"/>
            </a:blip>
            <a:stretch>
              <a:fillRect b="0" l="0" r="0" t="0"/>
            </a:stretch>
          </a:blipFill>
          <a:ln>
            <a:noFill/>
          </a:ln>
        </p:spPr>
      </p:sp>
      <p:sp>
        <p:nvSpPr>
          <p:cNvPr id="407" name="Google Shape;407;p26"/>
          <p:cNvSpPr/>
          <p:nvPr/>
        </p:nvSpPr>
        <p:spPr>
          <a:xfrm rot="5400000">
            <a:off x="-4420012" y="3458921"/>
            <a:ext cx="10310826" cy="3405999"/>
          </a:xfrm>
          <a:custGeom>
            <a:rect b="b" l="l" r="r" t="t"/>
            <a:pathLst>
              <a:path extrusionOk="0" h="6546331" w="19357430">
                <a:moveTo>
                  <a:pt x="0" y="0"/>
                </a:moveTo>
                <a:lnTo>
                  <a:pt x="19357430" y="0"/>
                </a:lnTo>
                <a:lnTo>
                  <a:pt x="19357430" y="6546330"/>
                </a:lnTo>
                <a:lnTo>
                  <a:pt x="0" y="6546330"/>
                </a:lnTo>
                <a:lnTo>
                  <a:pt x="0" y="0"/>
                </a:lnTo>
                <a:close/>
              </a:path>
            </a:pathLst>
          </a:custGeom>
          <a:blipFill rotWithShape="1">
            <a:blip r:embed="rId4">
              <a:alphaModFix amt="38000"/>
            </a:blip>
            <a:stretch>
              <a:fillRect b="0" l="0" r="0" t="0"/>
            </a:stretch>
          </a:blipFill>
          <a:ln>
            <a:noFill/>
          </a:ln>
        </p:spPr>
      </p:sp>
      <p:sp>
        <p:nvSpPr>
          <p:cNvPr id="408" name="Google Shape;408;p26"/>
          <p:cNvSpPr txBox="1"/>
          <p:nvPr/>
        </p:nvSpPr>
        <p:spPr>
          <a:xfrm>
            <a:off x="267152" y="1881891"/>
            <a:ext cx="5972163"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chemeClr val="dk1"/>
                </a:solidFill>
                <a:latin typeface="Arial"/>
                <a:ea typeface="Arial"/>
                <a:cs typeface="Arial"/>
                <a:sym typeface="Arial"/>
              </a:rPr>
              <a:t>《 全國第一部全沒水式潮流發電機 》</a:t>
            </a:r>
            <a:endParaRPr b="1" sz="2700">
              <a:solidFill>
                <a:schemeClr val="dk1"/>
              </a:solidFill>
              <a:latin typeface="Arial"/>
              <a:ea typeface="Arial"/>
              <a:cs typeface="Arial"/>
              <a:sym typeface="Arial"/>
            </a:endParaRPr>
          </a:p>
        </p:txBody>
      </p:sp>
      <p:sp>
        <p:nvSpPr>
          <p:cNvPr id="409" name="Google Shape;409;p26"/>
          <p:cNvSpPr txBox="1"/>
          <p:nvPr/>
        </p:nvSpPr>
        <p:spPr>
          <a:xfrm>
            <a:off x="7184197" y="323783"/>
            <a:ext cx="568510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6000">
                <a:solidFill>
                  <a:srgbClr val="284483"/>
                </a:solidFill>
                <a:latin typeface="Arial"/>
                <a:ea typeface="Arial"/>
                <a:cs typeface="Arial"/>
                <a:sym typeface="Arial"/>
              </a:rPr>
              <a:t>工學院</a:t>
            </a:r>
            <a:endParaRPr b="1" sz="6000">
              <a:solidFill>
                <a:srgbClr val="284483"/>
              </a:solidFill>
              <a:latin typeface="Arial"/>
              <a:ea typeface="Arial"/>
              <a:cs typeface="Arial"/>
              <a:sym typeface="Arial"/>
            </a:endParaRPr>
          </a:p>
        </p:txBody>
      </p:sp>
      <p:sp>
        <p:nvSpPr>
          <p:cNvPr id="410" name="Google Shape;410;p26"/>
          <p:cNvSpPr txBox="1"/>
          <p:nvPr/>
        </p:nvSpPr>
        <p:spPr>
          <a:xfrm>
            <a:off x="6911310" y="1121434"/>
            <a:ext cx="5691813" cy="5473999"/>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機械與機電工程學系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系統工程暨造船學系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河海工程學系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海洋工程科技博士學位學程</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海洋工程科技學系</a:t>
            </a:r>
            <a:endParaRPr b="1" sz="3600">
              <a:solidFill>
                <a:srgbClr val="595959"/>
              </a:solidFill>
              <a:latin typeface="Arial"/>
              <a:ea typeface="Arial"/>
              <a:cs typeface="Arial"/>
              <a:sym typeface="Arial"/>
            </a:endParaRPr>
          </a:p>
        </p:txBody>
      </p:sp>
      <p:pic>
        <p:nvPicPr>
          <p:cNvPr descr="扳手" id="411" name="Google Shape;411;p26"/>
          <p:cNvPicPr preferRelativeResize="0"/>
          <p:nvPr/>
        </p:nvPicPr>
        <p:blipFill rotWithShape="1">
          <a:blip r:embed="rId5">
            <a:alphaModFix/>
          </a:blip>
          <a:srcRect b="0" l="0" r="0" t="0"/>
          <a:stretch/>
        </p:blipFill>
        <p:spPr>
          <a:xfrm>
            <a:off x="6271470" y="1541748"/>
            <a:ext cx="558973" cy="558973"/>
          </a:xfrm>
          <a:prstGeom prst="rect">
            <a:avLst/>
          </a:prstGeom>
          <a:noFill/>
          <a:ln>
            <a:noFill/>
          </a:ln>
        </p:spPr>
      </p:pic>
      <p:pic>
        <p:nvPicPr>
          <p:cNvPr descr="扳手" id="412" name="Google Shape;412;p26"/>
          <p:cNvPicPr preferRelativeResize="0"/>
          <p:nvPr/>
        </p:nvPicPr>
        <p:blipFill rotWithShape="1">
          <a:blip r:embed="rId5">
            <a:alphaModFix/>
          </a:blip>
          <a:srcRect b="0" l="0" r="0" t="0"/>
          <a:stretch/>
        </p:blipFill>
        <p:spPr>
          <a:xfrm>
            <a:off x="6271470" y="2613568"/>
            <a:ext cx="558973" cy="558973"/>
          </a:xfrm>
          <a:prstGeom prst="rect">
            <a:avLst/>
          </a:prstGeom>
          <a:noFill/>
          <a:ln>
            <a:noFill/>
          </a:ln>
        </p:spPr>
      </p:pic>
      <p:pic>
        <p:nvPicPr>
          <p:cNvPr descr="扳手" id="413" name="Google Shape;413;p26"/>
          <p:cNvPicPr preferRelativeResize="0"/>
          <p:nvPr/>
        </p:nvPicPr>
        <p:blipFill rotWithShape="1">
          <a:blip r:embed="rId5">
            <a:alphaModFix/>
          </a:blip>
          <a:srcRect b="0" l="0" r="0" t="0"/>
          <a:stretch/>
        </p:blipFill>
        <p:spPr>
          <a:xfrm>
            <a:off x="6271470" y="3727795"/>
            <a:ext cx="558973" cy="558973"/>
          </a:xfrm>
          <a:prstGeom prst="rect">
            <a:avLst/>
          </a:prstGeom>
          <a:noFill/>
          <a:ln>
            <a:noFill/>
          </a:ln>
        </p:spPr>
      </p:pic>
      <p:pic>
        <p:nvPicPr>
          <p:cNvPr descr="扳手" id="414" name="Google Shape;414;p26"/>
          <p:cNvPicPr preferRelativeResize="0"/>
          <p:nvPr/>
        </p:nvPicPr>
        <p:blipFill rotWithShape="1">
          <a:blip r:embed="rId5">
            <a:alphaModFix/>
          </a:blip>
          <a:srcRect b="0" l="0" r="0" t="0"/>
          <a:stretch/>
        </p:blipFill>
        <p:spPr>
          <a:xfrm>
            <a:off x="6295826" y="4838772"/>
            <a:ext cx="558973" cy="558973"/>
          </a:xfrm>
          <a:prstGeom prst="rect">
            <a:avLst/>
          </a:prstGeom>
          <a:noFill/>
          <a:ln>
            <a:noFill/>
          </a:ln>
        </p:spPr>
      </p:pic>
      <p:pic>
        <p:nvPicPr>
          <p:cNvPr descr="扳手" id="415" name="Google Shape;415;p26"/>
          <p:cNvPicPr preferRelativeResize="0"/>
          <p:nvPr/>
        </p:nvPicPr>
        <p:blipFill rotWithShape="1">
          <a:blip r:embed="rId5">
            <a:alphaModFix/>
          </a:blip>
          <a:srcRect b="0" l="0" r="0" t="0"/>
          <a:stretch/>
        </p:blipFill>
        <p:spPr>
          <a:xfrm>
            <a:off x="6263191" y="5949749"/>
            <a:ext cx="558973" cy="558973"/>
          </a:xfrm>
          <a:prstGeom prst="rect">
            <a:avLst/>
          </a:prstGeom>
          <a:noFill/>
          <a:ln>
            <a:noFill/>
          </a:ln>
        </p:spPr>
      </p:pic>
      <p:pic>
        <p:nvPicPr>
          <p:cNvPr id="416" name="Google Shape;416;p26"/>
          <p:cNvPicPr preferRelativeResize="0"/>
          <p:nvPr/>
        </p:nvPicPr>
        <p:blipFill rotWithShape="1">
          <a:blip r:embed="rId6">
            <a:alphaModFix/>
          </a:blip>
          <a:srcRect b="4498" l="38730" r="15852" t="22806"/>
          <a:stretch/>
        </p:blipFill>
        <p:spPr>
          <a:xfrm>
            <a:off x="12736644" y="953571"/>
            <a:ext cx="5126200" cy="4377655"/>
          </a:xfrm>
          <a:prstGeom prst="rect">
            <a:avLst/>
          </a:prstGeom>
          <a:noFill/>
          <a:ln>
            <a:noFill/>
          </a:ln>
        </p:spPr>
      </p:pic>
      <p:pic>
        <p:nvPicPr>
          <p:cNvPr id="417" name="Google Shape;417;p26"/>
          <p:cNvPicPr preferRelativeResize="0"/>
          <p:nvPr/>
        </p:nvPicPr>
        <p:blipFill rotWithShape="1">
          <a:blip r:embed="rId7">
            <a:alphaModFix/>
          </a:blip>
          <a:srcRect b="3828" l="14935" r="38676" t="15417"/>
          <a:stretch/>
        </p:blipFill>
        <p:spPr>
          <a:xfrm>
            <a:off x="462680" y="2552700"/>
            <a:ext cx="5464060" cy="5646533"/>
          </a:xfrm>
          <a:prstGeom prst="rect">
            <a:avLst/>
          </a:prstGeom>
          <a:noFill/>
          <a:ln>
            <a:noFill/>
          </a:ln>
        </p:spPr>
      </p:pic>
      <p:sp>
        <p:nvSpPr>
          <p:cNvPr id="418" name="Google Shape;418;p26"/>
          <p:cNvSpPr txBox="1"/>
          <p:nvPr/>
        </p:nvSpPr>
        <p:spPr>
          <a:xfrm>
            <a:off x="12603123" y="6309385"/>
            <a:ext cx="5353220" cy="1196708"/>
          </a:xfrm>
          <a:prstGeom prst="rect">
            <a:avLst/>
          </a:prstGeom>
          <a:noFill/>
          <a:ln>
            <a:noFill/>
          </a:ln>
        </p:spPr>
        <p:txBody>
          <a:bodyPr anchorCtr="0" anchor="ctr" bIns="45700" lIns="91425" spcFirstLastPara="1" rIns="91425" wrap="square" tIns="45700">
            <a:normAutofit fontScale="97500"/>
          </a:bodyPr>
          <a:lstStyle/>
          <a:p>
            <a:pPr indent="0" lvl="0" marL="0" marR="0" rtl="0" algn="l">
              <a:lnSpc>
                <a:spcPct val="150000"/>
              </a:lnSpc>
              <a:spcBef>
                <a:spcPts val="0"/>
              </a:spcBef>
              <a:spcAft>
                <a:spcPts val="0"/>
              </a:spcAft>
              <a:buClr>
                <a:schemeClr val="dk1"/>
              </a:buClr>
              <a:buSzPct val="100000"/>
              <a:buFont typeface="Calibri"/>
              <a:buNone/>
            </a:pPr>
            <a:r>
              <a:t/>
            </a:r>
            <a:endParaRPr sz="1500">
              <a:solidFill>
                <a:srgbClr val="595959"/>
              </a:solidFill>
              <a:latin typeface="Microsoft JhengHei"/>
              <a:ea typeface="Microsoft JhengHei"/>
              <a:cs typeface="Microsoft JhengHei"/>
              <a:sym typeface="Microsoft JhengHei"/>
            </a:endParaRPr>
          </a:p>
        </p:txBody>
      </p:sp>
      <p:sp>
        <p:nvSpPr>
          <p:cNvPr id="419" name="Google Shape;419;p26"/>
          <p:cNvSpPr txBox="1"/>
          <p:nvPr/>
        </p:nvSpPr>
        <p:spPr>
          <a:xfrm>
            <a:off x="7446749" y="6795718"/>
            <a:ext cx="3838394"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chemeClr val="dk1"/>
                </a:solidFill>
                <a:latin typeface="Arial"/>
                <a:ea typeface="Arial"/>
                <a:cs typeface="Arial"/>
                <a:sym typeface="Arial"/>
              </a:rPr>
              <a:t>《 離岸風電 》</a:t>
            </a:r>
            <a:endParaRPr b="1" sz="2700">
              <a:solidFill>
                <a:schemeClr val="dk1"/>
              </a:solidFill>
              <a:latin typeface="Arial"/>
              <a:ea typeface="Arial"/>
              <a:cs typeface="Arial"/>
              <a:sym typeface="Arial"/>
            </a:endParaRPr>
          </a:p>
        </p:txBody>
      </p:sp>
      <p:pic>
        <p:nvPicPr>
          <p:cNvPr id="420" name="Google Shape;420;p26"/>
          <p:cNvPicPr preferRelativeResize="0"/>
          <p:nvPr/>
        </p:nvPicPr>
        <p:blipFill rotWithShape="1">
          <a:blip r:embed="rId8">
            <a:alphaModFix/>
          </a:blip>
          <a:srcRect b="0" l="0" r="0" t="0"/>
          <a:stretch/>
        </p:blipFill>
        <p:spPr>
          <a:xfrm>
            <a:off x="6664208" y="7406726"/>
            <a:ext cx="4236095" cy="2748332"/>
          </a:xfrm>
          <a:prstGeom prst="rect">
            <a:avLst/>
          </a:prstGeom>
          <a:noFill/>
          <a:ln>
            <a:noFill/>
          </a:ln>
        </p:spPr>
      </p:pic>
      <p:sp>
        <p:nvSpPr>
          <p:cNvPr id="421" name="Google Shape;421;p26"/>
          <p:cNvSpPr txBox="1"/>
          <p:nvPr/>
        </p:nvSpPr>
        <p:spPr>
          <a:xfrm>
            <a:off x="13752898" y="184131"/>
            <a:ext cx="5296709"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chemeClr val="dk1"/>
                </a:solidFill>
                <a:latin typeface="Arial"/>
                <a:ea typeface="Arial"/>
                <a:cs typeface="Arial"/>
                <a:sym typeface="Arial"/>
              </a:rPr>
              <a:t>打遍天下船舶市場</a:t>
            </a:r>
            <a:endParaRPr b="1" sz="4000">
              <a:solidFill>
                <a:schemeClr val="dk1"/>
              </a:solidFill>
              <a:latin typeface="Arial"/>
              <a:ea typeface="Arial"/>
              <a:cs typeface="Arial"/>
              <a:sym typeface="Arial"/>
            </a:endParaRPr>
          </a:p>
          <a:p>
            <a:pPr indent="0" lvl="0" marL="0" marR="0" rtl="0" algn="l">
              <a:spcBef>
                <a:spcPts val="0"/>
              </a:spcBef>
              <a:spcAft>
                <a:spcPts val="0"/>
              </a:spcAft>
              <a:buNone/>
            </a:pPr>
            <a:r>
              <a:rPr b="1" lang="zh-TW" sz="4000">
                <a:solidFill>
                  <a:schemeClr val="dk1"/>
                </a:solidFill>
                <a:latin typeface="Arial"/>
                <a:ea typeface="Arial"/>
                <a:cs typeface="Arial"/>
                <a:sym typeface="Arial"/>
              </a:rPr>
              <a:t>我們就是船的專家</a:t>
            </a:r>
            <a:endParaRPr b="1" sz="4000">
              <a:solidFill>
                <a:schemeClr val="dk1"/>
              </a:solidFill>
              <a:latin typeface="Arial"/>
              <a:ea typeface="Arial"/>
              <a:cs typeface="Arial"/>
              <a:sym typeface="Arial"/>
            </a:endParaRPr>
          </a:p>
        </p:txBody>
      </p:sp>
      <p:pic>
        <p:nvPicPr>
          <p:cNvPr descr="目前發電避震器已完成具體化雛型之開發工作" id="422" name="Google Shape;422;p26"/>
          <p:cNvPicPr preferRelativeResize="0"/>
          <p:nvPr/>
        </p:nvPicPr>
        <p:blipFill rotWithShape="1">
          <a:blip r:embed="rId9">
            <a:alphaModFix/>
          </a:blip>
          <a:srcRect b="24319" l="26218" r="19025" t="18180"/>
          <a:stretch/>
        </p:blipFill>
        <p:spPr>
          <a:xfrm>
            <a:off x="12115084" y="6287471"/>
            <a:ext cx="5464060" cy="3823523"/>
          </a:xfrm>
          <a:prstGeom prst="rect">
            <a:avLst/>
          </a:prstGeom>
          <a:noFill/>
          <a:ln>
            <a:noFill/>
          </a:ln>
        </p:spPr>
      </p:pic>
      <p:sp>
        <p:nvSpPr>
          <p:cNvPr id="423" name="Google Shape;423;p26"/>
          <p:cNvSpPr txBox="1"/>
          <p:nvPr/>
        </p:nvSpPr>
        <p:spPr>
          <a:xfrm>
            <a:off x="11653436" y="5721404"/>
            <a:ext cx="6204118"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chemeClr val="dk1"/>
                </a:solidFill>
                <a:latin typeface="Arial"/>
                <a:ea typeface="Arial"/>
                <a:cs typeface="Arial"/>
                <a:sym typeface="Arial"/>
              </a:rPr>
              <a:t>《 發電避震器，提升電動車路程續航力 》</a:t>
            </a:r>
            <a:endParaRPr b="1" sz="2700">
              <a:solidFill>
                <a:schemeClr val="dk1"/>
              </a:solidFill>
              <a:latin typeface="Arial"/>
              <a:ea typeface="Arial"/>
              <a:cs typeface="Arial"/>
              <a:sym typeface="Arial"/>
            </a:endParaRPr>
          </a:p>
        </p:txBody>
      </p:sp>
      <p:pic>
        <p:nvPicPr>
          <p:cNvPr id="424" name="Google Shape;424;p26"/>
          <p:cNvPicPr preferRelativeResize="0"/>
          <p:nvPr/>
        </p:nvPicPr>
        <p:blipFill rotWithShape="1">
          <a:blip r:embed="rId10">
            <a:alphaModFix/>
          </a:blip>
          <a:srcRect b="0" l="0" r="0" t="0"/>
          <a:stretch/>
        </p:blipFill>
        <p:spPr>
          <a:xfrm flipH="1" rot="188098">
            <a:off x="2502308" y="9049119"/>
            <a:ext cx="745415" cy="1289129"/>
          </a:xfrm>
          <a:prstGeom prst="rect">
            <a:avLst/>
          </a:prstGeom>
          <a:noFill/>
          <a:ln>
            <a:noFill/>
          </a:ln>
        </p:spPr>
      </p:pic>
      <p:pic>
        <p:nvPicPr>
          <p:cNvPr id="425" name="Google Shape;425;p26"/>
          <p:cNvPicPr preferRelativeResize="0"/>
          <p:nvPr/>
        </p:nvPicPr>
        <p:blipFill rotWithShape="1">
          <a:blip r:embed="rId10">
            <a:alphaModFix/>
          </a:blip>
          <a:srcRect b="0" l="70613" r="0" t="33145"/>
          <a:stretch/>
        </p:blipFill>
        <p:spPr>
          <a:xfrm rot="-188098">
            <a:off x="4791334" y="9545115"/>
            <a:ext cx="449853" cy="740296"/>
          </a:xfrm>
          <a:prstGeom prst="rect">
            <a:avLst/>
          </a:prstGeom>
          <a:noFill/>
          <a:ln>
            <a:noFill/>
          </a:ln>
        </p:spPr>
      </p:pic>
      <p:pic>
        <p:nvPicPr>
          <p:cNvPr id="426" name="Google Shape;426;p26"/>
          <p:cNvPicPr preferRelativeResize="0"/>
          <p:nvPr/>
        </p:nvPicPr>
        <p:blipFill rotWithShape="1">
          <a:blip r:embed="rId11">
            <a:alphaModFix/>
          </a:blip>
          <a:srcRect b="0" l="0" r="0" t="0"/>
          <a:stretch/>
        </p:blipFill>
        <p:spPr>
          <a:xfrm flipH="1">
            <a:off x="3790188" y="9884360"/>
            <a:ext cx="447961" cy="382935"/>
          </a:xfrm>
          <a:prstGeom prst="rect">
            <a:avLst/>
          </a:prstGeom>
          <a:noFill/>
          <a:ln>
            <a:noFill/>
          </a:ln>
        </p:spPr>
      </p:pic>
      <p:pic>
        <p:nvPicPr>
          <p:cNvPr id="427" name="Google Shape;427;p26"/>
          <p:cNvPicPr preferRelativeResize="0"/>
          <p:nvPr/>
        </p:nvPicPr>
        <p:blipFill rotWithShape="1">
          <a:blip r:embed="rId11">
            <a:alphaModFix/>
          </a:blip>
          <a:srcRect b="0" l="0" r="0" t="0"/>
          <a:stretch/>
        </p:blipFill>
        <p:spPr>
          <a:xfrm>
            <a:off x="19618" y="9851479"/>
            <a:ext cx="492809" cy="421273"/>
          </a:xfrm>
          <a:prstGeom prst="rect">
            <a:avLst/>
          </a:prstGeom>
          <a:noFill/>
          <a:ln>
            <a:noFill/>
          </a:ln>
        </p:spPr>
      </p:pic>
      <p:pic>
        <p:nvPicPr>
          <p:cNvPr id="428" name="Google Shape;428;p26"/>
          <p:cNvPicPr preferRelativeResize="0"/>
          <p:nvPr/>
        </p:nvPicPr>
        <p:blipFill rotWithShape="1">
          <a:blip r:embed="rId12">
            <a:alphaModFix/>
          </a:blip>
          <a:srcRect b="0" l="0" r="0" t="0"/>
          <a:stretch/>
        </p:blipFill>
        <p:spPr>
          <a:xfrm rot="-961346">
            <a:off x="1384996" y="9846899"/>
            <a:ext cx="775416" cy="495466"/>
          </a:xfrm>
          <a:prstGeom prst="rect">
            <a:avLst/>
          </a:prstGeom>
          <a:noFill/>
          <a:ln>
            <a:noFill/>
          </a:ln>
        </p:spPr>
      </p:pic>
      <p:pic>
        <p:nvPicPr>
          <p:cNvPr id="429" name="Google Shape;429;p26"/>
          <p:cNvPicPr preferRelativeResize="0"/>
          <p:nvPr/>
        </p:nvPicPr>
        <p:blipFill rotWithShape="1">
          <a:blip r:embed="rId10">
            <a:alphaModFix/>
          </a:blip>
          <a:srcRect b="0" l="70613" r="0" t="33145"/>
          <a:stretch/>
        </p:blipFill>
        <p:spPr>
          <a:xfrm flipH="1" rot="188098">
            <a:off x="952727" y="9500726"/>
            <a:ext cx="195017" cy="767268"/>
          </a:xfrm>
          <a:prstGeom prst="rect">
            <a:avLst/>
          </a:prstGeom>
          <a:noFill/>
          <a:ln>
            <a:noFill/>
          </a:ln>
        </p:spPr>
      </p:pic>
      <p:pic>
        <p:nvPicPr>
          <p:cNvPr id="430" name="Google Shape;430;p26"/>
          <p:cNvPicPr preferRelativeResize="0"/>
          <p:nvPr/>
        </p:nvPicPr>
        <p:blipFill rotWithShape="1">
          <a:blip r:embed="rId13">
            <a:alphaModFix/>
          </a:blip>
          <a:srcRect b="0" l="0" r="0" t="0"/>
          <a:stretch/>
        </p:blipFill>
        <p:spPr>
          <a:xfrm flipH="1" rot="488499">
            <a:off x="2215859" y="8863121"/>
            <a:ext cx="1206691" cy="638410"/>
          </a:xfrm>
          <a:prstGeom prst="rect">
            <a:avLst/>
          </a:prstGeom>
          <a:noFill/>
          <a:ln>
            <a:noFill/>
          </a:ln>
        </p:spPr>
      </p:pic>
      <p:pic>
        <p:nvPicPr>
          <p:cNvPr id="431" name="Google Shape;431;p26"/>
          <p:cNvPicPr preferRelativeResize="0"/>
          <p:nvPr/>
        </p:nvPicPr>
        <p:blipFill rotWithShape="1">
          <a:blip r:embed="rId10">
            <a:alphaModFix/>
          </a:blip>
          <a:srcRect b="0" l="0" r="0" t="0"/>
          <a:stretch/>
        </p:blipFill>
        <p:spPr>
          <a:xfrm flipH="1" rot="188098">
            <a:off x="5754327" y="9601535"/>
            <a:ext cx="402048" cy="69530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2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8" name="Google Shape;438;p27"/>
          <p:cNvSpPr/>
          <p:nvPr/>
        </p:nvSpPr>
        <p:spPr>
          <a:xfrm>
            <a:off x="0" y="4964206"/>
            <a:ext cx="9815369" cy="5692914"/>
          </a:xfrm>
          <a:custGeom>
            <a:rect b="b" l="l" r="r" t="t"/>
            <a:pathLst>
              <a:path extrusionOk="0" h="5692914" w="9815369">
                <a:moveTo>
                  <a:pt x="9815369" y="0"/>
                </a:moveTo>
                <a:lnTo>
                  <a:pt x="0" y="0"/>
                </a:lnTo>
                <a:lnTo>
                  <a:pt x="0" y="5692914"/>
                </a:lnTo>
                <a:lnTo>
                  <a:pt x="9815369" y="5692914"/>
                </a:lnTo>
                <a:lnTo>
                  <a:pt x="9815369" y="0"/>
                </a:lnTo>
                <a:close/>
              </a:path>
            </a:pathLst>
          </a:custGeom>
          <a:blipFill rotWithShape="1">
            <a:blip r:embed="rId4">
              <a:alphaModFix amt="38000"/>
            </a:blip>
            <a:stretch>
              <a:fillRect b="0" l="0" r="0" t="0"/>
            </a:stretch>
          </a:blipFill>
          <a:ln>
            <a:noFill/>
          </a:ln>
        </p:spPr>
      </p:sp>
      <p:sp>
        <p:nvSpPr>
          <p:cNvPr id="439" name="Google Shape;439;p27"/>
          <p:cNvSpPr/>
          <p:nvPr/>
        </p:nvSpPr>
        <p:spPr>
          <a:xfrm>
            <a:off x="-1" y="4772907"/>
            <a:ext cx="9815369" cy="5692914"/>
          </a:xfrm>
          <a:custGeom>
            <a:rect b="b" l="l" r="r" t="t"/>
            <a:pathLst>
              <a:path extrusionOk="0" h="5692914" w="9815369">
                <a:moveTo>
                  <a:pt x="9815369" y="0"/>
                </a:moveTo>
                <a:lnTo>
                  <a:pt x="0" y="0"/>
                </a:lnTo>
                <a:lnTo>
                  <a:pt x="0" y="5692914"/>
                </a:lnTo>
                <a:lnTo>
                  <a:pt x="9815369" y="5692914"/>
                </a:lnTo>
                <a:lnTo>
                  <a:pt x="9815369" y="0"/>
                </a:lnTo>
                <a:close/>
              </a:path>
            </a:pathLst>
          </a:custGeom>
          <a:blipFill rotWithShape="1">
            <a:blip r:embed="rId4">
              <a:alphaModFix amt="38000"/>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27"/>
          <p:cNvSpPr/>
          <p:nvPr/>
        </p:nvSpPr>
        <p:spPr>
          <a:xfrm flipH="1">
            <a:off x="8524027" y="5667964"/>
            <a:ext cx="9815369" cy="5692914"/>
          </a:xfrm>
          <a:custGeom>
            <a:rect b="b" l="l" r="r" t="t"/>
            <a:pathLst>
              <a:path extrusionOk="0" h="5692914" w="9815369">
                <a:moveTo>
                  <a:pt x="9815369" y="0"/>
                </a:moveTo>
                <a:lnTo>
                  <a:pt x="0" y="0"/>
                </a:lnTo>
                <a:lnTo>
                  <a:pt x="0" y="5692914"/>
                </a:lnTo>
                <a:lnTo>
                  <a:pt x="9815369" y="5692914"/>
                </a:lnTo>
                <a:lnTo>
                  <a:pt x="9815369" y="0"/>
                </a:lnTo>
                <a:close/>
              </a:path>
            </a:pathLst>
          </a:custGeom>
          <a:blipFill rotWithShape="1">
            <a:blip r:embed="rId4">
              <a:alphaModFix amt="38000"/>
            </a:blip>
            <a:stretch>
              <a:fillRect b="0" l="0" r="0" t="0"/>
            </a:stretch>
          </a:blipFill>
          <a:ln>
            <a:noFill/>
          </a:ln>
        </p:spPr>
      </p:sp>
      <p:sp>
        <p:nvSpPr>
          <p:cNvPr id="441" name="Google Shape;441;p27"/>
          <p:cNvSpPr/>
          <p:nvPr/>
        </p:nvSpPr>
        <p:spPr>
          <a:xfrm flipH="1">
            <a:off x="8472631" y="5445336"/>
            <a:ext cx="9815369" cy="5692914"/>
          </a:xfrm>
          <a:custGeom>
            <a:rect b="b" l="l" r="r" t="t"/>
            <a:pathLst>
              <a:path extrusionOk="0" h="5692914" w="9815369">
                <a:moveTo>
                  <a:pt x="9815369" y="0"/>
                </a:moveTo>
                <a:lnTo>
                  <a:pt x="0" y="0"/>
                </a:lnTo>
                <a:lnTo>
                  <a:pt x="0" y="5692914"/>
                </a:lnTo>
                <a:lnTo>
                  <a:pt x="9815369" y="5692914"/>
                </a:lnTo>
                <a:lnTo>
                  <a:pt x="9815369" y="0"/>
                </a:lnTo>
                <a:close/>
              </a:path>
            </a:pathLst>
          </a:custGeom>
          <a:blipFill rotWithShape="1">
            <a:blip r:embed="rId4">
              <a:alphaModFix amt="38000"/>
            </a:blip>
            <a:stretch>
              <a:fillRect b="0" l="0" r="0" t="0"/>
            </a:stretch>
          </a:blipFill>
          <a:ln>
            <a:noFill/>
          </a:ln>
        </p:spPr>
      </p:sp>
      <p:sp>
        <p:nvSpPr>
          <p:cNvPr id="442" name="Google Shape;442;p27"/>
          <p:cNvSpPr txBox="1"/>
          <p:nvPr/>
        </p:nvSpPr>
        <p:spPr>
          <a:xfrm>
            <a:off x="1059699" y="895639"/>
            <a:ext cx="5042444"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chemeClr val="dk1"/>
                </a:solidFill>
                <a:latin typeface="Arial"/>
                <a:ea typeface="Arial"/>
                <a:cs typeface="Arial"/>
                <a:sym typeface="Arial"/>
              </a:rPr>
              <a:t>《 開發漁船衛星通訊 》</a:t>
            </a:r>
            <a:endParaRPr b="1" sz="2700">
              <a:solidFill>
                <a:schemeClr val="dk1"/>
              </a:solidFill>
              <a:latin typeface="Arial"/>
              <a:ea typeface="Arial"/>
              <a:cs typeface="Arial"/>
              <a:sym typeface="Arial"/>
            </a:endParaRPr>
          </a:p>
        </p:txBody>
      </p:sp>
      <p:sp>
        <p:nvSpPr>
          <p:cNvPr id="443" name="Google Shape;443;p27"/>
          <p:cNvSpPr txBox="1"/>
          <p:nvPr/>
        </p:nvSpPr>
        <p:spPr>
          <a:xfrm>
            <a:off x="6671579" y="339456"/>
            <a:ext cx="568510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6000">
                <a:solidFill>
                  <a:srgbClr val="284483"/>
                </a:solidFill>
                <a:latin typeface="Arial"/>
                <a:ea typeface="Arial"/>
                <a:cs typeface="Arial"/>
                <a:sym typeface="Arial"/>
              </a:rPr>
              <a:t>電機資訊學院</a:t>
            </a:r>
            <a:endParaRPr b="1" sz="6000">
              <a:solidFill>
                <a:srgbClr val="284483"/>
              </a:solidFill>
              <a:latin typeface="Arial"/>
              <a:ea typeface="Arial"/>
              <a:cs typeface="Arial"/>
              <a:sym typeface="Arial"/>
            </a:endParaRPr>
          </a:p>
        </p:txBody>
      </p:sp>
      <p:sp>
        <p:nvSpPr>
          <p:cNvPr id="444" name="Google Shape;444;p27"/>
          <p:cNvSpPr txBox="1"/>
          <p:nvPr/>
        </p:nvSpPr>
        <p:spPr>
          <a:xfrm>
            <a:off x="6435870" y="1677168"/>
            <a:ext cx="6367070" cy="4366003"/>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電機工學系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資訊工程學系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通訊與導航工程學系</a:t>
            </a:r>
            <a:endParaRPr b="1" sz="3600">
              <a:solidFill>
                <a:srgbClr val="595959"/>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595959"/>
                </a:solidFill>
                <a:latin typeface="Arial"/>
                <a:ea typeface="Arial"/>
                <a:cs typeface="Arial"/>
                <a:sym typeface="Arial"/>
              </a:rPr>
              <a:t>光電與材料科技學系</a:t>
            </a:r>
            <a:endParaRPr b="1" sz="3600">
              <a:solidFill>
                <a:srgbClr val="595959"/>
              </a:solidFill>
              <a:latin typeface="Arial"/>
              <a:ea typeface="Arial"/>
              <a:cs typeface="Arial"/>
              <a:sym typeface="Arial"/>
            </a:endParaRPr>
          </a:p>
        </p:txBody>
      </p:sp>
      <p:pic>
        <p:nvPicPr>
          <p:cNvPr descr="機器人" id="445" name="Google Shape;445;p27"/>
          <p:cNvPicPr preferRelativeResize="0"/>
          <p:nvPr/>
        </p:nvPicPr>
        <p:blipFill rotWithShape="1">
          <a:blip r:embed="rId5">
            <a:alphaModFix/>
          </a:blip>
          <a:srcRect b="0" l="0" r="0" t="0"/>
          <a:stretch/>
        </p:blipFill>
        <p:spPr>
          <a:xfrm>
            <a:off x="5734552" y="1882702"/>
            <a:ext cx="789261" cy="789261"/>
          </a:xfrm>
          <a:prstGeom prst="rect">
            <a:avLst/>
          </a:prstGeom>
          <a:noFill/>
          <a:ln>
            <a:noFill/>
          </a:ln>
        </p:spPr>
      </p:pic>
      <p:pic>
        <p:nvPicPr>
          <p:cNvPr descr="機器人" id="446" name="Google Shape;446;p27"/>
          <p:cNvPicPr preferRelativeResize="0"/>
          <p:nvPr/>
        </p:nvPicPr>
        <p:blipFill rotWithShape="1">
          <a:blip r:embed="rId5">
            <a:alphaModFix/>
          </a:blip>
          <a:srcRect b="0" l="0" r="0" t="0"/>
          <a:stretch/>
        </p:blipFill>
        <p:spPr>
          <a:xfrm>
            <a:off x="5734552" y="2987073"/>
            <a:ext cx="789261" cy="789261"/>
          </a:xfrm>
          <a:prstGeom prst="rect">
            <a:avLst/>
          </a:prstGeom>
          <a:noFill/>
          <a:ln>
            <a:noFill/>
          </a:ln>
        </p:spPr>
      </p:pic>
      <p:pic>
        <p:nvPicPr>
          <p:cNvPr descr="機器人" id="447" name="Google Shape;447;p27"/>
          <p:cNvPicPr preferRelativeResize="0"/>
          <p:nvPr/>
        </p:nvPicPr>
        <p:blipFill rotWithShape="1">
          <a:blip r:embed="rId5">
            <a:alphaModFix/>
          </a:blip>
          <a:srcRect b="0" l="0" r="0" t="0"/>
          <a:stretch/>
        </p:blipFill>
        <p:spPr>
          <a:xfrm>
            <a:off x="5734552" y="4174945"/>
            <a:ext cx="789261" cy="789261"/>
          </a:xfrm>
          <a:prstGeom prst="rect">
            <a:avLst/>
          </a:prstGeom>
          <a:noFill/>
          <a:ln>
            <a:noFill/>
          </a:ln>
        </p:spPr>
      </p:pic>
      <p:pic>
        <p:nvPicPr>
          <p:cNvPr descr="機器人" id="448" name="Google Shape;448;p27"/>
          <p:cNvPicPr preferRelativeResize="0"/>
          <p:nvPr/>
        </p:nvPicPr>
        <p:blipFill rotWithShape="1">
          <a:blip r:embed="rId5">
            <a:alphaModFix/>
          </a:blip>
          <a:srcRect b="0" l="0" r="0" t="0"/>
          <a:stretch/>
        </p:blipFill>
        <p:spPr>
          <a:xfrm>
            <a:off x="5734552" y="5265484"/>
            <a:ext cx="789261" cy="789261"/>
          </a:xfrm>
          <a:prstGeom prst="rect">
            <a:avLst/>
          </a:prstGeom>
          <a:noFill/>
          <a:ln>
            <a:noFill/>
          </a:ln>
        </p:spPr>
      </p:pic>
      <p:pic>
        <p:nvPicPr>
          <p:cNvPr id="449" name="Google Shape;449;p27"/>
          <p:cNvPicPr preferRelativeResize="0"/>
          <p:nvPr/>
        </p:nvPicPr>
        <p:blipFill rotWithShape="1">
          <a:blip r:embed="rId6">
            <a:alphaModFix/>
          </a:blip>
          <a:srcRect b="0" l="0" r="0" t="0"/>
          <a:stretch/>
        </p:blipFill>
        <p:spPr>
          <a:xfrm>
            <a:off x="271431" y="5854133"/>
            <a:ext cx="5457869" cy="3640848"/>
          </a:xfrm>
          <a:prstGeom prst="rect">
            <a:avLst/>
          </a:prstGeom>
          <a:noFill/>
          <a:ln>
            <a:noFill/>
          </a:ln>
        </p:spPr>
      </p:pic>
      <p:sp>
        <p:nvSpPr>
          <p:cNvPr id="450" name="Google Shape;450;p27"/>
          <p:cNvSpPr txBox="1"/>
          <p:nvPr/>
        </p:nvSpPr>
        <p:spPr>
          <a:xfrm>
            <a:off x="801546" y="5138741"/>
            <a:ext cx="4584825"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000">
                <a:solidFill>
                  <a:schemeClr val="dk1"/>
                </a:solidFill>
                <a:latin typeface="Arial"/>
                <a:ea typeface="Arial"/>
                <a:cs typeface="Arial"/>
                <a:sym typeface="Arial"/>
              </a:rPr>
              <a:t>《 </a:t>
            </a:r>
            <a:r>
              <a:rPr b="1" lang="zh-TW" sz="2700">
                <a:solidFill>
                  <a:schemeClr val="dk1"/>
                </a:solidFill>
                <a:latin typeface="Arial"/>
                <a:ea typeface="Arial"/>
                <a:cs typeface="Arial"/>
                <a:sym typeface="Arial"/>
              </a:rPr>
              <a:t>內政部推動電子航行圖 </a:t>
            </a:r>
            <a:r>
              <a:rPr b="1" lang="zh-TW" sz="3000">
                <a:solidFill>
                  <a:schemeClr val="dk1"/>
                </a:solidFill>
                <a:latin typeface="Arial"/>
                <a:ea typeface="Arial"/>
                <a:cs typeface="Arial"/>
                <a:sym typeface="Arial"/>
              </a:rPr>
              <a:t>》</a:t>
            </a:r>
            <a:endParaRPr b="1" sz="3000">
              <a:solidFill>
                <a:schemeClr val="dk1"/>
              </a:solidFill>
              <a:latin typeface="Arial"/>
              <a:ea typeface="Arial"/>
              <a:cs typeface="Arial"/>
              <a:sym typeface="Arial"/>
            </a:endParaRPr>
          </a:p>
        </p:txBody>
      </p:sp>
      <p:pic>
        <p:nvPicPr>
          <p:cNvPr descr="國立台灣海洋大學資訊工程學系副教授許為元，搭配漁船即時監控系統做了一套衛星通訊設備，讓漁船上的漁工也可以透過衛星發訊息。圖／國立台灣海洋大學提供" id="451" name="Google Shape;451;p27"/>
          <p:cNvPicPr preferRelativeResize="0"/>
          <p:nvPr/>
        </p:nvPicPr>
        <p:blipFill rotWithShape="1">
          <a:blip r:embed="rId7">
            <a:alphaModFix/>
          </a:blip>
          <a:srcRect b="0" l="0" r="0" t="0"/>
          <a:stretch/>
        </p:blipFill>
        <p:spPr>
          <a:xfrm>
            <a:off x="412247" y="1585351"/>
            <a:ext cx="4999617" cy="3328907"/>
          </a:xfrm>
          <a:prstGeom prst="rect">
            <a:avLst/>
          </a:prstGeom>
          <a:noFill/>
          <a:ln>
            <a:noFill/>
          </a:ln>
        </p:spPr>
      </p:pic>
      <p:pic>
        <p:nvPicPr>
          <p:cNvPr id="452" name="Google Shape;452;p27"/>
          <p:cNvPicPr preferRelativeResize="0"/>
          <p:nvPr/>
        </p:nvPicPr>
        <p:blipFill rotWithShape="1">
          <a:blip r:embed="rId8">
            <a:alphaModFix/>
          </a:blip>
          <a:srcRect b="0" l="0" r="0" t="0"/>
          <a:stretch/>
        </p:blipFill>
        <p:spPr>
          <a:xfrm>
            <a:off x="10792999" y="3745657"/>
            <a:ext cx="7274399" cy="4605959"/>
          </a:xfrm>
          <a:prstGeom prst="rect">
            <a:avLst/>
          </a:prstGeom>
          <a:noFill/>
          <a:ln>
            <a:noFill/>
          </a:ln>
        </p:spPr>
      </p:pic>
      <p:sp>
        <p:nvSpPr>
          <p:cNvPr id="453" name="Google Shape;453;p27"/>
          <p:cNvSpPr txBox="1"/>
          <p:nvPr/>
        </p:nvSpPr>
        <p:spPr>
          <a:xfrm>
            <a:off x="11285599" y="2612256"/>
            <a:ext cx="6781799"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800">
                <a:solidFill>
                  <a:schemeClr val="dk1"/>
                </a:solidFill>
                <a:latin typeface="Arial"/>
                <a:ea typeface="Arial"/>
                <a:cs typeface="Arial"/>
                <a:sym typeface="Arial"/>
              </a:rPr>
              <a:t>《 洪文誼教授連續 3 年</a:t>
            </a:r>
            <a:endParaRPr b="1" sz="2800">
              <a:solidFill>
                <a:schemeClr val="dk1"/>
              </a:solidFill>
              <a:latin typeface="Arial"/>
              <a:ea typeface="Arial"/>
              <a:cs typeface="Arial"/>
              <a:sym typeface="Arial"/>
            </a:endParaRPr>
          </a:p>
          <a:p>
            <a:pPr indent="0" lvl="0" marL="0" marR="0" rtl="0" algn="ctr">
              <a:spcBef>
                <a:spcPts val="0"/>
              </a:spcBef>
              <a:spcAft>
                <a:spcPts val="0"/>
              </a:spcAft>
              <a:buNone/>
            </a:pPr>
            <a:r>
              <a:rPr b="1" lang="zh-TW" sz="2800">
                <a:solidFill>
                  <a:schemeClr val="dk1"/>
                </a:solidFill>
                <a:latin typeface="Arial"/>
                <a:ea typeface="Arial"/>
                <a:cs typeface="Arial"/>
                <a:sym typeface="Arial"/>
              </a:rPr>
              <a:t>榮登國際頂尖期刊Nature Photonics 》</a:t>
            </a:r>
            <a:endParaRPr b="1" sz="2800">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2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9" name="Google Shape;459;p28"/>
          <p:cNvSpPr/>
          <p:nvPr/>
        </p:nvSpPr>
        <p:spPr>
          <a:xfrm>
            <a:off x="0" y="4146768"/>
            <a:ext cx="18288000" cy="6126872"/>
          </a:xfrm>
          <a:custGeom>
            <a:rect b="b" l="l" r="r" t="t"/>
            <a:pathLst>
              <a:path extrusionOk="0" h="6126872" w="10809584">
                <a:moveTo>
                  <a:pt x="0" y="0"/>
                </a:moveTo>
                <a:lnTo>
                  <a:pt x="10809584" y="0"/>
                </a:lnTo>
                <a:lnTo>
                  <a:pt x="10809584" y="6126872"/>
                </a:lnTo>
                <a:lnTo>
                  <a:pt x="0" y="6126872"/>
                </a:lnTo>
                <a:lnTo>
                  <a:pt x="0" y="0"/>
                </a:lnTo>
                <a:close/>
              </a:path>
            </a:pathLst>
          </a:custGeom>
          <a:blipFill rotWithShape="1">
            <a:blip r:embed="rId4">
              <a:alphaModFix amt="38000"/>
            </a:blip>
            <a:stretch>
              <a:fillRect b="0" l="0" r="0" t="0"/>
            </a:stretch>
          </a:blipFill>
          <a:ln>
            <a:noFill/>
          </a:ln>
        </p:spPr>
      </p:sp>
      <p:sp>
        <p:nvSpPr>
          <p:cNvPr id="460" name="Google Shape;460;p28"/>
          <p:cNvSpPr txBox="1"/>
          <p:nvPr/>
        </p:nvSpPr>
        <p:spPr>
          <a:xfrm>
            <a:off x="6612613" y="339456"/>
            <a:ext cx="568510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6000">
                <a:solidFill>
                  <a:srgbClr val="284483"/>
                </a:solidFill>
                <a:latin typeface="Arial"/>
                <a:ea typeface="Arial"/>
                <a:cs typeface="Arial"/>
                <a:sym typeface="Arial"/>
              </a:rPr>
              <a:t>人文社會科學院</a:t>
            </a:r>
            <a:endParaRPr b="1" sz="6000">
              <a:solidFill>
                <a:srgbClr val="284483"/>
              </a:solidFill>
              <a:latin typeface="Arial"/>
              <a:ea typeface="Arial"/>
              <a:cs typeface="Arial"/>
              <a:sym typeface="Arial"/>
            </a:endParaRPr>
          </a:p>
        </p:txBody>
      </p:sp>
      <p:sp>
        <p:nvSpPr>
          <p:cNvPr id="461" name="Google Shape;461;p28"/>
          <p:cNvSpPr txBox="1"/>
          <p:nvPr/>
        </p:nvSpPr>
        <p:spPr>
          <a:xfrm>
            <a:off x="7247818" y="1694575"/>
            <a:ext cx="5049902" cy="5473999"/>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TW" sz="3600">
                <a:solidFill>
                  <a:srgbClr val="386294"/>
                </a:solidFill>
                <a:latin typeface="Arial"/>
                <a:ea typeface="Arial"/>
                <a:cs typeface="Arial"/>
                <a:sym typeface="Arial"/>
              </a:rPr>
              <a:t>應用經濟研究所</a:t>
            </a:r>
            <a:endParaRPr b="1" sz="3600">
              <a:solidFill>
                <a:srgbClr val="386294"/>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386294"/>
                </a:solidFill>
                <a:latin typeface="Arial"/>
                <a:ea typeface="Arial"/>
                <a:cs typeface="Arial"/>
                <a:sym typeface="Arial"/>
              </a:rPr>
              <a:t>教育研究所/師資培中心</a:t>
            </a:r>
            <a:endParaRPr b="1" sz="3600">
              <a:solidFill>
                <a:srgbClr val="386294"/>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386294"/>
                </a:solidFill>
                <a:latin typeface="Arial"/>
                <a:ea typeface="Arial"/>
                <a:cs typeface="Arial"/>
                <a:sym typeface="Arial"/>
              </a:rPr>
              <a:t>海洋文化研究所</a:t>
            </a:r>
            <a:endParaRPr b="1" sz="3600">
              <a:solidFill>
                <a:srgbClr val="386294"/>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386294"/>
                </a:solidFill>
                <a:latin typeface="Arial"/>
                <a:ea typeface="Arial"/>
                <a:cs typeface="Arial"/>
                <a:sym typeface="Arial"/>
              </a:rPr>
              <a:t>應用英語研究所</a:t>
            </a:r>
            <a:endParaRPr b="1" sz="3600">
              <a:solidFill>
                <a:srgbClr val="386294"/>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386294"/>
                </a:solidFill>
                <a:latin typeface="Arial"/>
                <a:ea typeface="Arial"/>
                <a:cs typeface="Arial"/>
                <a:sym typeface="Arial"/>
              </a:rPr>
              <a:t>海洋文創設計產業學系</a:t>
            </a:r>
            <a:endParaRPr b="1" sz="3600">
              <a:solidFill>
                <a:srgbClr val="386294"/>
              </a:solidFill>
              <a:latin typeface="Arial"/>
              <a:ea typeface="Arial"/>
              <a:cs typeface="Arial"/>
              <a:sym typeface="Arial"/>
            </a:endParaRPr>
          </a:p>
        </p:txBody>
      </p:sp>
      <p:sp>
        <p:nvSpPr>
          <p:cNvPr id="462" name="Google Shape;462;p28"/>
          <p:cNvSpPr/>
          <p:nvPr/>
        </p:nvSpPr>
        <p:spPr>
          <a:xfrm>
            <a:off x="12917470" y="1459897"/>
            <a:ext cx="5558538"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rgbClr val="595959"/>
                </a:solidFill>
                <a:latin typeface="Arial"/>
                <a:ea typeface="Arial"/>
                <a:cs typeface="Arial"/>
                <a:sym typeface="Arial"/>
              </a:rPr>
              <a:t>《 2022基隆城市博覽會展出 》</a:t>
            </a:r>
            <a:endParaRPr b="1" sz="2700">
              <a:solidFill>
                <a:srgbClr val="595959"/>
              </a:solidFill>
              <a:latin typeface="Arial"/>
              <a:ea typeface="Arial"/>
              <a:cs typeface="Arial"/>
              <a:sym typeface="Arial"/>
            </a:endParaRPr>
          </a:p>
        </p:txBody>
      </p:sp>
      <p:pic>
        <p:nvPicPr>
          <p:cNvPr descr="郵輪" id="463" name="Google Shape;463;p28"/>
          <p:cNvPicPr preferRelativeResize="0"/>
          <p:nvPr/>
        </p:nvPicPr>
        <p:blipFill rotWithShape="1">
          <a:blip r:embed="rId5">
            <a:alphaModFix/>
          </a:blip>
          <a:srcRect b="0" l="0" r="0" t="0"/>
          <a:stretch/>
        </p:blipFill>
        <p:spPr>
          <a:xfrm>
            <a:off x="6436397" y="1971404"/>
            <a:ext cx="782086" cy="782086"/>
          </a:xfrm>
          <a:prstGeom prst="rect">
            <a:avLst/>
          </a:prstGeom>
          <a:noFill/>
          <a:ln>
            <a:noFill/>
          </a:ln>
        </p:spPr>
      </p:pic>
      <p:pic>
        <p:nvPicPr>
          <p:cNvPr descr="郵輪" id="464" name="Google Shape;464;p28"/>
          <p:cNvPicPr preferRelativeResize="0"/>
          <p:nvPr/>
        </p:nvPicPr>
        <p:blipFill rotWithShape="1">
          <a:blip r:embed="rId5">
            <a:alphaModFix/>
          </a:blip>
          <a:srcRect b="0" l="0" r="0" t="0"/>
          <a:stretch/>
        </p:blipFill>
        <p:spPr>
          <a:xfrm>
            <a:off x="6444305" y="3006383"/>
            <a:ext cx="782086" cy="782086"/>
          </a:xfrm>
          <a:prstGeom prst="rect">
            <a:avLst/>
          </a:prstGeom>
          <a:noFill/>
          <a:ln>
            <a:noFill/>
          </a:ln>
        </p:spPr>
      </p:pic>
      <p:pic>
        <p:nvPicPr>
          <p:cNvPr descr="郵輪" id="465" name="Google Shape;465;p28"/>
          <p:cNvPicPr preferRelativeResize="0"/>
          <p:nvPr/>
        </p:nvPicPr>
        <p:blipFill rotWithShape="1">
          <a:blip r:embed="rId5">
            <a:alphaModFix/>
          </a:blip>
          <a:srcRect b="0" l="0" r="0" t="0"/>
          <a:stretch/>
        </p:blipFill>
        <p:spPr>
          <a:xfrm>
            <a:off x="6453019" y="4134665"/>
            <a:ext cx="782086" cy="782086"/>
          </a:xfrm>
          <a:prstGeom prst="rect">
            <a:avLst/>
          </a:prstGeom>
          <a:noFill/>
          <a:ln>
            <a:noFill/>
          </a:ln>
        </p:spPr>
      </p:pic>
      <p:pic>
        <p:nvPicPr>
          <p:cNvPr descr="郵輪" id="466" name="Google Shape;466;p28"/>
          <p:cNvPicPr preferRelativeResize="0"/>
          <p:nvPr/>
        </p:nvPicPr>
        <p:blipFill rotWithShape="1">
          <a:blip r:embed="rId5">
            <a:alphaModFix/>
          </a:blip>
          <a:srcRect b="0" l="0" r="0" t="0"/>
          <a:stretch/>
        </p:blipFill>
        <p:spPr>
          <a:xfrm>
            <a:off x="6436397" y="5253158"/>
            <a:ext cx="782086" cy="782086"/>
          </a:xfrm>
          <a:prstGeom prst="rect">
            <a:avLst/>
          </a:prstGeom>
          <a:noFill/>
          <a:ln>
            <a:noFill/>
          </a:ln>
        </p:spPr>
      </p:pic>
      <p:pic>
        <p:nvPicPr>
          <p:cNvPr descr="郵輪" id="467" name="Google Shape;467;p28"/>
          <p:cNvPicPr preferRelativeResize="0"/>
          <p:nvPr/>
        </p:nvPicPr>
        <p:blipFill rotWithShape="1">
          <a:blip r:embed="rId5">
            <a:alphaModFix/>
          </a:blip>
          <a:srcRect b="0" l="0" r="0" t="0"/>
          <a:stretch/>
        </p:blipFill>
        <p:spPr>
          <a:xfrm>
            <a:off x="6426271" y="6357596"/>
            <a:ext cx="782086" cy="782086"/>
          </a:xfrm>
          <a:prstGeom prst="rect">
            <a:avLst/>
          </a:prstGeom>
          <a:noFill/>
          <a:ln>
            <a:noFill/>
          </a:ln>
        </p:spPr>
      </p:pic>
      <p:pic>
        <p:nvPicPr>
          <p:cNvPr descr="受基隆市文化局邀請於2022基隆城市博覽會策劃" id="468" name="Google Shape;468;p28"/>
          <p:cNvPicPr preferRelativeResize="0"/>
          <p:nvPr/>
        </p:nvPicPr>
        <p:blipFill rotWithShape="1">
          <a:blip r:embed="rId6">
            <a:alphaModFix/>
          </a:blip>
          <a:srcRect b="0" l="0" r="0" t="0"/>
          <a:stretch/>
        </p:blipFill>
        <p:spPr>
          <a:xfrm>
            <a:off x="12493410" y="2030099"/>
            <a:ext cx="5429733" cy="3054225"/>
          </a:xfrm>
          <a:prstGeom prst="rect">
            <a:avLst/>
          </a:prstGeom>
          <a:noFill/>
          <a:ln>
            <a:noFill/>
          </a:ln>
        </p:spPr>
      </p:pic>
      <p:pic>
        <p:nvPicPr>
          <p:cNvPr descr="和平島公園海洋體驗" id="469" name="Google Shape;469;p28"/>
          <p:cNvPicPr preferRelativeResize="0"/>
          <p:nvPr/>
        </p:nvPicPr>
        <p:blipFill rotWithShape="1">
          <a:blip r:embed="rId7">
            <a:alphaModFix/>
          </a:blip>
          <a:srcRect b="0" l="0" r="0" t="0"/>
          <a:stretch/>
        </p:blipFill>
        <p:spPr>
          <a:xfrm>
            <a:off x="1012747" y="6717328"/>
            <a:ext cx="4283266" cy="3212449"/>
          </a:xfrm>
          <a:prstGeom prst="rect">
            <a:avLst/>
          </a:prstGeom>
          <a:noFill/>
          <a:ln>
            <a:noFill/>
          </a:ln>
        </p:spPr>
      </p:pic>
      <p:sp>
        <p:nvSpPr>
          <p:cNvPr id="470" name="Google Shape;470;p28"/>
          <p:cNvSpPr/>
          <p:nvPr/>
        </p:nvSpPr>
        <p:spPr>
          <a:xfrm>
            <a:off x="384008" y="6070573"/>
            <a:ext cx="5837413"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rgbClr val="595959"/>
                </a:solidFill>
                <a:latin typeface="Arial"/>
                <a:ea typeface="Arial"/>
                <a:cs typeface="Arial"/>
                <a:sym typeface="Arial"/>
              </a:rPr>
              <a:t>《 海洋教育課程體驗－和平島公園 》</a:t>
            </a:r>
            <a:endParaRPr b="1" sz="2700">
              <a:solidFill>
                <a:srgbClr val="595959"/>
              </a:solidFill>
              <a:latin typeface="Arial"/>
              <a:ea typeface="Arial"/>
              <a:cs typeface="Arial"/>
              <a:sym typeface="Arial"/>
            </a:endParaRPr>
          </a:p>
        </p:txBody>
      </p:sp>
      <p:pic>
        <p:nvPicPr>
          <p:cNvPr id="471" name="Google Shape;471;p28"/>
          <p:cNvPicPr preferRelativeResize="0"/>
          <p:nvPr/>
        </p:nvPicPr>
        <p:blipFill rotWithShape="1">
          <a:blip r:embed="rId8">
            <a:alphaModFix/>
          </a:blip>
          <a:srcRect b="0" l="0" r="0" t="0"/>
          <a:stretch/>
        </p:blipFill>
        <p:spPr>
          <a:xfrm>
            <a:off x="243748" y="1681291"/>
            <a:ext cx="6047619" cy="4247619"/>
          </a:xfrm>
          <a:prstGeom prst="rect">
            <a:avLst/>
          </a:prstGeom>
          <a:noFill/>
          <a:ln>
            <a:noFill/>
          </a:ln>
        </p:spPr>
      </p:pic>
      <p:sp>
        <p:nvSpPr>
          <p:cNvPr id="472" name="Google Shape;472;p28"/>
          <p:cNvSpPr/>
          <p:nvPr/>
        </p:nvSpPr>
        <p:spPr>
          <a:xfrm>
            <a:off x="38894" y="1101203"/>
            <a:ext cx="6549138"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rgbClr val="595959"/>
                </a:solidFill>
                <a:latin typeface="Arial"/>
                <a:ea typeface="Arial"/>
                <a:cs typeface="Arial"/>
                <a:sym typeface="Arial"/>
              </a:rPr>
              <a:t>《 2024 THE世界大學社會科學領域排名 》</a:t>
            </a:r>
            <a:endParaRPr b="1" sz="2700">
              <a:solidFill>
                <a:srgbClr val="595959"/>
              </a:solidFill>
              <a:latin typeface="Arial"/>
              <a:ea typeface="Arial"/>
              <a:cs typeface="Arial"/>
              <a:sym typeface="Arial"/>
            </a:endParaRPr>
          </a:p>
        </p:txBody>
      </p:sp>
      <p:pic>
        <p:nvPicPr>
          <p:cNvPr descr="鄭福田文教基金會邱慧珠執行長與全體學員合影" id="473" name="Google Shape;473;p28"/>
          <p:cNvPicPr preferRelativeResize="0"/>
          <p:nvPr/>
        </p:nvPicPr>
        <p:blipFill rotWithShape="1">
          <a:blip r:embed="rId9">
            <a:alphaModFix/>
          </a:blip>
          <a:srcRect b="0" l="0" r="0" t="0"/>
          <a:stretch/>
        </p:blipFill>
        <p:spPr>
          <a:xfrm>
            <a:off x="12582867" y="6494918"/>
            <a:ext cx="5340276" cy="3110104"/>
          </a:xfrm>
          <a:prstGeom prst="rect">
            <a:avLst/>
          </a:prstGeom>
          <a:noFill/>
          <a:ln>
            <a:noFill/>
          </a:ln>
        </p:spPr>
      </p:pic>
      <p:sp>
        <p:nvSpPr>
          <p:cNvPr id="474" name="Google Shape;474;p28"/>
          <p:cNvSpPr/>
          <p:nvPr/>
        </p:nvSpPr>
        <p:spPr>
          <a:xfrm>
            <a:off x="12461227" y="5601797"/>
            <a:ext cx="5837413"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rgbClr val="595959"/>
                </a:solidFill>
                <a:latin typeface="Arial"/>
                <a:ea typeface="Arial"/>
                <a:cs typeface="Arial"/>
                <a:sym typeface="Arial"/>
              </a:rPr>
              <a:t>《文創系攜手社區夥伴，</a:t>
            </a:r>
            <a:endParaRPr b="1" sz="2700">
              <a:solidFill>
                <a:srgbClr val="595959"/>
              </a:solidFill>
              <a:latin typeface="Arial"/>
              <a:ea typeface="Arial"/>
              <a:cs typeface="Arial"/>
              <a:sym typeface="Arial"/>
            </a:endParaRPr>
          </a:p>
          <a:p>
            <a:pPr indent="0" lvl="0" marL="0" marR="0" rtl="0" algn="ctr">
              <a:spcBef>
                <a:spcPts val="0"/>
              </a:spcBef>
              <a:spcAft>
                <a:spcPts val="0"/>
              </a:spcAft>
              <a:buNone/>
            </a:pPr>
            <a:r>
              <a:rPr b="1" lang="zh-TW" sz="2700">
                <a:solidFill>
                  <a:srgbClr val="595959"/>
                </a:solidFill>
                <a:latin typeface="Arial"/>
                <a:ea typeface="Arial"/>
                <a:cs typeface="Arial"/>
                <a:sym typeface="Arial"/>
              </a:rPr>
              <a:t>啟動淡蘭古道茶路文化再現工程 》</a:t>
            </a:r>
            <a:endParaRPr b="1" sz="2700">
              <a:solidFill>
                <a:srgbClr val="595959"/>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2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0" name="Google Shape;480;p29"/>
          <p:cNvSpPr/>
          <p:nvPr/>
        </p:nvSpPr>
        <p:spPr>
          <a:xfrm rot="-5400000">
            <a:off x="-3545073" y="2921887"/>
            <a:ext cx="10503517" cy="4659742"/>
          </a:xfrm>
          <a:custGeom>
            <a:rect b="b" l="l" r="r" t="t"/>
            <a:pathLst>
              <a:path extrusionOk="0" h="4659742" w="10503517">
                <a:moveTo>
                  <a:pt x="0" y="0"/>
                </a:moveTo>
                <a:lnTo>
                  <a:pt x="10503517" y="0"/>
                </a:lnTo>
                <a:lnTo>
                  <a:pt x="10503517" y="4659742"/>
                </a:lnTo>
                <a:lnTo>
                  <a:pt x="0" y="4659742"/>
                </a:lnTo>
                <a:lnTo>
                  <a:pt x="0" y="0"/>
                </a:lnTo>
                <a:close/>
              </a:path>
            </a:pathLst>
          </a:custGeom>
          <a:blipFill rotWithShape="1">
            <a:blip r:embed="rId4">
              <a:alphaModFix amt="32999"/>
            </a:blip>
            <a:stretch>
              <a:fillRect b="0" l="0" r="0" t="0"/>
            </a:stretch>
          </a:blipFill>
          <a:ln>
            <a:noFill/>
          </a:ln>
        </p:spPr>
      </p:sp>
      <p:sp>
        <p:nvSpPr>
          <p:cNvPr id="481" name="Google Shape;481;p29"/>
          <p:cNvSpPr/>
          <p:nvPr/>
        </p:nvSpPr>
        <p:spPr>
          <a:xfrm>
            <a:off x="11809671" y="3328679"/>
            <a:ext cx="7355672" cy="7355672"/>
          </a:xfrm>
          <a:custGeom>
            <a:rect b="b" l="l" r="r" t="t"/>
            <a:pathLst>
              <a:path extrusionOk="0" h="7355672" w="7355672">
                <a:moveTo>
                  <a:pt x="0" y="0"/>
                </a:moveTo>
                <a:lnTo>
                  <a:pt x="7355671" y="0"/>
                </a:lnTo>
                <a:lnTo>
                  <a:pt x="7355671" y="7355672"/>
                </a:lnTo>
                <a:lnTo>
                  <a:pt x="0" y="7355672"/>
                </a:lnTo>
                <a:lnTo>
                  <a:pt x="0" y="0"/>
                </a:lnTo>
                <a:close/>
              </a:path>
            </a:pathLst>
          </a:custGeom>
          <a:blipFill rotWithShape="1">
            <a:blip r:embed="rId5">
              <a:alphaModFix amt="32999"/>
            </a:blip>
            <a:stretch>
              <a:fillRect b="0" l="0" r="0" t="0"/>
            </a:stretch>
          </a:blipFill>
          <a:ln>
            <a:noFill/>
          </a:ln>
        </p:spPr>
      </p:sp>
      <p:sp>
        <p:nvSpPr>
          <p:cNvPr id="482" name="Google Shape;482;p29"/>
          <p:cNvSpPr/>
          <p:nvPr/>
        </p:nvSpPr>
        <p:spPr>
          <a:xfrm>
            <a:off x="12639290" y="4287462"/>
            <a:ext cx="7355672" cy="7355672"/>
          </a:xfrm>
          <a:custGeom>
            <a:rect b="b" l="l" r="r" t="t"/>
            <a:pathLst>
              <a:path extrusionOk="0" h="7355672" w="7355672">
                <a:moveTo>
                  <a:pt x="0" y="0"/>
                </a:moveTo>
                <a:lnTo>
                  <a:pt x="7355672" y="0"/>
                </a:lnTo>
                <a:lnTo>
                  <a:pt x="7355672" y="7355671"/>
                </a:lnTo>
                <a:lnTo>
                  <a:pt x="0" y="7355671"/>
                </a:lnTo>
                <a:lnTo>
                  <a:pt x="0" y="0"/>
                </a:lnTo>
                <a:close/>
              </a:path>
            </a:pathLst>
          </a:custGeom>
          <a:blipFill rotWithShape="1">
            <a:blip r:embed="rId5">
              <a:alphaModFix amt="32999"/>
            </a:blip>
            <a:stretch>
              <a:fillRect b="0" l="0" r="0" t="0"/>
            </a:stretch>
          </a:blipFill>
          <a:ln>
            <a:noFill/>
          </a:ln>
        </p:spPr>
      </p:sp>
      <p:sp>
        <p:nvSpPr>
          <p:cNvPr id="483" name="Google Shape;483;p29"/>
          <p:cNvSpPr txBox="1"/>
          <p:nvPr/>
        </p:nvSpPr>
        <p:spPr>
          <a:xfrm>
            <a:off x="5536888" y="245318"/>
            <a:ext cx="7214225"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6000">
                <a:solidFill>
                  <a:srgbClr val="284483"/>
                </a:solidFill>
                <a:latin typeface="Arial"/>
                <a:ea typeface="Arial"/>
                <a:cs typeface="Arial"/>
                <a:sym typeface="Arial"/>
              </a:rPr>
              <a:t>海洋法律與政策學院</a:t>
            </a:r>
            <a:endParaRPr b="1" sz="6000">
              <a:solidFill>
                <a:srgbClr val="284483"/>
              </a:solidFill>
              <a:latin typeface="Arial"/>
              <a:ea typeface="Arial"/>
              <a:cs typeface="Arial"/>
              <a:sym typeface="Arial"/>
            </a:endParaRPr>
          </a:p>
        </p:txBody>
      </p:sp>
      <p:sp>
        <p:nvSpPr>
          <p:cNvPr id="484" name="Google Shape;484;p29"/>
          <p:cNvSpPr txBox="1"/>
          <p:nvPr/>
        </p:nvSpPr>
        <p:spPr>
          <a:xfrm>
            <a:off x="6340198" y="1535026"/>
            <a:ext cx="6367070" cy="3258008"/>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TW" sz="3600">
                <a:solidFill>
                  <a:srgbClr val="386294"/>
                </a:solidFill>
                <a:latin typeface="Arial"/>
                <a:ea typeface="Arial"/>
                <a:cs typeface="Arial"/>
                <a:sym typeface="Arial"/>
              </a:rPr>
              <a:t>海洋法律研究所</a:t>
            </a:r>
            <a:endParaRPr b="1" sz="3600">
              <a:solidFill>
                <a:srgbClr val="386294"/>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386294"/>
                </a:solidFill>
                <a:latin typeface="Arial"/>
                <a:ea typeface="Arial"/>
                <a:cs typeface="Arial"/>
                <a:sym typeface="Arial"/>
              </a:rPr>
              <a:t>海洋法政學系</a:t>
            </a:r>
            <a:endParaRPr b="1" sz="3600">
              <a:solidFill>
                <a:srgbClr val="386294"/>
              </a:solidFill>
              <a:latin typeface="Arial"/>
              <a:ea typeface="Arial"/>
              <a:cs typeface="Arial"/>
              <a:sym typeface="Arial"/>
            </a:endParaRPr>
          </a:p>
          <a:p>
            <a:pPr indent="0" lvl="0" marL="0" marR="0" rtl="0" algn="l">
              <a:lnSpc>
                <a:spcPct val="200000"/>
              </a:lnSpc>
              <a:spcBef>
                <a:spcPts val="0"/>
              </a:spcBef>
              <a:spcAft>
                <a:spcPts val="0"/>
              </a:spcAft>
              <a:buNone/>
            </a:pPr>
            <a:r>
              <a:rPr b="1" lang="zh-TW" sz="3600">
                <a:solidFill>
                  <a:srgbClr val="386294"/>
                </a:solidFill>
                <a:latin typeface="Arial"/>
                <a:ea typeface="Arial"/>
                <a:cs typeface="Arial"/>
                <a:sym typeface="Arial"/>
              </a:rPr>
              <a:t>海洋政策碩士學位學程</a:t>
            </a:r>
            <a:endParaRPr b="1" sz="3600">
              <a:solidFill>
                <a:srgbClr val="386294"/>
              </a:solidFill>
              <a:latin typeface="Arial"/>
              <a:ea typeface="Arial"/>
              <a:cs typeface="Arial"/>
              <a:sym typeface="Arial"/>
            </a:endParaRPr>
          </a:p>
        </p:txBody>
      </p:sp>
      <p:pic>
        <p:nvPicPr>
          <p:cNvPr descr="錨點" id="485" name="Google Shape;485;p29"/>
          <p:cNvPicPr preferRelativeResize="0"/>
          <p:nvPr/>
        </p:nvPicPr>
        <p:blipFill rotWithShape="1">
          <a:blip r:embed="rId6">
            <a:alphaModFix/>
          </a:blip>
          <a:srcRect b="0" l="0" r="0" t="0"/>
          <a:stretch/>
        </p:blipFill>
        <p:spPr>
          <a:xfrm>
            <a:off x="5609017" y="4108019"/>
            <a:ext cx="731181" cy="731181"/>
          </a:xfrm>
          <a:prstGeom prst="rect">
            <a:avLst/>
          </a:prstGeom>
          <a:noFill/>
          <a:ln>
            <a:noFill/>
          </a:ln>
        </p:spPr>
      </p:pic>
      <p:pic>
        <p:nvPicPr>
          <p:cNvPr descr="錨點" id="486" name="Google Shape;486;p29"/>
          <p:cNvPicPr preferRelativeResize="0"/>
          <p:nvPr/>
        </p:nvPicPr>
        <p:blipFill rotWithShape="1">
          <a:blip r:embed="rId6">
            <a:alphaModFix/>
          </a:blip>
          <a:srcRect b="0" l="0" r="0" t="0"/>
          <a:stretch/>
        </p:blipFill>
        <p:spPr>
          <a:xfrm>
            <a:off x="5607095" y="3006297"/>
            <a:ext cx="731181" cy="731181"/>
          </a:xfrm>
          <a:prstGeom prst="rect">
            <a:avLst/>
          </a:prstGeom>
          <a:noFill/>
          <a:ln>
            <a:noFill/>
          </a:ln>
        </p:spPr>
      </p:pic>
      <p:pic>
        <p:nvPicPr>
          <p:cNvPr descr="錨點" id="487" name="Google Shape;487;p29"/>
          <p:cNvPicPr preferRelativeResize="0"/>
          <p:nvPr/>
        </p:nvPicPr>
        <p:blipFill rotWithShape="1">
          <a:blip r:embed="rId6">
            <a:alphaModFix/>
          </a:blip>
          <a:srcRect b="0" l="0" r="0" t="0"/>
          <a:stretch/>
        </p:blipFill>
        <p:spPr>
          <a:xfrm>
            <a:off x="5607095" y="1919102"/>
            <a:ext cx="731181" cy="731181"/>
          </a:xfrm>
          <a:prstGeom prst="rect">
            <a:avLst/>
          </a:prstGeom>
          <a:noFill/>
          <a:ln>
            <a:noFill/>
          </a:ln>
        </p:spPr>
      </p:pic>
      <p:pic>
        <p:nvPicPr>
          <p:cNvPr id="488" name="Google Shape;488;p29"/>
          <p:cNvPicPr preferRelativeResize="0"/>
          <p:nvPr/>
        </p:nvPicPr>
        <p:blipFill rotWithShape="1">
          <a:blip r:embed="rId7">
            <a:alphaModFix/>
          </a:blip>
          <a:srcRect b="0" l="0" r="0" t="0"/>
          <a:stretch/>
        </p:blipFill>
        <p:spPr>
          <a:xfrm>
            <a:off x="12455521" y="2864001"/>
            <a:ext cx="4608038" cy="2592021"/>
          </a:xfrm>
          <a:prstGeom prst="rect">
            <a:avLst/>
          </a:prstGeom>
          <a:noFill/>
          <a:ln>
            <a:noFill/>
          </a:ln>
          <a:effectLst>
            <a:outerShdw blurRad="292100" rotWithShape="0" algn="tl" dir="2700000" dist="139700">
              <a:srgbClr val="333333">
                <a:alpha val="65098"/>
              </a:srgbClr>
            </a:outerShdw>
          </a:effectLst>
        </p:spPr>
      </p:pic>
      <p:pic>
        <p:nvPicPr>
          <p:cNvPr id="489" name="Google Shape;489;p29"/>
          <p:cNvPicPr preferRelativeResize="0"/>
          <p:nvPr/>
        </p:nvPicPr>
        <p:blipFill rotWithShape="1">
          <a:blip r:embed="rId8">
            <a:alphaModFix/>
          </a:blip>
          <a:srcRect b="0" l="0" r="0" t="0"/>
          <a:stretch/>
        </p:blipFill>
        <p:spPr>
          <a:xfrm>
            <a:off x="10831504" y="6677831"/>
            <a:ext cx="5394422" cy="3031667"/>
          </a:xfrm>
          <a:prstGeom prst="rect">
            <a:avLst/>
          </a:prstGeom>
          <a:noFill/>
          <a:ln>
            <a:noFill/>
          </a:ln>
          <a:effectLst>
            <a:outerShdw blurRad="292100" rotWithShape="0" algn="tl" dir="2700000" dist="139700">
              <a:srgbClr val="333333">
                <a:alpha val="65098"/>
              </a:srgbClr>
            </a:outerShdw>
          </a:effectLst>
        </p:spPr>
      </p:pic>
      <p:sp>
        <p:nvSpPr>
          <p:cNvPr id="490" name="Google Shape;490;p29"/>
          <p:cNvSpPr/>
          <p:nvPr/>
        </p:nvSpPr>
        <p:spPr>
          <a:xfrm>
            <a:off x="4002144" y="5516928"/>
            <a:ext cx="6294434"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rgbClr val="595959"/>
                </a:solidFill>
                <a:latin typeface="Arial"/>
                <a:ea typeface="Arial"/>
                <a:cs typeface="Arial"/>
                <a:sym typeface="Arial"/>
              </a:rPr>
              <a:t>《 第六屆海洋法政國際學術研討會》</a:t>
            </a:r>
            <a:endParaRPr b="1" sz="2700">
              <a:solidFill>
                <a:srgbClr val="595959"/>
              </a:solidFill>
              <a:latin typeface="Arial"/>
              <a:ea typeface="Arial"/>
              <a:cs typeface="Arial"/>
              <a:sym typeface="Arial"/>
            </a:endParaRPr>
          </a:p>
        </p:txBody>
      </p:sp>
      <p:sp>
        <p:nvSpPr>
          <p:cNvPr id="491" name="Google Shape;491;p29"/>
          <p:cNvSpPr/>
          <p:nvPr/>
        </p:nvSpPr>
        <p:spPr>
          <a:xfrm>
            <a:off x="11257560" y="6089358"/>
            <a:ext cx="5685107"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rgbClr val="595959"/>
                </a:solidFill>
                <a:latin typeface="Arial"/>
                <a:ea typeface="Arial"/>
                <a:cs typeface="Arial"/>
                <a:sym typeface="Arial"/>
              </a:rPr>
              <a:t>《 海洋暨漁業政策研討會 》</a:t>
            </a:r>
            <a:endParaRPr b="1" sz="2700">
              <a:solidFill>
                <a:srgbClr val="595959"/>
              </a:solidFill>
              <a:latin typeface="Arial"/>
              <a:ea typeface="Arial"/>
              <a:cs typeface="Arial"/>
              <a:sym typeface="Arial"/>
            </a:endParaRPr>
          </a:p>
        </p:txBody>
      </p:sp>
      <p:sp>
        <p:nvSpPr>
          <p:cNvPr id="492" name="Google Shape;492;p29"/>
          <p:cNvSpPr/>
          <p:nvPr/>
        </p:nvSpPr>
        <p:spPr>
          <a:xfrm>
            <a:off x="11746319" y="2188601"/>
            <a:ext cx="6763224"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2700">
                <a:solidFill>
                  <a:srgbClr val="595959"/>
                </a:solidFill>
                <a:latin typeface="Arial"/>
                <a:ea typeface="Arial"/>
                <a:cs typeface="Arial"/>
                <a:sym typeface="Arial"/>
              </a:rPr>
              <a:t>《 強化主權暨海域研究_海巡署護漁任務 》</a:t>
            </a:r>
            <a:endParaRPr b="1" sz="2700">
              <a:solidFill>
                <a:srgbClr val="595959"/>
              </a:solidFill>
              <a:latin typeface="Arial"/>
              <a:ea typeface="Arial"/>
              <a:cs typeface="Arial"/>
              <a:sym typeface="Arial"/>
            </a:endParaRPr>
          </a:p>
        </p:txBody>
      </p:sp>
      <p:pic>
        <p:nvPicPr>
          <p:cNvPr descr="國立臺灣海洋大學10月27日辦理2021年第六屆海洋法政國際學術研討會" id="493" name="Google Shape;493;p29"/>
          <p:cNvPicPr preferRelativeResize="0"/>
          <p:nvPr/>
        </p:nvPicPr>
        <p:blipFill rotWithShape="1">
          <a:blip r:embed="rId9">
            <a:alphaModFix/>
          </a:blip>
          <a:srcRect b="0" l="0" r="0" t="0"/>
          <a:stretch/>
        </p:blipFill>
        <p:spPr>
          <a:xfrm>
            <a:off x="4002144" y="6145117"/>
            <a:ext cx="5348222" cy="356438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grpSp>
        <p:nvGrpSpPr>
          <p:cNvPr id="498" name="Google Shape;498;p30"/>
          <p:cNvGrpSpPr/>
          <p:nvPr/>
        </p:nvGrpSpPr>
        <p:grpSpPr>
          <a:xfrm>
            <a:off x="-266700" y="-308864"/>
            <a:ext cx="18821400" cy="10760067"/>
            <a:chOff x="0" y="-38100"/>
            <a:chExt cx="4219839" cy="2833927"/>
          </a:xfrm>
        </p:grpSpPr>
        <p:sp>
          <p:nvSpPr>
            <p:cNvPr id="499" name="Google Shape;499;p30"/>
            <p:cNvSpPr/>
            <p:nvPr/>
          </p:nvSpPr>
          <p:spPr>
            <a:xfrm>
              <a:off x="0" y="0"/>
              <a:ext cx="4219839" cy="2795827"/>
            </a:xfrm>
            <a:custGeom>
              <a:rect b="b" l="l" r="r" t="t"/>
              <a:pathLst>
                <a:path extrusionOk="0" h="2795827" w="4219839">
                  <a:moveTo>
                    <a:pt x="48320" y="0"/>
                  </a:moveTo>
                  <a:lnTo>
                    <a:pt x="4171519" y="0"/>
                  </a:lnTo>
                  <a:cubicBezTo>
                    <a:pt x="4184334" y="0"/>
                    <a:pt x="4196624" y="5091"/>
                    <a:pt x="4205686" y="14153"/>
                  </a:cubicBezTo>
                  <a:cubicBezTo>
                    <a:pt x="4214748" y="23214"/>
                    <a:pt x="4219839" y="35505"/>
                    <a:pt x="4219839" y="48320"/>
                  </a:cubicBezTo>
                  <a:lnTo>
                    <a:pt x="4219839" y="2747507"/>
                  </a:lnTo>
                  <a:cubicBezTo>
                    <a:pt x="4219839" y="2760323"/>
                    <a:pt x="4214748" y="2772613"/>
                    <a:pt x="4205686" y="2781675"/>
                  </a:cubicBezTo>
                  <a:cubicBezTo>
                    <a:pt x="4196624" y="2790736"/>
                    <a:pt x="4184334" y="2795827"/>
                    <a:pt x="4171519" y="2795827"/>
                  </a:cubicBezTo>
                  <a:lnTo>
                    <a:pt x="48320" y="2795827"/>
                  </a:lnTo>
                  <a:cubicBezTo>
                    <a:pt x="35505" y="2795827"/>
                    <a:pt x="23214" y="2790736"/>
                    <a:pt x="14153" y="2781675"/>
                  </a:cubicBezTo>
                  <a:cubicBezTo>
                    <a:pt x="5091" y="2772613"/>
                    <a:pt x="0" y="2760323"/>
                    <a:pt x="0" y="2747507"/>
                  </a:cubicBezTo>
                  <a:lnTo>
                    <a:pt x="0" y="48320"/>
                  </a:lnTo>
                  <a:cubicBezTo>
                    <a:pt x="0" y="35505"/>
                    <a:pt x="5091" y="23214"/>
                    <a:pt x="14153" y="14153"/>
                  </a:cubicBezTo>
                  <a:cubicBezTo>
                    <a:pt x="23214" y="5091"/>
                    <a:pt x="35505" y="0"/>
                    <a:pt x="48320" y="0"/>
                  </a:cubicBezTo>
                  <a:close/>
                </a:path>
              </a:pathLst>
            </a:custGeom>
            <a:solidFill>
              <a:srgbClr val="1C3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0"/>
            <p:cNvSpPr txBox="1"/>
            <p:nvPr/>
          </p:nvSpPr>
          <p:spPr>
            <a:xfrm>
              <a:off x="0" y="-38100"/>
              <a:ext cx="4219839" cy="2833927"/>
            </a:xfrm>
            <a:prstGeom prst="rect">
              <a:avLst/>
            </a:prstGeom>
            <a:solidFill>
              <a:srgbClr val="1C3879"/>
            </a:solid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01" name="Google Shape;501;p30"/>
          <p:cNvSpPr txBox="1"/>
          <p:nvPr/>
        </p:nvSpPr>
        <p:spPr>
          <a:xfrm>
            <a:off x="2427000" y="15934"/>
            <a:ext cx="15287287" cy="123110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zh-TW" sz="8000">
                <a:solidFill>
                  <a:schemeClr val="lt1"/>
                </a:solidFill>
                <a:latin typeface="Arial"/>
                <a:ea typeface="Arial"/>
                <a:cs typeface="Arial"/>
                <a:sym typeface="Arial"/>
              </a:rPr>
              <a:t>從陸地到海上，全方位運動環境</a:t>
            </a:r>
            <a:endParaRPr sz="8000">
              <a:solidFill>
                <a:schemeClr val="lt1"/>
              </a:solidFill>
              <a:latin typeface="Arial"/>
              <a:ea typeface="Arial"/>
              <a:cs typeface="Arial"/>
              <a:sym typeface="Arial"/>
            </a:endParaRPr>
          </a:p>
        </p:txBody>
      </p:sp>
      <p:grpSp>
        <p:nvGrpSpPr>
          <p:cNvPr id="502" name="Google Shape;502;p30"/>
          <p:cNvGrpSpPr/>
          <p:nvPr/>
        </p:nvGrpSpPr>
        <p:grpSpPr>
          <a:xfrm>
            <a:off x="-808770" y="832604"/>
            <a:ext cx="3504683" cy="1687711"/>
            <a:chOff x="0" y="-38100"/>
            <a:chExt cx="923044" cy="444500"/>
          </a:xfrm>
        </p:grpSpPr>
        <p:sp>
          <p:nvSpPr>
            <p:cNvPr id="503" name="Google Shape;503;p30"/>
            <p:cNvSpPr/>
            <p:nvPr/>
          </p:nvSpPr>
          <p:spPr>
            <a:xfrm>
              <a:off x="0" y="0"/>
              <a:ext cx="923044" cy="406400"/>
            </a:xfrm>
            <a:custGeom>
              <a:rect b="b" l="l" r="r" t="t"/>
              <a:pathLst>
                <a:path extrusionOk="0" h="406400" w="923044">
                  <a:moveTo>
                    <a:pt x="719844" y="0"/>
                  </a:moveTo>
                  <a:cubicBezTo>
                    <a:pt x="832068" y="0"/>
                    <a:pt x="923044" y="90976"/>
                    <a:pt x="923044" y="203200"/>
                  </a:cubicBezTo>
                  <a:cubicBezTo>
                    <a:pt x="923044" y="315424"/>
                    <a:pt x="832068" y="406400"/>
                    <a:pt x="719844" y="406400"/>
                  </a:cubicBezTo>
                  <a:lnTo>
                    <a:pt x="203200" y="406400"/>
                  </a:lnTo>
                  <a:cubicBezTo>
                    <a:pt x="90976" y="406400"/>
                    <a:pt x="0" y="315424"/>
                    <a:pt x="0" y="203200"/>
                  </a:cubicBezTo>
                  <a:cubicBezTo>
                    <a:pt x="0" y="90976"/>
                    <a:pt x="90976" y="0"/>
                    <a:pt x="2032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30"/>
            <p:cNvSpPr txBox="1"/>
            <p:nvPr/>
          </p:nvSpPr>
          <p:spPr>
            <a:xfrm>
              <a:off x="0" y="-38100"/>
              <a:ext cx="923044"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505" name="Google Shape;505;p30"/>
          <p:cNvPicPr preferRelativeResize="0"/>
          <p:nvPr/>
        </p:nvPicPr>
        <p:blipFill rotWithShape="1">
          <a:blip r:embed="rId3">
            <a:alphaModFix/>
          </a:blip>
          <a:srcRect b="0" l="0" r="0" t="0"/>
          <a:stretch/>
        </p:blipFill>
        <p:spPr>
          <a:xfrm>
            <a:off x="1232608" y="1247171"/>
            <a:ext cx="1000972" cy="1000972"/>
          </a:xfrm>
          <a:prstGeom prst="rect">
            <a:avLst/>
          </a:prstGeom>
          <a:noFill/>
          <a:ln>
            <a:noFill/>
          </a:ln>
        </p:spPr>
      </p:pic>
      <p:pic>
        <p:nvPicPr>
          <p:cNvPr id="506" name="Google Shape;506;p30"/>
          <p:cNvPicPr preferRelativeResize="0"/>
          <p:nvPr/>
        </p:nvPicPr>
        <p:blipFill rotWithShape="1">
          <a:blip r:embed="rId4">
            <a:alphaModFix/>
          </a:blip>
          <a:srcRect b="0" l="0" r="0" t="0"/>
          <a:stretch/>
        </p:blipFill>
        <p:spPr>
          <a:xfrm>
            <a:off x="14121462" y="2391297"/>
            <a:ext cx="4039626" cy="2424894"/>
          </a:xfrm>
          <a:prstGeom prst="rect">
            <a:avLst/>
          </a:prstGeom>
          <a:noFill/>
          <a:ln>
            <a:noFill/>
          </a:ln>
          <a:effectLst>
            <a:outerShdw blurRad="292100" rotWithShape="0" algn="tl" dir="2700000" dist="139700">
              <a:srgbClr val="333333">
                <a:alpha val="65098"/>
              </a:srgbClr>
            </a:outerShdw>
          </a:effectLst>
        </p:spPr>
      </p:pic>
      <p:pic>
        <p:nvPicPr>
          <p:cNvPr id="507" name="Google Shape;507;p30"/>
          <p:cNvPicPr preferRelativeResize="0"/>
          <p:nvPr/>
        </p:nvPicPr>
        <p:blipFill rotWithShape="1">
          <a:blip r:embed="rId5">
            <a:alphaModFix/>
          </a:blip>
          <a:srcRect b="0" l="0" r="0" t="0"/>
          <a:stretch/>
        </p:blipFill>
        <p:spPr>
          <a:xfrm>
            <a:off x="10116273" y="2391297"/>
            <a:ext cx="3985142" cy="2424894"/>
          </a:xfrm>
          <a:prstGeom prst="rect">
            <a:avLst/>
          </a:prstGeom>
          <a:noFill/>
          <a:ln>
            <a:noFill/>
          </a:ln>
          <a:effectLst>
            <a:outerShdw blurRad="292100" rotWithShape="0" algn="tl" dir="2700000" dist="139700">
              <a:srgbClr val="333333">
                <a:alpha val="65098"/>
              </a:srgbClr>
            </a:outerShdw>
          </a:effectLst>
        </p:spPr>
      </p:pic>
      <p:pic>
        <p:nvPicPr>
          <p:cNvPr id="508" name="Google Shape;508;p30"/>
          <p:cNvPicPr preferRelativeResize="0"/>
          <p:nvPr/>
        </p:nvPicPr>
        <p:blipFill rotWithShape="1">
          <a:blip r:embed="rId6">
            <a:alphaModFix/>
          </a:blip>
          <a:srcRect b="0" l="0" r="0" t="0"/>
          <a:stretch/>
        </p:blipFill>
        <p:spPr>
          <a:xfrm>
            <a:off x="348054" y="6633776"/>
            <a:ext cx="4426768" cy="3320076"/>
          </a:xfrm>
          <a:prstGeom prst="rect">
            <a:avLst/>
          </a:prstGeom>
          <a:noFill/>
          <a:ln>
            <a:noFill/>
          </a:ln>
          <a:effectLst>
            <a:outerShdw blurRad="292100" rotWithShape="0" algn="tl" dir="2700000" dist="139700">
              <a:srgbClr val="333333">
                <a:alpha val="65098"/>
              </a:srgbClr>
            </a:outerShdw>
          </a:effectLst>
        </p:spPr>
      </p:pic>
      <p:pic>
        <p:nvPicPr>
          <p:cNvPr id="509" name="Google Shape;509;p30"/>
          <p:cNvPicPr preferRelativeResize="0"/>
          <p:nvPr/>
        </p:nvPicPr>
        <p:blipFill rotWithShape="1">
          <a:blip r:embed="rId7">
            <a:alphaModFix/>
          </a:blip>
          <a:srcRect b="0" l="0" r="0" t="0"/>
          <a:stretch/>
        </p:blipFill>
        <p:spPr>
          <a:xfrm>
            <a:off x="10096227" y="4816193"/>
            <a:ext cx="4005188" cy="2566224"/>
          </a:xfrm>
          <a:prstGeom prst="rect">
            <a:avLst/>
          </a:prstGeom>
          <a:noFill/>
          <a:ln>
            <a:noFill/>
          </a:ln>
          <a:effectLst>
            <a:outerShdw blurRad="292100" rotWithShape="0" algn="tl" dir="2700000" dist="139700">
              <a:srgbClr val="333333">
                <a:alpha val="65098"/>
              </a:srgbClr>
            </a:outerShdw>
          </a:effectLst>
        </p:spPr>
      </p:pic>
      <p:pic>
        <p:nvPicPr>
          <p:cNvPr id="510" name="Google Shape;510;p30"/>
          <p:cNvPicPr preferRelativeResize="0"/>
          <p:nvPr/>
        </p:nvPicPr>
        <p:blipFill rotWithShape="1">
          <a:blip r:embed="rId8">
            <a:alphaModFix/>
          </a:blip>
          <a:srcRect b="0" l="0" r="0" t="0"/>
          <a:stretch/>
        </p:blipFill>
        <p:spPr>
          <a:xfrm>
            <a:off x="4774822" y="2696331"/>
            <a:ext cx="4925121" cy="3118771"/>
          </a:xfrm>
          <a:prstGeom prst="rect">
            <a:avLst/>
          </a:prstGeom>
          <a:noFill/>
          <a:ln>
            <a:noFill/>
          </a:ln>
          <a:effectLst>
            <a:outerShdw blurRad="292100" rotWithShape="0" algn="tl" dir="2700000" dist="139700">
              <a:srgbClr val="333333">
                <a:alpha val="65098"/>
              </a:srgbClr>
            </a:outerShdw>
          </a:effectLst>
        </p:spPr>
      </p:pic>
      <p:pic>
        <p:nvPicPr>
          <p:cNvPr id="511" name="Google Shape;511;p30"/>
          <p:cNvPicPr preferRelativeResize="0"/>
          <p:nvPr/>
        </p:nvPicPr>
        <p:blipFill rotWithShape="1">
          <a:blip r:embed="rId9">
            <a:alphaModFix/>
          </a:blip>
          <a:srcRect b="0" l="0" r="0" t="0"/>
          <a:stretch/>
        </p:blipFill>
        <p:spPr>
          <a:xfrm>
            <a:off x="314362" y="2696331"/>
            <a:ext cx="4460460" cy="3092206"/>
          </a:xfrm>
          <a:prstGeom prst="rect">
            <a:avLst/>
          </a:prstGeom>
          <a:noFill/>
          <a:ln>
            <a:noFill/>
          </a:ln>
          <a:effectLst>
            <a:outerShdw blurRad="292100" rotWithShape="0" algn="tl" dir="2700000" dist="139700">
              <a:srgbClr val="333333">
                <a:alpha val="65098"/>
              </a:srgbClr>
            </a:outerShdw>
          </a:effectLst>
        </p:spPr>
      </p:pic>
      <p:pic>
        <p:nvPicPr>
          <p:cNvPr id="512" name="Google Shape;512;p30"/>
          <p:cNvPicPr preferRelativeResize="0"/>
          <p:nvPr/>
        </p:nvPicPr>
        <p:blipFill rotWithShape="1">
          <a:blip r:embed="rId10">
            <a:alphaModFix/>
          </a:blip>
          <a:srcRect b="0" l="0" r="0" t="0"/>
          <a:stretch/>
        </p:blipFill>
        <p:spPr>
          <a:xfrm>
            <a:off x="4763936" y="6633776"/>
            <a:ext cx="4978772" cy="3320076"/>
          </a:xfrm>
          <a:prstGeom prst="rect">
            <a:avLst/>
          </a:prstGeom>
          <a:noFill/>
          <a:ln>
            <a:noFill/>
          </a:ln>
          <a:effectLst>
            <a:outerShdw blurRad="292100" rotWithShape="0" algn="tl" dir="2700000" dist="139700">
              <a:srgbClr val="333333">
                <a:alpha val="65098"/>
              </a:srgbClr>
            </a:outerShdw>
          </a:effectLst>
        </p:spPr>
      </p:pic>
      <p:pic>
        <p:nvPicPr>
          <p:cNvPr id="513" name="Google Shape;513;p30"/>
          <p:cNvPicPr preferRelativeResize="0"/>
          <p:nvPr/>
        </p:nvPicPr>
        <p:blipFill rotWithShape="1">
          <a:blip r:embed="rId11">
            <a:alphaModFix/>
          </a:blip>
          <a:srcRect b="0" l="0" r="0" t="0"/>
          <a:stretch/>
        </p:blipFill>
        <p:spPr>
          <a:xfrm>
            <a:off x="14101415" y="4816192"/>
            <a:ext cx="4045988" cy="2566224"/>
          </a:xfrm>
          <a:prstGeom prst="rect">
            <a:avLst/>
          </a:prstGeom>
          <a:noFill/>
          <a:ln>
            <a:noFill/>
          </a:ln>
          <a:effectLst>
            <a:outerShdw blurRad="292100" rotWithShape="0" algn="tl" dir="2700000" dist="139700">
              <a:srgbClr val="333333">
                <a:alpha val="65098"/>
              </a:srgbClr>
            </a:outerShdw>
          </a:effectLst>
        </p:spPr>
      </p:pic>
      <p:pic>
        <p:nvPicPr>
          <p:cNvPr id="514" name="Google Shape;514;p30"/>
          <p:cNvPicPr preferRelativeResize="0"/>
          <p:nvPr/>
        </p:nvPicPr>
        <p:blipFill rotWithShape="1">
          <a:blip r:embed="rId12">
            <a:alphaModFix/>
          </a:blip>
          <a:srcRect b="0" l="0" r="0" t="0"/>
          <a:stretch/>
        </p:blipFill>
        <p:spPr>
          <a:xfrm>
            <a:off x="10055428" y="7363912"/>
            <a:ext cx="4045987" cy="2604814"/>
          </a:xfrm>
          <a:prstGeom prst="rect">
            <a:avLst/>
          </a:prstGeom>
          <a:noFill/>
          <a:ln>
            <a:noFill/>
          </a:ln>
          <a:effectLst>
            <a:outerShdw blurRad="292100" rotWithShape="0" algn="tl" dir="2700000" dist="139700">
              <a:srgbClr val="333333">
                <a:alpha val="65098"/>
              </a:srgbClr>
            </a:outerShdw>
          </a:effectLst>
        </p:spPr>
      </p:pic>
      <p:pic>
        <p:nvPicPr>
          <p:cNvPr id="515" name="Google Shape;515;p30"/>
          <p:cNvPicPr preferRelativeResize="0"/>
          <p:nvPr/>
        </p:nvPicPr>
        <p:blipFill rotWithShape="1">
          <a:blip r:embed="rId13">
            <a:alphaModFix/>
          </a:blip>
          <a:srcRect b="0" l="0" r="0" t="0"/>
          <a:stretch/>
        </p:blipFill>
        <p:spPr>
          <a:xfrm>
            <a:off x="14073981" y="7363913"/>
            <a:ext cx="4045987" cy="2604814"/>
          </a:xfrm>
          <a:prstGeom prst="rect">
            <a:avLst/>
          </a:prstGeom>
          <a:noFill/>
          <a:ln>
            <a:noFill/>
          </a:ln>
          <a:effectLst>
            <a:outerShdw blurRad="292100" rotWithShape="0" algn="tl" dir="2700000" dist="139700">
              <a:srgbClr val="333333">
                <a:alpha val="65098"/>
              </a:srgbClr>
            </a:outerShdw>
          </a:effectLst>
        </p:spPr>
      </p:pic>
      <p:sp>
        <p:nvSpPr>
          <p:cNvPr id="516" name="Google Shape;516;p30"/>
          <p:cNvSpPr txBox="1"/>
          <p:nvPr/>
        </p:nvSpPr>
        <p:spPr>
          <a:xfrm>
            <a:off x="2561438" y="1994607"/>
            <a:ext cx="797865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200">
                <a:solidFill>
                  <a:schemeClr val="lt1"/>
                </a:solidFill>
                <a:latin typeface="Arial"/>
                <a:ea typeface="Arial"/>
                <a:cs typeface="Arial"/>
                <a:sym typeface="Arial"/>
              </a:rPr>
              <a:t>人工草皮運動場、壘球場及沙灘排球場</a:t>
            </a:r>
            <a:endParaRPr b="1" sz="3200">
              <a:solidFill>
                <a:schemeClr val="lt1"/>
              </a:solidFill>
              <a:latin typeface="Arial"/>
              <a:ea typeface="Arial"/>
              <a:cs typeface="Arial"/>
              <a:sym typeface="Arial"/>
            </a:endParaRPr>
          </a:p>
        </p:txBody>
      </p:sp>
      <p:sp>
        <p:nvSpPr>
          <p:cNvPr id="517" name="Google Shape;517;p30"/>
          <p:cNvSpPr txBox="1"/>
          <p:nvPr/>
        </p:nvSpPr>
        <p:spPr>
          <a:xfrm>
            <a:off x="2037526" y="5976670"/>
            <a:ext cx="609983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200">
                <a:solidFill>
                  <a:schemeClr val="lt1"/>
                </a:solidFill>
                <a:latin typeface="Arial"/>
                <a:ea typeface="Arial"/>
                <a:cs typeface="Arial"/>
                <a:sym typeface="Arial"/>
              </a:rPr>
              <a:t>多樣健身設施及完善的水上活動</a:t>
            </a:r>
            <a:endParaRPr b="1" sz="3200">
              <a:solidFill>
                <a:schemeClr val="lt1"/>
              </a:solidFill>
              <a:latin typeface="Arial"/>
              <a:ea typeface="Arial"/>
              <a:cs typeface="Arial"/>
              <a:sym typeface="Arial"/>
            </a:endParaRPr>
          </a:p>
        </p:txBody>
      </p:sp>
      <p:sp>
        <p:nvSpPr>
          <p:cNvPr id="518" name="Google Shape;518;p30"/>
          <p:cNvSpPr txBox="1"/>
          <p:nvPr/>
        </p:nvSpPr>
        <p:spPr>
          <a:xfrm>
            <a:off x="12475496" y="1734191"/>
            <a:ext cx="359244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200">
                <a:solidFill>
                  <a:schemeClr val="lt1"/>
                </a:solidFill>
                <a:latin typeface="Arial"/>
                <a:ea typeface="Arial"/>
                <a:cs typeface="Arial"/>
                <a:sym typeface="Arial"/>
              </a:rPr>
              <a:t>體育館及室內球場</a:t>
            </a:r>
            <a:endParaRPr b="1" sz="3200">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pic>
        <p:nvPicPr>
          <p:cNvPr id="523" name="Google Shape;523;p31"/>
          <p:cNvPicPr preferRelativeResize="0"/>
          <p:nvPr/>
        </p:nvPicPr>
        <p:blipFill rotWithShape="1">
          <a:blip r:embed="rId3">
            <a:alphaModFix/>
          </a:blip>
          <a:srcRect b="0" l="0" r="0" t="0"/>
          <a:stretch/>
        </p:blipFill>
        <p:spPr>
          <a:xfrm>
            <a:off x="685800" y="419100"/>
            <a:ext cx="17602200" cy="9867900"/>
          </a:xfrm>
          <a:prstGeom prst="rect">
            <a:avLst/>
          </a:prstGeom>
          <a:noFill/>
          <a:ln>
            <a:noFill/>
          </a:ln>
        </p:spPr>
      </p:pic>
      <p:pic>
        <p:nvPicPr>
          <p:cNvPr id="524" name="Google Shape;524;p31"/>
          <p:cNvPicPr preferRelativeResize="0"/>
          <p:nvPr/>
        </p:nvPicPr>
        <p:blipFill rotWithShape="1">
          <a:blip r:embed="rId4">
            <a:alphaModFix/>
          </a:blip>
          <a:srcRect b="0" l="0" r="0" t="0"/>
          <a:stretch/>
        </p:blipFill>
        <p:spPr>
          <a:xfrm>
            <a:off x="381000" y="190500"/>
            <a:ext cx="1000972" cy="100097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pic>
        <p:nvPicPr>
          <p:cNvPr id="529" name="Google Shape;529;p32"/>
          <p:cNvPicPr preferRelativeResize="0"/>
          <p:nvPr/>
        </p:nvPicPr>
        <p:blipFill rotWithShape="1">
          <a:blip r:embed="rId3">
            <a:alphaModFix/>
          </a:blip>
          <a:srcRect b="0" l="0" r="0" t="0"/>
          <a:stretch/>
        </p:blipFill>
        <p:spPr>
          <a:xfrm>
            <a:off x="838200" y="266700"/>
            <a:ext cx="17449800" cy="10020300"/>
          </a:xfrm>
          <a:prstGeom prst="rect">
            <a:avLst/>
          </a:prstGeom>
          <a:noFill/>
          <a:ln>
            <a:noFill/>
          </a:ln>
        </p:spPr>
      </p:pic>
      <p:pic>
        <p:nvPicPr>
          <p:cNvPr id="530" name="Google Shape;530;p32"/>
          <p:cNvPicPr preferRelativeResize="0"/>
          <p:nvPr/>
        </p:nvPicPr>
        <p:blipFill rotWithShape="1">
          <a:blip r:embed="rId4">
            <a:alphaModFix/>
          </a:blip>
          <a:srcRect b="0" l="0" r="0" t="0"/>
          <a:stretch/>
        </p:blipFill>
        <p:spPr>
          <a:xfrm>
            <a:off x="381000" y="190500"/>
            <a:ext cx="1000972" cy="100097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id="535" name="Google Shape;535;p33"/>
          <p:cNvPicPr preferRelativeResize="0"/>
          <p:nvPr/>
        </p:nvPicPr>
        <p:blipFill rotWithShape="1">
          <a:blip r:embed="rId3">
            <a:alphaModFix/>
          </a:blip>
          <a:srcRect b="0" l="0" r="0" t="0"/>
          <a:stretch/>
        </p:blipFill>
        <p:spPr>
          <a:xfrm>
            <a:off x="533400" y="419100"/>
            <a:ext cx="17754600" cy="9867900"/>
          </a:xfrm>
          <a:prstGeom prst="rect">
            <a:avLst/>
          </a:prstGeom>
          <a:noFill/>
          <a:ln>
            <a:noFill/>
          </a:ln>
        </p:spPr>
      </p:pic>
      <p:pic>
        <p:nvPicPr>
          <p:cNvPr id="536" name="Google Shape;536;p33"/>
          <p:cNvPicPr preferRelativeResize="0"/>
          <p:nvPr/>
        </p:nvPicPr>
        <p:blipFill rotWithShape="1">
          <a:blip r:embed="rId4">
            <a:alphaModFix/>
          </a:blip>
          <a:srcRect b="0" l="0" r="0" t="0"/>
          <a:stretch/>
        </p:blipFill>
        <p:spPr>
          <a:xfrm>
            <a:off x="381000" y="190500"/>
            <a:ext cx="1000972" cy="100097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pic>
        <p:nvPicPr>
          <p:cNvPr id="541" name="Google Shape;541;p34"/>
          <p:cNvPicPr preferRelativeResize="0"/>
          <p:nvPr/>
        </p:nvPicPr>
        <p:blipFill rotWithShape="1">
          <a:blip r:embed="rId3">
            <a:alphaModFix/>
          </a:blip>
          <a:srcRect b="0" l="0" r="0" t="0"/>
          <a:stretch/>
        </p:blipFill>
        <p:spPr>
          <a:xfrm>
            <a:off x="914400" y="571500"/>
            <a:ext cx="17373600" cy="9715500"/>
          </a:xfrm>
          <a:prstGeom prst="rect">
            <a:avLst/>
          </a:prstGeom>
          <a:noFill/>
          <a:ln>
            <a:noFill/>
          </a:ln>
        </p:spPr>
      </p:pic>
      <p:pic>
        <p:nvPicPr>
          <p:cNvPr id="542" name="Google Shape;542;p34"/>
          <p:cNvPicPr preferRelativeResize="0"/>
          <p:nvPr/>
        </p:nvPicPr>
        <p:blipFill rotWithShape="1">
          <a:blip r:embed="rId4">
            <a:alphaModFix/>
          </a:blip>
          <a:srcRect b="0" l="0" r="0" t="0"/>
          <a:stretch/>
        </p:blipFill>
        <p:spPr>
          <a:xfrm>
            <a:off x="381000" y="190500"/>
            <a:ext cx="1000972" cy="100097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3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sp>
      <p:grpSp>
        <p:nvGrpSpPr>
          <p:cNvPr id="548" name="Google Shape;548;p35"/>
          <p:cNvGrpSpPr/>
          <p:nvPr/>
        </p:nvGrpSpPr>
        <p:grpSpPr>
          <a:xfrm>
            <a:off x="0" y="-268111"/>
            <a:ext cx="16022202" cy="10760067"/>
            <a:chOff x="0" y="-38100"/>
            <a:chExt cx="4219839" cy="2833927"/>
          </a:xfrm>
        </p:grpSpPr>
        <p:sp>
          <p:nvSpPr>
            <p:cNvPr id="549" name="Google Shape;549;p35"/>
            <p:cNvSpPr/>
            <p:nvPr/>
          </p:nvSpPr>
          <p:spPr>
            <a:xfrm>
              <a:off x="0" y="0"/>
              <a:ext cx="4219839" cy="2795827"/>
            </a:xfrm>
            <a:custGeom>
              <a:rect b="b" l="l" r="r" t="t"/>
              <a:pathLst>
                <a:path extrusionOk="0" h="2795827" w="4219839">
                  <a:moveTo>
                    <a:pt x="48320" y="0"/>
                  </a:moveTo>
                  <a:lnTo>
                    <a:pt x="4171519" y="0"/>
                  </a:lnTo>
                  <a:cubicBezTo>
                    <a:pt x="4184334" y="0"/>
                    <a:pt x="4196624" y="5091"/>
                    <a:pt x="4205686" y="14153"/>
                  </a:cubicBezTo>
                  <a:cubicBezTo>
                    <a:pt x="4214748" y="23214"/>
                    <a:pt x="4219839" y="35505"/>
                    <a:pt x="4219839" y="48320"/>
                  </a:cubicBezTo>
                  <a:lnTo>
                    <a:pt x="4219839" y="2747507"/>
                  </a:lnTo>
                  <a:cubicBezTo>
                    <a:pt x="4219839" y="2760323"/>
                    <a:pt x="4214748" y="2772613"/>
                    <a:pt x="4205686" y="2781675"/>
                  </a:cubicBezTo>
                  <a:cubicBezTo>
                    <a:pt x="4196624" y="2790736"/>
                    <a:pt x="4184334" y="2795827"/>
                    <a:pt x="4171519" y="2795827"/>
                  </a:cubicBezTo>
                  <a:lnTo>
                    <a:pt x="48320" y="2795827"/>
                  </a:lnTo>
                  <a:cubicBezTo>
                    <a:pt x="35505" y="2795827"/>
                    <a:pt x="23214" y="2790736"/>
                    <a:pt x="14153" y="2781675"/>
                  </a:cubicBezTo>
                  <a:cubicBezTo>
                    <a:pt x="5091" y="2772613"/>
                    <a:pt x="0" y="2760323"/>
                    <a:pt x="0" y="2747507"/>
                  </a:cubicBezTo>
                  <a:lnTo>
                    <a:pt x="0" y="48320"/>
                  </a:lnTo>
                  <a:cubicBezTo>
                    <a:pt x="0" y="35505"/>
                    <a:pt x="5091" y="23214"/>
                    <a:pt x="14153" y="14153"/>
                  </a:cubicBezTo>
                  <a:cubicBezTo>
                    <a:pt x="23214" y="5091"/>
                    <a:pt x="35505" y="0"/>
                    <a:pt x="48320" y="0"/>
                  </a:cubicBezTo>
                  <a:close/>
                </a:path>
              </a:pathLst>
            </a:custGeom>
            <a:solidFill>
              <a:srgbClr val="1C3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5"/>
            <p:cNvSpPr txBox="1"/>
            <p:nvPr/>
          </p:nvSpPr>
          <p:spPr>
            <a:xfrm>
              <a:off x="0" y="-38100"/>
              <a:ext cx="4219839" cy="283392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51" name="Google Shape;551;p35"/>
          <p:cNvSpPr/>
          <p:nvPr/>
        </p:nvSpPr>
        <p:spPr>
          <a:xfrm flipH="1" rot="5400000">
            <a:off x="2095501" y="-4078554"/>
            <a:ext cx="14097000" cy="18075001"/>
          </a:xfrm>
          <a:custGeom>
            <a:rect b="b" l="l" r="r" t="t"/>
            <a:pathLst>
              <a:path extrusionOk="0" h="11492717" w="11492717">
                <a:moveTo>
                  <a:pt x="0" y="0"/>
                </a:moveTo>
                <a:lnTo>
                  <a:pt x="11492717" y="0"/>
                </a:lnTo>
                <a:lnTo>
                  <a:pt x="11492717" y="11492717"/>
                </a:lnTo>
                <a:lnTo>
                  <a:pt x="0" y="11492717"/>
                </a:lnTo>
                <a:lnTo>
                  <a:pt x="0" y="0"/>
                </a:lnTo>
                <a:close/>
              </a:path>
            </a:pathLst>
          </a:custGeom>
          <a:blipFill rotWithShape="1">
            <a:blip r:embed="rId4">
              <a:alphaModFix amt="28000"/>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2" name="Google Shape;552;p35"/>
          <p:cNvSpPr/>
          <p:nvPr/>
        </p:nvSpPr>
        <p:spPr>
          <a:xfrm rot="-451051">
            <a:off x="15665978" y="3995067"/>
            <a:ext cx="15354838" cy="5489355"/>
          </a:xfrm>
          <a:custGeom>
            <a:rect b="b" l="l" r="r" t="t"/>
            <a:pathLst>
              <a:path extrusionOk="0" h="5489355" w="15354838">
                <a:moveTo>
                  <a:pt x="0" y="0"/>
                </a:moveTo>
                <a:lnTo>
                  <a:pt x="15354839" y="0"/>
                </a:lnTo>
                <a:lnTo>
                  <a:pt x="15354839" y="5489355"/>
                </a:lnTo>
                <a:lnTo>
                  <a:pt x="0" y="5489355"/>
                </a:lnTo>
                <a:lnTo>
                  <a:pt x="0" y="0"/>
                </a:lnTo>
                <a:close/>
              </a:path>
            </a:pathLst>
          </a:custGeom>
          <a:blipFill rotWithShape="1">
            <a:blip r:embed="rId5">
              <a:alphaModFix/>
            </a:blip>
            <a:stretch>
              <a:fillRect b="0" l="0" r="0" t="0"/>
            </a:stretch>
          </a:blipFill>
          <a:ln>
            <a:noFill/>
          </a:ln>
        </p:spPr>
      </p:sp>
      <p:grpSp>
        <p:nvGrpSpPr>
          <p:cNvPr id="553" name="Google Shape;553;p35"/>
          <p:cNvGrpSpPr/>
          <p:nvPr/>
        </p:nvGrpSpPr>
        <p:grpSpPr>
          <a:xfrm>
            <a:off x="4771585" y="2014442"/>
            <a:ext cx="10978717" cy="1214601"/>
            <a:chOff x="0" y="-38100"/>
            <a:chExt cx="2521016" cy="434090"/>
          </a:xfrm>
        </p:grpSpPr>
        <p:sp>
          <p:nvSpPr>
            <p:cNvPr id="554" name="Google Shape;554;p35"/>
            <p:cNvSpPr/>
            <p:nvPr/>
          </p:nvSpPr>
          <p:spPr>
            <a:xfrm>
              <a:off x="0" y="0"/>
              <a:ext cx="2521016" cy="395990"/>
            </a:xfrm>
            <a:custGeom>
              <a:rect b="b" l="l" r="r" t="t"/>
              <a:pathLst>
                <a:path extrusionOk="0" h="395990" w="2521016">
                  <a:moveTo>
                    <a:pt x="126839" y="0"/>
                  </a:moveTo>
                  <a:lnTo>
                    <a:pt x="2394177" y="0"/>
                  </a:lnTo>
                  <a:cubicBezTo>
                    <a:pt x="2427817" y="0"/>
                    <a:pt x="2460079" y="13363"/>
                    <a:pt x="2483866" y="37150"/>
                  </a:cubicBezTo>
                  <a:cubicBezTo>
                    <a:pt x="2507653" y="60937"/>
                    <a:pt x="2521016" y="93199"/>
                    <a:pt x="2521016" y="126839"/>
                  </a:cubicBezTo>
                  <a:lnTo>
                    <a:pt x="2521016" y="269151"/>
                  </a:lnTo>
                  <a:cubicBezTo>
                    <a:pt x="2521016" y="339202"/>
                    <a:pt x="2464228" y="395990"/>
                    <a:pt x="2394177" y="395990"/>
                  </a:cubicBezTo>
                  <a:lnTo>
                    <a:pt x="126839" y="395990"/>
                  </a:lnTo>
                  <a:cubicBezTo>
                    <a:pt x="56788" y="395990"/>
                    <a:pt x="0" y="339202"/>
                    <a:pt x="0" y="269151"/>
                  </a:cubicBezTo>
                  <a:lnTo>
                    <a:pt x="0" y="126839"/>
                  </a:lnTo>
                  <a:cubicBezTo>
                    <a:pt x="0" y="56788"/>
                    <a:pt x="56788" y="0"/>
                    <a:pt x="12683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5" name="Google Shape;555;p35"/>
            <p:cNvSpPr txBox="1"/>
            <p:nvPr/>
          </p:nvSpPr>
          <p:spPr>
            <a:xfrm>
              <a:off x="0" y="-38100"/>
              <a:ext cx="2521016" cy="43409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56" name="Google Shape;556;p35"/>
          <p:cNvSpPr txBox="1"/>
          <p:nvPr/>
        </p:nvSpPr>
        <p:spPr>
          <a:xfrm>
            <a:off x="6941632" y="582905"/>
            <a:ext cx="8761485" cy="1107996"/>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zh-TW" sz="7200">
                <a:solidFill>
                  <a:srgbClr val="FFFFFF"/>
                </a:solidFill>
                <a:latin typeface="Arial"/>
                <a:ea typeface="Arial"/>
                <a:cs typeface="Arial"/>
                <a:sym typeface="Arial"/>
              </a:rPr>
              <a:t>海大用心，世界看見</a:t>
            </a:r>
            <a:endParaRPr sz="7200">
              <a:solidFill>
                <a:srgbClr val="FFFFFF"/>
              </a:solidFill>
              <a:latin typeface="Arial"/>
              <a:ea typeface="Arial"/>
              <a:cs typeface="Arial"/>
              <a:sym typeface="Arial"/>
            </a:endParaRPr>
          </a:p>
        </p:txBody>
      </p:sp>
      <p:sp>
        <p:nvSpPr>
          <p:cNvPr id="557" name="Google Shape;557;p35"/>
          <p:cNvSpPr txBox="1"/>
          <p:nvPr/>
        </p:nvSpPr>
        <p:spPr>
          <a:xfrm>
            <a:off x="15906964" y="3789979"/>
            <a:ext cx="759911" cy="522256"/>
          </a:xfrm>
          <a:prstGeom prst="rect">
            <a:avLst/>
          </a:prstGeom>
          <a:noFill/>
          <a:ln>
            <a:noFill/>
          </a:ln>
        </p:spPr>
        <p:txBody>
          <a:bodyPr anchorCtr="0" anchor="t" bIns="0" lIns="0" spcFirstLastPara="1" rIns="0" wrap="square" tIns="0">
            <a:spAutoFit/>
          </a:bodyPr>
          <a:lstStyle/>
          <a:p>
            <a:pPr indent="0" lvl="0" marL="0" marR="0" rtl="0" algn="r">
              <a:lnSpc>
                <a:spcPct val="140032"/>
              </a:lnSpc>
              <a:spcBef>
                <a:spcPts val="0"/>
              </a:spcBef>
              <a:spcAft>
                <a:spcPts val="0"/>
              </a:spcAft>
              <a:buNone/>
            </a:pPr>
            <a:r>
              <a:rPr lang="zh-TW" sz="3060">
                <a:solidFill>
                  <a:srgbClr val="FFFFFF"/>
                </a:solidFill>
                <a:latin typeface="Alata"/>
                <a:ea typeface="Alata"/>
                <a:cs typeface="Alata"/>
                <a:sym typeface="Alata"/>
              </a:rPr>
              <a:t>04</a:t>
            </a:r>
            <a:endParaRPr/>
          </a:p>
        </p:txBody>
      </p:sp>
      <p:sp>
        <p:nvSpPr>
          <p:cNvPr id="558" name="Google Shape;558;p35"/>
          <p:cNvSpPr txBox="1"/>
          <p:nvPr/>
        </p:nvSpPr>
        <p:spPr>
          <a:xfrm>
            <a:off x="4948053" y="2193269"/>
            <a:ext cx="10625779" cy="984885"/>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zh-TW" sz="2800">
                <a:solidFill>
                  <a:srgbClr val="1C3879"/>
                </a:solidFill>
                <a:latin typeface="Arial"/>
                <a:ea typeface="Arial"/>
                <a:cs typeface="Arial"/>
                <a:sym typeface="Arial"/>
              </a:rPr>
              <a:t>2025 THE世界大學「生命科學」、「社會科學」領域排名第</a:t>
            </a:r>
            <a:r>
              <a:rPr b="1" lang="zh-TW" sz="3200">
                <a:solidFill>
                  <a:srgbClr val="C00000"/>
                </a:solidFill>
                <a:latin typeface="Arial"/>
                <a:ea typeface="Arial"/>
                <a:cs typeface="Arial"/>
                <a:sym typeface="Arial"/>
              </a:rPr>
              <a:t>9</a:t>
            </a:r>
            <a:r>
              <a:rPr lang="zh-TW" sz="2800">
                <a:solidFill>
                  <a:srgbClr val="1C3879"/>
                </a:solidFill>
                <a:latin typeface="Arial"/>
                <a:ea typeface="Arial"/>
                <a:cs typeface="Arial"/>
                <a:sym typeface="Arial"/>
              </a:rPr>
              <a:t>名；</a:t>
            </a:r>
            <a:endParaRPr sz="2800">
              <a:solidFill>
                <a:srgbClr val="1C3879"/>
              </a:solidFill>
              <a:latin typeface="Arial"/>
              <a:ea typeface="Arial"/>
              <a:cs typeface="Arial"/>
              <a:sym typeface="Arial"/>
            </a:endParaRPr>
          </a:p>
          <a:p>
            <a:pPr indent="0" lvl="0" marL="0" marR="0" rtl="0" algn="r">
              <a:spcBef>
                <a:spcPts val="0"/>
              </a:spcBef>
              <a:spcAft>
                <a:spcPts val="0"/>
              </a:spcAft>
              <a:buNone/>
            </a:pPr>
            <a:r>
              <a:rPr lang="zh-TW" sz="2800">
                <a:solidFill>
                  <a:srgbClr val="1C3879"/>
                </a:solidFill>
                <a:latin typeface="Arial"/>
                <a:ea typeface="Arial"/>
                <a:cs typeface="Arial"/>
                <a:sym typeface="Arial"/>
              </a:rPr>
              <a:t>世界大學排名、「工程」領域排名第</a:t>
            </a:r>
            <a:r>
              <a:rPr b="1" lang="zh-TW" sz="3200">
                <a:solidFill>
                  <a:srgbClr val="C00000"/>
                </a:solidFill>
                <a:latin typeface="Arial"/>
                <a:ea typeface="Arial"/>
                <a:cs typeface="Arial"/>
                <a:sym typeface="Arial"/>
              </a:rPr>
              <a:t>19</a:t>
            </a:r>
            <a:r>
              <a:rPr lang="zh-TW" sz="2800">
                <a:solidFill>
                  <a:srgbClr val="1C3879"/>
                </a:solidFill>
                <a:latin typeface="Arial"/>
                <a:ea typeface="Arial"/>
                <a:cs typeface="Arial"/>
                <a:sym typeface="Arial"/>
              </a:rPr>
              <a:t>名。</a:t>
            </a:r>
            <a:endParaRPr sz="2800">
              <a:solidFill>
                <a:srgbClr val="1C3879"/>
              </a:solidFill>
              <a:latin typeface="Arial"/>
              <a:ea typeface="Arial"/>
              <a:cs typeface="Arial"/>
              <a:sym typeface="Arial"/>
            </a:endParaRPr>
          </a:p>
        </p:txBody>
      </p:sp>
      <p:sp>
        <p:nvSpPr>
          <p:cNvPr id="559" name="Google Shape;559;p35"/>
          <p:cNvSpPr txBox="1"/>
          <p:nvPr/>
        </p:nvSpPr>
        <p:spPr>
          <a:xfrm>
            <a:off x="15906964" y="4958947"/>
            <a:ext cx="759911" cy="522256"/>
          </a:xfrm>
          <a:prstGeom prst="rect">
            <a:avLst/>
          </a:prstGeom>
          <a:noFill/>
          <a:ln>
            <a:noFill/>
          </a:ln>
        </p:spPr>
        <p:txBody>
          <a:bodyPr anchorCtr="0" anchor="t" bIns="0" lIns="0" spcFirstLastPara="1" rIns="0" wrap="square" tIns="0">
            <a:spAutoFit/>
          </a:bodyPr>
          <a:lstStyle/>
          <a:p>
            <a:pPr indent="0" lvl="0" marL="0" marR="0" rtl="0" algn="r">
              <a:lnSpc>
                <a:spcPct val="140032"/>
              </a:lnSpc>
              <a:spcBef>
                <a:spcPts val="0"/>
              </a:spcBef>
              <a:spcAft>
                <a:spcPts val="0"/>
              </a:spcAft>
              <a:buNone/>
            </a:pPr>
            <a:r>
              <a:rPr lang="zh-TW" sz="3060">
                <a:solidFill>
                  <a:srgbClr val="FFFFFF"/>
                </a:solidFill>
                <a:latin typeface="Alata"/>
                <a:ea typeface="Alata"/>
                <a:cs typeface="Alata"/>
                <a:sym typeface="Alata"/>
              </a:rPr>
              <a:t>05</a:t>
            </a:r>
            <a:endParaRPr/>
          </a:p>
        </p:txBody>
      </p:sp>
      <p:sp>
        <p:nvSpPr>
          <p:cNvPr id="560" name="Google Shape;560;p35"/>
          <p:cNvSpPr txBox="1"/>
          <p:nvPr/>
        </p:nvSpPr>
        <p:spPr>
          <a:xfrm>
            <a:off x="15906964" y="6127916"/>
            <a:ext cx="759911" cy="522256"/>
          </a:xfrm>
          <a:prstGeom prst="rect">
            <a:avLst/>
          </a:prstGeom>
          <a:noFill/>
          <a:ln>
            <a:noFill/>
          </a:ln>
        </p:spPr>
        <p:txBody>
          <a:bodyPr anchorCtr="0" anchor="t" bIns="0" lIns="0" spcFirstLastPara="1" rIns="0" wrap="square" tIns="0">
            <a:spAutoFit/>
          </a:bodyPr>
          <a:lstStyle/>
          <a:p>
            <a:pPr indent="0" lvl="0" marL="0" marR="0" rtl="0" algn="r">
              <a:lnSpc>
                <a:spcPct val="140032"/>
              </a:lnSpc>
              <a:spcBef>
                <a:spcPts val="0"/>
              </a:spcBef>
              <a:spcAft>
                <a:spcPts val="0"/>
              </a:spcAft>
              <a:buNone/>
            </a:pPr>
            <a:r>
              <a:rPr lang="zh-TW" sz="3060">
                <a:solidFill>
                  <a:srgbClr val="FFFFFF"/>
                </a:solidFill>
                <a:latin typeface="Alata"/>
                <a:ea typeface="Alata"/>
                <a:cs typeface="Alata"/>
                <a:sym typeface="Alata"/>
              </a:rPr>
              <a:t>06</a:t>
            </a:r>
            <a:endParaRPr/>
          </a:p>
        </p:txBody>
      </p:sp>
      <p:sp>
        <p:nvSpPr>
          <p:cNvPr id="561" name="Google Shape;561;p35"/>
          <p:cNvSpPr txBox="1"/>
          <p:nvPr/>
        </p:nvSpPr>
        <p:spPr>
          <a:xfrm>
            <a:off x="7146686" y="6194344"/>
            <a:ext cx="6359593" cy="323165"/>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zh-TW" sz="2100">
                <a:solidFill>
                  <a:srgbClr val="1C3879"/>
                </a:solidFill>
                <a:latin typeface="Arial"/>
                <a:ea typeface="Arial"/>
                <a:cs typeface="Arial"/>
                <a:sym typeface="Arial"/>
              </a:rPr>
              <a:t>.</a:t>
            </a:r>
            <a:endParaRPr/>
          </a:p>
        </p:txBody>
      </p:sp>
      <p:sp>
        <p:nvSpPr>
          <p:cNvPr id="562" name="Google Shape;562;p35"/>
          <p:cNvSpPr txBox="1"/>
          <p:nvPr/>
        </p:nvSpPr>
        <p:spPr>
          <a:xfrm>
            <a:off x="15906964" y="7296212"/>
            <a:ext cx="759911" cy="522256"/>
          </a:xfrm>
          <a:prstGeom prst="rect">
            <a:avLst/>
          </a:prstGeom>
          <a:noFill/>
          <a:ln>
            <a:noFill/>
          </a:ln>
        </p:spPr>
        <p:txBody>
          <a:bodyPr anchorCtr="0" anchor="t" bIns="0" lIns="0" spcFirstLastPara="1" rIns="0" wrap="square" tIns="0">
            <a:spAutoFit/>
          </a:bodyPr>
          <a:lstStyle/>
          <a:p>
            <a:pPr indent="0" lvl="0" marL="0" marR="0" rtl="0" algn="r">
              <a:lnSpc>
                <a:spcPct val="140032"/>
              </a:lnSpc>
              <a:spcBef>
                <a:spcPts val="0"/>
              </a:spcBef>
              <a:spcAft>
                <a:spcPts val="0"/>
              </a:spcAft>
              <a:buNone/>
            </a:pPr>
            <a:r>
              <a:rPr lang="zh-TW" sz="3060">
                <a:solidFill>
                  <a:srgbClr val="FFFFFF"/>
                </a:solidFill>
                <a:latin typeface="Alata"/>
                <a:ea typeface="Alata"/>
                <a:cs typeface="Alata"/>
                <a:sym typeface="Alata"/>
              </a:rPr>
              <a:t>07</a:t>
            </a:r>
            <a:endParaRPr/>
          </a:p>
        </p:txBody>
      </p:sp>
      <p:grpSp>
        <p:nvGrpSpPr>
          <p:cNvPr id="563" name="Google Shape;563;p35"/>
          <p:cNvGrpSpPr/>
          <p:nvPr/>
        </p:nvGrpSpPr>
        <p:grpSpPr>
          <a:xfrm>
            <a:off x="-808770" y="832604"/>
            <a:ext cx="3504683" cy="1687711"/>
            <a:chOff x="0" y="-38100"/>
            <a:chExt cx="923044" cy="444500"/>
          </a:xfrm>
        </p:grpSpPr>
        <p:sp>
          <p:nvSpPr>
            <p:cNvPr id="564" name="Google Shape;564;p35"/>
            <p:cNvSpPr/>
            <p:nvPr/>
          </p:nvSpPr>
          <p:spPr>
            <a:xfrm>
              <a:off x="0" y="0"/>
              <a:ext cx="923044" cy="406400"/>
            </a:xfrm>
            <a:custGeom>
              <a:rect b="b" l="l" r="r" t="t"/>
              <a:pathLst>
                <a:path extrusionOk="0" h="406400" w="923044">
                  <a:moveTo>
                    <a:pt x="719844" y="0"/>
                  </a:moveTo>
                  <a:cubicBezTo>
                    <a:pt x="832068" y="0"/>
                    <a:pt x="923044" y="90976"/>
                    <a:pt x="923044" y="203200"/>
                  </a:cubicBezTo>
                  <a:cubicBezTo>
                    <a:pt x="923044" y="315424"/>
                    <a:pt x="832068" y="406400"/>
                    <a:pt x="719844" y="406400"/>
                  </a:cubicBezTo>
                  <a:lnTo>
                    <a:pt x="203200" y="406400"/>
                  </a:lnTo>
                  <a:cubicBezTo>
                    <a:pt x="90976" y="406400"/>
                    <a:pt x="0" y="315424"/>
                    <a:pt x="0" y="203200"/>
                  </a:cubicBezTo>
                  <a:cubicBezTo>
                    <a:pt x="0" y="90976"/>
                    <a:pt x="90976" y="0"/>
                    <a:pt x="2032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5"/>
            <p:cNvSpPr txBox="1"/>
            <p:nvPr/>
          </p:nvSpPr>
          <p:spPr>
            <a:xfrm>
              <a:off x="0" y="-38100"/>
              <a:ext cx="923044"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566" name="Google Shape;566;p35"/>
          <p:cNvPicPr preferRelativeResize="0"/>
          <p:nvPr/>
        </p:nvPicPr>
        <p:blipFill rotWithShape="1">
          <a:blip r:embed="rId6">
            <a:alphaModFix/>
          </a:blip>
          <a:srcRect b="0" l="0" r="0" t="0"/>
          <a:stretch/>
        </p:blipFill>
        <p:spPr>
          <a:xfrm>
            <a:off x="1232608" y="1247171"/>
            <a:ext cx="1000972" cy="1000972"/>
          </a:xfrm>
          <a:prstGeom prst="rect">
            <a:avLst/>
          </a:prstGeom>
          <a:noFill/>
          <a:ln>
            <a:noFill/>
          </a:ln>
        </p:spPr>
      </p:pic>
      <p:grpSp>
        <p:nvGrpSpPr>
          <p:cNvPr id="567" name="Google Shape;567;p35"/>
          <p:cNvGrpSpPr/>
          <p:nvPr/>
        </p:nvGrpSpPr>
        <p:grpSpPr>
          <a:xfrm>
            <a:off x="2265798" y="3796151"/>
            <a:ext cx="13434412" cy="722780"/>
            <a:chOff x="0" y="-38100"/>
            <a:chExt cx="2521016" cy="434090"/>
          </a:xfrm>
        </p:grpSpPr>
        <p:sp>
          <p:nvSpPr>
            <p:cNvPr id="568" name="Google Shape;568;p35"/>
            <p:cNvSpPr/>
            <p:nvPr/>
          </p:nvSpPr>
          <p:spPr>
            <a:xfrm>
              <a:off x="0" y="0"/>
              <a:ext cx="2521016" cy="395990"/>
            </a:xfrm>
            <a:custGeom>
              <a:rect b="b" l="l" r="r" t="t"/>
              <a:pathLst>
                <a:path extrusionOk="0" h="395990" w="2521016">
                  <a:moveTo>
                    <a:pt x="126839" y="0"/>
                  </a:moveTo>
                  <a:lnTo>
                    <a:pt x="2394177" y="0"/>
                  </a:lnTo>
                  <a:cubicBezTo>
                    <a:pt x="2427817" y="0"/>
                    <a:pt x="2460079" y="13363"/>
                    <a:pt x="2483866" y="37150"/>
                  </a:cubicBezTo>
                  <a:cubicBezTo>
                    <a:pt x="2507653" y="60937"/>
                    <a:pt x="2521016" y="93199"/>
                    <a:pt x="2521016" y="126839"/>
                  </a:cubicBezTo>
                  <a:lnTo>
                    <a:pt x="2521016" y="269151"/>
                  </a:lnTo>
                  <a:cubicBezTo>
                    <a:pt x="2521016" y="339202"/>
                    <a:pt x="2464228" y="395990"/>
                    <a:pt x="2394177" y="395990"/>
                  </a:cubicBezTo>
                  <a:lnTo>
                    <a:pt x="126839" y="395990"/>
                  </a:lnTo>
                  <a:cubicBezTo>
                    <a:pt x="56788" y="395990"/>
                    <a:pt x="0" y="339202"/>
                    <a:pt x="0" y="269151"/>
                  </a:cubicBezTo>
                  <a:lnTo>
                    <a:pt x="0" y="126839"/>
                  </a:lnTo>
                  <a:cubicBezTo>
                    <a:pt x="0" y="56788"/>
                    <a:pt x="56788" y="0"/>
                    <a:pt x="12683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9" name="Google Shape;569;p35"/>
            <p:cNvSpPr txBox="1"/>
            <p:nvPr/>
          </p:nvSpPr>
          <p:spPr>
            <a:xfrm>
              <a:off x="0" y="-38100"/>
              <a:ext cx="2521016" cy="43409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70" name="Google Shape;570;p35"/>
          <p:cNvSpPr txBox="1"/>
          <p:nvPr/>
        </p:nvSpPr>
        <p:spPr>
          <a:xfrm>
            <a:off x="2695913" y="3925623"/>
            <a:ext cx="12741281" cy="492443"/>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zh-TW" sz="2800">
                <a:solidFill>
                  <a:srgbClr val="1C3879"/>
                </a:solidFill>
                <a:latin typeface="Arial"/>
                <a:ea typeface="Arial"/>
                <a:cs typeface="Arial"/>
                <a:sym typeface="Arial"/>
              </a:rPr>
              <a:t>2025 年 QS永續大學排名第</a:t>
            </a:r>
            <a:r>
              <a:rPr b="1" lang="zh-TW" sz="2800">
                <a:solidFill>
                  <a:srgbClr val="C00000"/>
                </a:solidFill>
                <a:latin typeface="Arial"/>
                <a:ea typeface="Arial"/>
                <a:cs typeface="Arial"/>
                <a:sym typeface="Arial"/>
              </a:rPr>
              <a:t>12</a:t>
            </a:r>
            <a:r>
              <a:rPr lang="zh-TW" sz="2800">
                <a:solidFill>
                  <a:srgbClr val="1C3879"/>
                </a:solidFill>
                <a:latin typeface="Arial"/>
                <a:ea typeface="Arial"/>
                <a:cs typeface="Arial"/>
                <a:sym typeface="Arial"/>
              </a:rPr>
              <a:t>名、世界大學學科排名－「生命科學」領域第</a:t>
            </a:r>
            <a:r>
              <a:rPr b="1" lang="zh-TW" sz="3200">
                <a:solidFill>
                  <a:srgbClr val="C00000"/>
                </a:solidFill>
                <a:latin typeface="Arial"/>
                <a:ea typeface="Arial"/>
                <a:cs typeface="Arial"/>
                <a:sym typeface="Arial"/>
              </a:rPr>
              <a:t>3</a:t>
            </a:r>
            <a:r>
              <a:rPr lang="zh-TW" sz="2800">
                <a:solidFill>
                  <a:srgbClr val="1C3879"/>
                </a:solidFill>
                <a:latin typeface="Arial"/>
                <a:ea typeface="Arial"/>
                <a:cs typeface="Arial"/>
                <a:sym typeface="Arial"/>
              </a:rPr>
              <a:t>名。</a:t>
            </a:r>
            <a:endParaRPr sz="2800">
              <a:solidFill>
                <a:srgbClr val="1C3879"/>
              </a:solidFill>
              <a:latin typeface="Arial"/>
              <a:ea typeface="Arial"/>
              <a:cs typeface="Arial"/>
              <a:sym typeface="Arial"/>
            </a:endParaRPr>
          </a:p>
        </p:txBody>
      </p:sp>
      <p:pic>
        <p:nvPicPr>
          <p:cNvPr id="571" name="Google Shape;571;p35"/>
          <p:cNvPicPr preferRelativeResize="0"/>
          <p:nvPr/>
        </p:nvPicPr>
        <p:blipFill rotWithShape="1">
          <a:blip r:embed="rId7">
            <a:alphaModFix/>
          </a:blip>
          <a:srcRect b="0" l="0" r="0" t="0"/>
          <a:stretch/>
        </p:blipFill>
        <p:spPr>
          <a:xfrm>
            <a:off x="3967845" y="445600"/>
            <a:ext cx="2039003" cy="2039003"/>
          </a:xfrm>
          <a:prstGeom prst="rect">
            <a:avLst/>
          </a:prstGeom>
          <a:noFill/>
          <a:ln>
            <a:noFill/>
          </a:ln>
        </p:spPr>
      </p:pic>
      <p:grpSp>
        <p:nvGrpSpPr>
          <p:cNvPr id="572" name="Google Shape;572;p35"/>
          <p:cNvGrpSpPr/>
          <p:nvPr/>
        </p:nvGrpSpPr>
        <p:grpSpPr>
          <a:xfrm>
            <a:off x="3967845" y="4998031"/>
            <a:ext cx="11672078" cy="749530"/>
            <a:chOff x="0" y="-38100"/>
            <a:chExt cx="2521016" cy="434090"/>
          </a:xfrm>
        </p:grpSpPr>
        <p:sp>
          <p:nvSpPr>
            <p:cNvPr id="573" name="Google Shape;573;p35"/>
            <p:cNvSpPr/>
            <p:nvPr/>
          </p:nvSpPr>
          <p:spPr>
            <a:xfrm>
              <a:off x="0" y="0"/>
              <a:ext cx="2521016" cy="395990"/>
            </a:xfrm>
            <a:custGeom>
              <a:rect b="b" l="l" r="r" t="t"/>
              <a:pathLst>
                <a:path extrusionOk="0" h="395990" w="2521016">
                  <a:moveTo>
                    <a:pt x="126839" y="0"/>
                  </a:moveTo>
                  <a:lnTo>
                    <a:pt x="2394177" y="0"/>
                  </a:lnTo>
                  <a:cubicBezTo>
                    <a:pt x="2427817" y="0"/>
                    <a:pt x="2460079" y="13363"/>
                    <a:pt x="2483866" y="37150"/>
                  </a:cubicBezTo>
                  <a:cubicBezTo>
                    <a:pt x="2507653" y="60937"/>
                    <a:pt x="2521016" y="93199"/>
                    <a:pt x="2521016" y="126839"/>
                  </a:cubicBezTo>
                  <a:lnTo>
                    <a:pt x="2521016" y="269151"/>
                  </a:lnTo>
                  <a:cubicBezTo>
                    <a:pt x="2521016" y="339202"/>
                    <a:pt x="2464228" y="395990"/>
                    <a:pt x="2394177" y="395990"/>
                  </a:cubicBezTo>
                  <a:lnTo>
                    <a:pt x="126839" y="395990"/>
                  </a:lnTo>
                  <a:cubicBezTo>
                    <a:pt x="56788" y="395990"/>
                    <a:pt x="0" y="339202"/>
                    <a:pt x="0" y="269151"/>
                  </a:cubicBezTo>
                  <a:lnTo>
                    <a:pt x="0" y="126839"/>
                  </a:lnTo>
                  <a:cubicBezTo>
                    <a:pt x="0" y="56788"/>
                    <a:pt x="56788" y="0"/>
                    <a:pt x="12683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4" name="Google Shape;574;p35"/>
            <p:cNvSpPr txBox="1"/>
            <p:nvPr/>
          </p:nvSpPr>
          <p:spPr>
            <a:xfrm>
              <a:off x="0" y="-38100"/>
              <a:ext cx="2521016" cy="43409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75" name="Google Shape;575;p35"/>
          <p:cNvSpPr txBox="1"/>
          <p:nvPr/>
        </p:nvSpPr>
        <p:spPr>
          <a:xfrm>
            <a:off x="4416412" y="5205583"/>
            <a:ext cx="11137097" cy="430887"/>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zh-TW" sz="2800">
                <a:solidFill>
                  <a:srgbClr val="1C3879"/>
                </a:solidFill>
                <a:latin typeface="Arial"/>
                <a:ea typeface="Arial"/>
                <a:cs typeface="Arial"/>
                <a:sym typeface="Arial"/>
              </a:rPr>
              <a:t>2</a:t>
            </a:r>
            <a:r>
              <a:rPr b="1" lang="zh-TW" sz="2800">
                <a:solidFill>
                  <a:srgbClr val="284483"/>
                </a:solidFill>
                <a:latin typeface="Arial"/>
                <a:ea typeface="Arial"/>
                <a:cs typeface="Arial"/>
                <a:sym typeface="Arial"/>
              </a:rPr>
              <a:t>025亞太暨台灣永續行動獎6項殊榮 TSAA一般大學獲獎數全國第</a:t>
            </a:r>
            <a:r>
              <a:rPr b="1" lang="zh-TW" sz="2800">
                <a:solidFill>
                  <a:srgbClr val="C00000"/>
                </a:solidFill>
                <a:latin typeface="Arial"/>
                <a:ea typeface="Arial"/>
                <a:cs typeface="Arial"/>
                <a:sym typeface="Arial"/>
              </a:rPr>
              <a:t>1 </a:t>
            </a:r>
            <a:r>
              <a:rPr lang="zh-TW" sz="2800">
                <a:solidFill>
                  <a:srgbClr val="1C3879"/>
                </a:solidFill>
                <a:latin typeface="Arial"/>
                <a:ea typeface="Arial"/>
                <a:cs typeface="Arial"/>
                <a:sym typeface="Arial"/>
              </a:rPr>
              <a:t>。</a:t>
            </a:r>
            <a:endParaRPr sz="2800">
              <a:solidFill>
                <a:srgbClr val="1C3879"/>
              </a:solidFill>
              <a:latin typeface="Arial"/>
              <a:ea typeface="Arial"/>
              <a:cs typeface="Arial"/>
              <a:sym typeface="Arial"/>
            </a:endParaRPr>
          </a:p>
        </p:txBody>
      </p:sp>
      <p:grpSp>
        <p:nvGrpSpPr>
          <p:cNvPr id="576" name="Google Shape;576;p35"/>
          <p:cNvGrpSpPr/>
          <p:nvPr/>
        </p:nvGrpSpPr>
        <p:grpSpPr>
          <a:xfrm>
            <a:off x="3639782" y="6209303"/>
            <a:ext cx="12026929" cy="1134675"/>
            <a:chOff x="0" y="-38100"/>
            <a:chExt cx="2521016" cy="434090"/>
          </a:xfrm>
        </p:grpSpPr>
        <p:sp>
          <p:nvSpPr>
            <p:cNvPr id="577" name="Google Shape;577;p35"/>
            <p:cNvSpPr/>
            <p:nvPr/>
          </p:nvSpPr>
          <p:spPr>
            <a:xfrm>
              <a:off x="0" y="0"/>
              <a:ext cx="2521016" cy="395990"/>
            </a:xfrm>
            <a:custGeom>
              <a:rect b="b" l="l" r="r" t="t"/>
              <a:pathLst>
                <a:path extrusionOk="0" h="395990" w="2521016">
                  <a:moveTo>
                    <a:pt x="126839" y="0"/>
                  </a:moveTo>
                  <a:lnTo>
                    <a:pt x="2394177" y="0"/>
                  </a:lnTo>
                  <a:cubicBezTo>
                    <a:pt x="2427817" y="0"/>
                    <a:pt x="2460079" y="13363"/>
                    <a:pt x="2483866" y="37150"/>
                  </a:cubicBezTo>
                  <a:cubicBezTo>
                    <a:pt x="2507653" y="60937"/>
                    <a:pt x="2521016" y="93199"/>
                    <a:pt x="2521016" y="126839"/>
                  </a:cubicBezTo>
                  <a:lnTo>
                    <a:pt x="2521016" y="269151"/>
                  </a:lnTo>
                  <a:cubicBezTo>
                    <a:pt x="2521016" y="339202"/>
                    <a:pt x="2464228" y="395990"/>
                    <a:pt x="2394177" y="395990"/>
                  </a:cubicBezTo>
                  <a:lnTo>
                    <a:pt x="126839" y="395990"/>
                  </a:lnTo>
                  <a:cubicBezTo>
                    <a:pt x="56788" y="395990"/>
                    <a:pt x="0" y="339202"/>
                    <a:pt x="0" y="269151"/>
                  </a:cubicBezTo>
                  <a:lnTo>
                    <a:pt x="0" y="126839"/>
                  </a:lnTo>
                  <a:cubicBezTo>
                    <a:pt x="0" y="56788"/>
                    <a:pt x="56788" y="0"/>
                    <a:pt x="12683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8" name="Google Shape;578;p35"/>
            <p:cNvSpPr txBox="1"/>
            <p:nvPr/>
          </p:nvSpPr>
          <p:spPr>
            <a:xfrm>
              <a:off x="0" y="-38100"/>
              <a:ext cx="2521016" cy="43409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79" name="Google Shape;579;p35"/>
          <p:cNvSpPr txBox="1"/>
          <p:nvPr/>
        </p:nvSpPr>
        <p:spPr>
          <a:xfrm>
            <a:off x="3893918" y="6314260"/>
            <a:ext cx="11483937" cy="984885"/>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lang="zh-TW" sz="2800">
                <a:solidFill>
                  <a:srgbClr val="1C3879"/>
                </a:solidFill>
                <a:latin typeface="Arial"/>
                <a:ea typeface="Arial"/>
                <a:cs typeface="Arial"/>
                <a:sym typeface="Arial"/>
              </a:rPr>
              <a:t>2024 </a:t>
            </a:r>
            <a:r>
              <a:rPr lang="zh-TW" sz="2800">
                <a:solidFill>
                  <a:srgbClr val="1C3879"/>
                </a:solidFill>
                <a:latin typeface="Arial"/>
                <a:ea typeface="Arial"/>
                <a:cs typeface="Arial"/>
                <a:sym typeface="Arial"/>
              </a:rPr>
              <a:t>Research.com「動物科學與獸醫」研究領域，3度蟬聯國內第</a:t>
            </a:r>
            <a:r>
              <a:rPr b="1" lang="zh-TW" sz="3200">
                <a:solidFill>
                  <a:srgbClr val="C00000"/>
                </a:solidFill>
                <a:latin typeface="Arial"/>
                <a:ea typeface="Arial"/>
                <a:cs typeface="Arial"/>
                <a:sym typeface="Arial"/>
              </a:rPr>
              <a:t>1</a:t>
            </a:r>
            <a:r>
              <a:rPr lang="zh-TW" sz="2800">
                <a:solidFill>
                  <a:srgbClr val="1C3879"/>
                </a:solidFill>
                <a:latin typeface="Arial"/>
                <a:ea typeface="Arial"/>
                <a:cs typeface="Arial"/>
                <a:sym typeface="Arial"/>
              </a:rPr>
              <a:t>名；「生態與演化」領域第</a:t>
            </a:r>
            <a:r>
              <a:rPr b="1" lang="zh-TW" sz="3200">
                <a:solidFill>
                  <a:srgbClr val="C00000"/>
                </a:solidFill>
                <a:latin typeface="Arial"/>
                <a:ea typeface="Arial"/>
                <a:cs typeface="Arial"/>
                <a:sym typeface="Arial"/>
              </a:rPr>
              <a:t>1</a:t>
            </a:r>
            <a:r>
              <a:rPr lang="zh-TW" sz="2800">
                <a:solidFill>
                  <a:srgbClr val="1C3879"/>
                </a:solidFill>
                <a:latin typeface="Arial"/>
                <a:ea typeface="Arial"/>
                <a:cs typeface="Arial"/>
                <a:sym typeface="Arial"/>
              </a:rPr>
              <a:t>名，「環境科學」領域第</a:t>
            </a:r>
            <a:r>
              <a:rPr b="1" lang="zh-TW" sz="3200">
                <a:solidFill>
                  <a:srgbClr val="C00000"/>
                </a:solidFill>
                <a:latin typeface="Arial"/>
                <a:ea typeface="Arial"/>
                <a:cs typeface="Arial"/>
                <a:sym typeface="Arial"/>
              </a:rPr>
              <a:t>4</a:t>
            </a:r>
            <a:r>
              <a:rPr lang="zh-TW" sz="2800">
                <a:solidFill>
                  <a:srgbClr val="1C3879"/>
                </a:solidFill>
                <a:latin typeface="Arial"/>
                <a:ea typeface="Arial"/>
                <a:cs typeface="Arial"/>
                <a:sym typeface="Arial"/>
              </a:rPr>
              <a:t>名。</a:t>
            </a:r>
            <a:endParaRPr/>
          </a:p>
        </p:txBody>
      </p:sp>
      <p:grpSp>
        <p:nvGrpSpPr>
          <p:cNvPr id="580" name="Google Shape;580;p35"/>
          <p:cNvGrpSpPr/>
          <p:nvPr/>
        </p:nvGrpSpPr>
        <p:grpSpPr>
          <a:xfrm>
            <a:off x="1524000" y="7862870"/>
            <a:ext cx="14139451" cy="630732"/>
            <a:chOff x="0" y="-38100"/>
            <a:chExt cx="2521016" cy="434090"/>
          </a:xfrm>
        </p:grpSpPr>
        <p:sp>
          <p:nvSpPr>
            <p:cNvPr id="581" name="Google Shape;581;p35"/>
            <p:cNvSpPr/>
            <p:nvPr/>
          </p:nvSpPr>
          <p:spPr>
            <a:xfrm>
              <a:off x="0" y="0"/>
              <a:ext cx="2521016" cy="395990"/>
            </a:xfrm>
            <a:custGeom>
              <a:rect b="b" l="l" r="r" t="t"/>
              <a:pathLst>
                <a:path extrusionOk="0" h="395990" w="2521016">
                  <a:moveTo>
                    <a:pt x="126839" y="0"/>
                  </a:moveTo>
                  <a:lnTo>
                    <a:pt x="2394177" y="0"/>
                  </a:lnTo>
                  <a:cubicBezTo>
                    <a:pt x="2427817" y="0"/>
                    <a:pt x="2460079" y="13363"/>
                    <a:pt x="2483866" y="37150"/>
                  </a:cubicBezTo>
                  <a:cubicBezTo>
                    <a:pt x="2507653" y="60937"/>
                    <a:pt x="2521016" y="93199"/>
                    <a:pt x="2521016" y="126839"/>
                  </a:cubicBezTo>
                  <a:lnTo>
                    <a:pt x="2521016" y="269151"/>
                  </a:lnTo>
                  <a:cubicBezTo>
                    <a:pt x="2521016" y="339202"/>
                    <a:pt x="2464228" y="395990"/>
                    <a:pt x="2394177" y="395990"/>
                  </a:cubicBezTo>
                  <a:lnTo>
                    <a:pt x="126839" y="395990"/>
                  </a:lnTo>
                  <a:cubicBezTo>
                    <a:pt x="56788" y="395990"/>
                    <a:pt x="0" y="339202"/>
                    <a:pt x="0" y="269151"/>
                  </a:cubicBezTo>
                  <a:lnTo>
                    <a:pt x="0" y="126839"/>
                  </a:lnTo>
                  <a:cubicBezTo>
                    <a:pt x="0" y="56788"/>
                    <a:pt x="56788" y="0"/>
                    <a:pt x="12683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2" name="Google Shape;582;p35"/>
            <p:cNvSpPr txBox="1"/>
            <p:nvPr/>
          </p:nvSpPr>
          <p:spPr>
            <a:xfrm>
              <a:off x="0" y="-38100"/>
              <a:ext cx="2521016" cy="43409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83" name="Google Shape;583;p35"/>
          <p:cNvSpPr txBox="1"/>
          <p:nvPr/>
        </p:nvSpPr>
        <p:spPr>
          <a:xfrm>
            <a:off x="823585" y="7959784"/>
            <a:ext cx="14777419" cy="492443"/>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zh-TW" sz="2800">
                <a:solidFill>
                  <a:srgbClr val="1C3879"/>
                </a:solidFill>
                <a:latin typeface="Arial"/>
                <a:ea typeface="Arial"/>
                <a:cs typeface="Arial"/>
                <a:sym typeface="Arial"/>
              </a:rPr>
              <a:t>獲《遠見雜誌》「臺灣最佳大學排行榜」綜合類大學第</a:t>
            </a:r>
            <a:r>
              <a:rPr b="1" lang="zh-TW" sz="3200">
                <a:solidFill>
                  <a:srgbClr val="C00000"/>
                </a:solidFill>
                <a:latin typeface="Arial"/>
                <a:ea typeface="Arial"/>
                <a:cs typeface="Arial"/>
                <a:sym typeface="Arial"/>
              </a:rPr>
              <a:t>14</a:t>
            </a:r>
            <a:r>
              <a:rPr lang="zh-TW" sz="2800">
                <a:solidFill>
                  <a:srgbClr val="1C3879"/>
                </a:solidFill>
                <a:latin typeface="Arial"/>
                <a:ea typeface="Arial"/>
                <a:cs typeface="Arial"/>
                <a:sym typeface="Arial"/>
              </a:rPr>
              <a:t>名，已連續</a:t>
            </a:r>
            <a:r>
              <a:rPr b="1" lang="zh-TW" sz="3200">
                <a:solidFill>
                  <a:srgbClr val="C00000"/>
                </a:solidFill>
                <a:latin typeface="Arial"/>
                <a:ea typeface="Arial"/>
                <a:cs typeface="Arial"/>
                <a:sym typeface="Arial"/>
              </a:rPr>
              <a:t>8</a:t>
            </a:r>
            <a:r>
              <a:rPr lang="zh-TW" sz="2800">
                <a:solidFill>
                  <a:srgbClr val="1C3879"/>
                </a:solidFill>
                <a:latin typeface="Arial"/>
                <a:ea typeface="Arial"/>
                <a:cs typeface="Arial"/>
                <a:sym typeface="Arial"/>
              </a:rPr>
              <a:t>年擠入前20強。</a:t>
            </a:r>
            <a:endParaRPr sz="2800">
              <a:solidFill>
                <a:srgbClr val="1C3879"/>
              </a:solidFill>
              <a:latin typeface="Arial"/>
              <a:ea typeface="Arial"/>
              <a:cs typeface="Arial"/>
              <a:sym typeface="Arial"/>
            </a:endParaRPr>
          </a:p>
        </p:txBody>
      </p:sp>
      <p:grpSp>
        <p:nvGrpSpPr>
          <p:cNvPr id="584" name="Google Shape;584;p35"/>
          <p:cNvGrpSpPr/>
          <p:nvPr/>
        </p:nvGrpSpPr>
        <p:grpSpPr>
          <a:xfrm>
            <a:off x="6894834" y="8981237"/>
            <a:ext cx="8689905" cy="790905"/>
            <a:chOff x="0" y="-62062"/>
            <a:chExt cx="2521016" cy="458052"/>
          </a:xfrm>
        </p:grpSpPr>
        <p:sp>
          <p:nvSpPr>
            <p:cNvPr id="585" name="Google Shape;585;p35"/>
            <p:cNvSpPr/>
            <p:nvPr/>
          </p:nvSpPr>
          <p:spPr>
            <a:xfrm>
              <a:off x="0" y="-62062"/>
              <a:ext cx="2521016" cy="395990"/>
            </a:xfrm>
            <a:custGeom>
              <a:rect b="b" l="l" r="r" t="t"/>
              <a:pathLst>
                <a:path extrusionOk="0" h="395990" w="2521016">
                  <a:moveTo>
                    <a:pt x="126839" y="0"/>
                  </a:moveTo>
                  <a:lnTo>
                    <a:pt x="2394177" y="0"/>
                  </a:lnTo>
                  <a:cubicBezTo>
                    <a:pt x="2427817" y="0"/>
                    <a:pt x="2460079" y="13363"/>
                    <a:pt x="2483866" y="37150"/>
                  </a:cubicBezTo>
                  <a:cubicBezTo>
                    <a:pt x="2507653" y="60937"/>
                    <a:pt x="2521016" y="93199"/>
                    <a:pt x="2521016" y="126839"/>
                  </a:cubicBezTo>
                  <a:lnTo>
                    <a:pt x="2521016" y="269151"/>
                  </a:lnTo>
                  <a:cubicBezTo>
                    <a:pt x="2521016" y="339202"/>
                    <a:pt x="2464228" y="395990"/>
                    <a:pt x="2394177" y="395990"/>
                  </a:cubicBezTo>
                  <a:lnTo>
                    <a:pt x="126839" y="395990"/>
                  </a:lnTo>
                  <a:cubicBezTo>
                    <a:pt x="56788" y="395990"/>
                    <a:pt x="0" y="339202"/>
                    <a:pt x="0" y="269151"/>
                  </a:cubicBezTo>
                  <a:lnTo>
                    <a:pt x="0" y="126839"/>
                  </a:lnTo>
                  <a:cubicBezTo>
                    <a:pt x="0" y="56788"/>
                    <a:pt x="56788" y="0"/>
                    <a:pt x="126839"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6" name="Google Shape;586;p35"/>
            <p:cNvSpPr txBox="1"/>
            <p:nvPr/>
          </p:nvSpPr>
          <p:spPr>
            <a:xfrm>
              <a:off x="0" y="-38100"/>
              <a:ext cx="2521016" cy="43409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87" name="Google Shape;587;p35"/>
          <p:cNvSpPr txBox="1"/>
          <p:nvPr/>
        </p:nvSpPr>
        <p:spPr>
          <a:xfrm>
            <a:off x="7144105" y="9061407"/>
            <a:ext cx="8491637"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zh-TW" sz="2800">
                <a:solidFill>
                  <a:srgbClr val="1C3879"/>
                </a:solidFill>
                <a:latin typeface="Arial"/>
                <a:ea typeface="Arial"/>
                <a:cs typeface="Arial"/>
                <a:sym typeface="Arial"/>
              </a:rPr>
              <a:t>全球前2%頂尖科學家榜單，海大共有</a:t>
            </a:r>
            <a:r>
              <a:rPr b="1" lang="zh-TW" sz="3200">
                <a:solidFill>
                  <a:srgbClr val="C00000"/>
                </a:solidFill>
                <a:latin typeface="Arial"/>
                <a:ea typeface="Arial"/>
                <a:cs typeface="Arial"/>
                <a:sym typeface="Arial"/>
              </a:rPr>
              <a:t>48</a:t>
            </a:r>
            <a:r>
              <a:rPr lang="zh-TW" sz="2800">
                <a:solidFill>
                  <a:srgbClr val="1C3879"/>
                </a:solidFill>
                <a:latin typeface="Arial"/>
                <a:ea typeface="Arial"/>
                <a:cs typeface="Arial"/>
                <a:sym typeface="Arial"/>
              </a:rPr>
              <a:t>名學者入榜。</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pic>
        <p:nvPicPr>
          <p:cNvPr id="592" name="Google Shape;592;p36"/>
          <p:cNvPicPr preferRelativeResize="0"/>
          <p:nvPr/>
        </p:nvPicPr>
        <p:blipFill rotWithShape="1">
          <a:blip r:embed="rId3">
            <a:alphaModFix/>
          </a:blip>
          <a:srcRect b="0" l="0" r="0" t="0"/>
          <a:stretch/>
        </p:blipFill>
        <p:spPr>
          <a:xfrm>
            <a:off x="-21336" y="0"/>
            <a:ext cx="18309336" cy="103659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pic>
        <p:nvPicPr>
          <p:cNvPr id="597" name="Google Shape;597;p37"/>
          <p:cNvPicPr preferRelativeResize="0"/>
          <p:nvPr/>
        </p:nvPicPr>
        <p:blipFill rotWithShape="1">
          <a:blip r:embed="rId3">
            <a:alphaModFix/>
          </a:blip>
          <a:srcRect b="0" l="0" r="0" t="0"/>
          <a:stretch/>
        </p:blipFill>
        <p:spPr>
          <a:xfrm>
            <a:off x="0" y="38100"/>
            <a:ext cx="18288000" cy="1035605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38"/>
          <p:cNvPicPr preferRelativeResize="0"/>
          <p:nvPr/>
        </p:nvPicPr>
        <p:blipFill rotWithShape="1">
          <a:blip r:embed="rId3">
            <a:alphaModFix/>
          </a:blip>
          <a:srcRect b="0" l="0" r="0" t="0"/>
          <a:stretch/>
        </p:blipFill>
        <p:spPr>
          <a:xfrm>
            <a:off x="0" y="-1"/>
            <a:ext cx="18288000" cy="1036100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pic>
        <p:nvPicPr>
          <p:cNvPr id="607" name="Google Shape;607;p39"/>
          <p:cNvPicPr preferRelativeResize="0"/>
          <p:nvPr/>
        </p:nvPicPr>
        <p:blipFill rotWithShape="1">
          <a:blip r:embed="rId3">
            <a:alphaModFix/>
          </a:blip>
          <a:srcRect b="0" l="0" r="0" t="0"/>
          <a:stretch/>
        </p:blipFill>
        <p:spPr>
          <a:xfrm>
            <a:off x="30480" y="25908"/>
            <a:ext cx="18257520" cy="1042583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pic>
        <p:nvPicPr>
          <p:cNvPr id="612" name="Google Shape;612;p40"/>
          <p:cNvPicPr preferRelativeResize="0"/>
          <p:nvPr/>
        </p:nvPicPr>
        <p:blipFill rotWithShape="1">
          <a:blip r:embed="rId3">
            <a:alphaModFix/>
          </a:blip>
          <a:srcRect b="0" l="0" r="0" t="0"/>
          <a:stretch/>
        </p:blipFill>
        <p:spPr>
          <a:xfrm>
            <a:off x="0" y="35052"/>
            <a:ext cx="18288000" cy="1035882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pic>
        <p:nvPicPr>
          <p:cNvPr id="617" name="Google Shape;617;p41"/>
          <p:cNvPicPr preferRelativeResize="0"/>
          <p:nvPr/>
        </p:nvPicPr>
        <p:blipFill rotWithShape="1">
          <a:blip r:embed="rId3">
            <a:alphaModFix/>
          </a:blip>
          <a:srcRect b="0" l="0" r="0" t="0"/>
          <a:stretch/>
        </p:blipFill>
        <p:spPr>
          <a:xfrm>
            <a:off x="76200" y="0"/>
            <a:ext cx="18135600" cy="1033990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21" name="Shape 621"/>
        <p:cNvGrpSpPr/>
        <p:nvPr/>
      </p:nvGrpSpPr>
      <p:grpSpPr>
        <a:xfrm>
          <a:off x="0" y="0"/>
          <a:ext cx="0" cy="0"/>
          <a:chOff x="0" y="0"/>
          <a:chExt cx="0" cy="0"/>
        </a:xfrm>
      </p:grpSpPr>
      <p:sp>
        <p:nvSpPr>
          <p:cNvPr id="622" name="Google Shape;622;p4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3" name="Google Shape;623;p42"/>
          <p:cNvSpPr/>
          <p:nvPr/>
        </p:nvSpPr>
        <p:spPr>
          <a:xfrm rot="-5400000">
            <a:off x="3266660" y="-4057362"/>
            <a:ext cx="11489343" cy="19248532"/>
          </a:xfrm>
          <a:custGeom>
            <a:rect b="b" l="l" r="r" t="t"/>
            <a:pathLst>
              <a:path extrusionOk="0" h="11492717" w="11492717">
                <a:moveTo>
                  <a:pt x="0" y="0"/>
                </a:moveTo>
                <a:lnTo>
                  <a:pt x="11492717" y="0"/>
                </a:lnTo>
                <a:lnTo>
                  <a:pt x="11492717" y="11492717"/>
                </a:lnTo>
                <a:lnTo>
                  <a:pt x="0" y="11492717"/>
                </a:lnTo>
                <a:lnTo>
                  <a:pt x="0" y="0"/>
                </a:lnTo>
                <a:close/>
              </a:path>
            </a:pathLst>
          </a:custGeom>
          <a:blipFill rotWithShape="1">
            <a:blip r:embed="rId4">
              <a:alphaModFix amt="20000"/>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24" name="Google Shape;624;p42"/>
          <p:cNvGrpSpPr/>
          <p:nvPr/>
        </p:nvGrpSpPr>
        <p:grpSpPr>
          <a:xfrm>
            <a:off x="16846936" y="-1365409"/>
            <a:ext cx="2307801" cy="2573579"/>
            <a:chOff x="0" y="0"/>
            <a:chExt cx="812800" cy="812800"/>
          </a:xfrm>
        </p:grpSpPr>
        <p:sp>
          <p:nvSpPr>
            <p:cNvPr id="625" name="Google Shape;625;p4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2"/>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rgbClr val="1159A5"/>
                </a:solidFill>
                <a:latin typeface="Calibri"/>
                <a:ea typeface="Calibri"/>
                <a:cs typeface="Calibri"/>
                <a:sym typeface="Calibri"/>
              </a:endParaRPr>
            </a:p>
          </p:txBody>
        </p:sp>
      </p:grpSp>
      <p:pic>
        <p:nvPicPr>
          <p:cNvPr id="627" name="Google Shape;627;p42"/>
          <p:cNvPicPr preferRelativeResize="0"/>
          <p:nvPr/>
        </p:nvPicPr>
        <p:blipFill rotWithShape="1">
          <a:blip r:embed="rId5">
            <a:alphaModFix/>
          </a:blip>
          <a:srcRect b="0" l="0" r="0" t="0"/>
          <a:stretch/>
        </p:blipFill>
        <p:spPr>
          <a:xfrm>
            <a:off x="17224516" y="171450"/>
            <a:ext cx="1014651" cy="523691"/>
          </a:xfrm>
          <a:prstGeom prst="rect">
            <a:avLst/>
          </a:prstGeom>
          <a:noFill/>
          <a:ln>
            <a:noFill/>
          </a:ln>
        </p:spPr>
      </p:pic>
      <p:pic>
        <p:nvPicPr>
          <p:cNvPr id="628" name="Google Shape;628;p42"/>
          <p:cNvPicPr preferRelativeResize="0"/>
          <p:nvPr/>
        </p:nvPicPr>
        <p:blipFill rotWithShape="1">
          <a:blip r:embed="rId6">
            <a:alphaModFix/>
          </a:blip>
          <a:srcRect b="0" l="0" r="0" t="0"/>
          <a:stretch/>
        </p:blipFill>
        <p:spPr>
          <a:xfrm flipH="1" rot="188098">
            <a:off x="16282717" y="8918382"/>
            <a:ext cx="809625" cy="1400175"/>
          </a:xfrm>
          <a:prstGeom prst="rect">
            <a:avLst/>
          </a:prstGeom>
          <a:noFill/>
          <a:ln>
            <a:noFill/>
          </a:ln>
        </p:spPr>
      </p:pic>
      <p:pic>
        <p:nvPicPr>
          <p:cNvPr id="629" name="Google Shape;629;p42"/>
          <p:cNvPicPr preferRelativeResize="0"/>
          <p:nvPr/>
        </p:nvPicPr>
        <p:blipFill rotWithShape="1">
          <a:blip r:embed="rId7">
            <a:alphaModFix/>
          </a:blip>
          <a:srcRect b="0" l="0" r="0" t="0"/>
          <a:stretch/>
        </p:blipFill>
        <p:spPr>
          <a:xfrm>
            <a:off x="4114800" y="9564622"/>
            <a:ext cx="894428" cy="764592"/>
          </a:xfrm>
          <a:prstGeom prst="rect">
            <a:avLst/>
          </a:prstGeom>
          <a:noFill/>
          <a:ln>
            <a:noFill/>
          </a:ln>
        </p:spPr>
      </p:pic>
      <p:pic>
        <p:nvPicPr>
          <p:cNvPr id="630" name="Google Shape;630;p42"/>
          <p:cNvPicPr preferRelativeResize="0"/>
          <p:nvPr/>
        </p:nvPicPr>
        <p:blipFill rotWithShape="1">
          <a:blip r:embed="rId6">
            <a:alphaModFix/>
          </a:blip>
          <a:srcRect b="0" l="70613" r="0" t="33145"/>
          <a:stretch/>
        </p:blipFill>
        <p:spPr>
          <a:xfrm rot="-188098">
            <a:off x="5429540" y="8924634"/>
            <a:ext cx="351642" cy="1383484"/>
          </a:xfrm>
          <a:prstGeom prst="rect">
            <a:avLst/>
          </a:prstGeom>
          <a:noFill/>
          <a:ln>
            <a:noFill/>
          </a:ln>
        </p:spPr>
      </p:pic>
      <p:pic>
        <p:nvPicPr>
          <p:cNvPr id="631" name="Google Shape;631;p42"/>
          <p:cNvPicPr preferRelativeResize="0"/>
          <p:nvPr/>
        </p:nvPicPr>
        <p:blipFill rotWithShape="1">
          <a:blip r:embed="rId6">
            <a:alphaModFix/>
          </a:blip>
          <a:srcRect b="0" l="70613" r="0" t="33145"/>
          <a:stretch/>
        </p:blipFill>
        <p:spPr>
          <a:xfrm rot="-188098">
            <a:off x="10045700" y="8535846"/>
            <a:ext cx="449853" cy="1769877"/>
          </a:xfrm>
          <a:prstGeom prst="rect">
            <a:avLst/>
          </a:prstGeom>
          <a:noFill/>
          <a:ln>
            <a:noFill/>
          </a:ln>
        </p:spPr>
      </p:pic>
      <p:pic>
        <p:nvPicPr>
          <p:cNvPr id="632" name="Google Shape;632;p42"/>
          <p:cNvPicPr preferRelativeResize="0"/>
          <p:nvPr/>
        </p:nvPicPr>
        <p:blipFill rotWithShape="1">
          <a:blip r:embed="rId7">
            <a:alphaModFix/>
          </a:blip>
          <a:srcRect b="0" l="0" r="0" t="0"/>
          <a:stretch/>
        </p:blipFill>
        <p:spPr>
          <a:xfrm flipH="1">
            <a:off x="17628970" y="9927152"/>
            <a:ext cx="447961" cy="382935"/>
          </a:xfrm>
          <a:prstGeom prst="rect">
            <a:avLst/>
          </a:prstGeom>
          <a:noFill/>
          <a:ln>
            <a:noFill/>
          </a:ln>
        </p:spPr>
      </p:pic>
      <p:pic>
        <p:nvPicPr>
          <p:cNvPr id="633" name="Google Shape;633;p42"/>
          <p:cNvPicPr preferRelativeResize="0"/>
          <p:nvPr/>
        </p:nvPicPr>
        <p:blipFill rotWithShape="1">
          <a:blip r:embed="rId6">
            <a:alphaModFix/>
          </a:blip>
          <a:srcRect b="0" l="70613" r="0" t="33145"/>
          <a:stretch/>
        </p:blipFill>
        <p:spPr>
          <a:xfrm flipH="1" rot="188098">
            <a:off x="3265313" y="8852159"/>
            <a:ext cx="375567" cy="1477615"/>
          </a:xfrm>
          <a:prstGeom prst="rect">
            <a:avLst/>
          </a:prstGeom>
          <a:noFill/>
          <a:ln>
            <a:noFill/>
          </a:ln>
        </p:spPr>
      </p:pic>
      <p:pic>
        <p:nvPicPr>
          <p:cNvPr id="634" name="Google Shape;634;p42"/>
          <p:cNvPicPr preferRelativeResize="0"/>
          <p:nvPr/>
        </p:nvPicPr>
        <p:blipFill rotWithShape="1">
          <a:blip r:embed="rId8">
            <a:alphaModFix/>
          </a:blip>
          <a:srcRect b="0" l="0" r="0" t="0"/>
          <a:stretch/>
        </p:blipFill>
        <p:spPr>
          <a:xfrm rot="1564010">
            <a:off x="6238506" y="9280224"/>
            <a:ext cx="875754" cy="771321"/>
          </a:xfrm>
          <a:prstGeom prst="rect">
            <a:avLst/>
          </a:prstGeom>
          <a:noFill/>
          <a:ln>
            <a:noFill/>
          </a:ln>
        </p:spPr>
      </p:pic>
      <p:pic>
        <p:nvPicPr>
          <p:cNvPr id="635" name="Google Shape;635;p42"/>
          <p:cNvPicPr preferRelativeResize="0"/>
          <p:nvPr/>
        </p:nvPicPr>
        <p:blipFill rotWithShape="1">
          <a:blip r:embed="rId6">
            <a:alphaModFix/>
          </a:blip>
          <a:srcRect b="0" l="0" r="0" t="0"/>
          <a:stretch/>
        </p:blipFill>
        <p:spPr>
          <a:xfrm flipH="1" rot="188098">
            <a:off x="7086822" y="9474207"/>
            <a:ext cx="499525" cy="863884"/>
          </a:xfrm>
          <a:prstGeom prst="rect">
            <a:avLst/>
          </a:prstGeom>
          <a:noFill/>
          <a:ln>
            <a:noFill/>
          </a:ln>
        </p:spPr>
      </p:pic>
      <p:pic>
        <p:nvPicPr>
          <p:cNvPr id="636" name="Google Shape;636;p42"/>
          <p:cNvPicPr preferRelativeResize="0"/>
          <p:nvPr/>
        </p:nvPicPr>
        <p:blipFill rotWithShape="1">
          <a:blip r:embed="rId7">
            <a:alphaModFix/>
          </a:blip>
          <a:srcRect b="0" l="0" r="0" t="0"/>
          <a:stretch/>
        </p:blipFill>
        <p:spPr>
          <a:xfrm>
            <a:off x="7942296" y="9870282"/>
            <a:ext cx="492809" cy="421273"/>
          </a:xfrm>
          <a:prstGeom prst="rect">
            <a:avLst/>
          </a:prstGeom>
          <a:noFill/>
          <a:ln>
            <a:noFill/>
          </a:ln>
        </p:spPr>
      </p:pic>
      <p:pic>
        <p:nvPicPr>
          <p:cNvPr id="637" name="Google Shape;637;p42"/>
          <p:cNvPicPr preferRelativeResize="0"/>
          <p:nvPr/>
        </p:nvPicPr>
        <p:blipFill rotWithShape="1">
          <a:blip r:embed="rId9">
            <a:alphaModFix/>
          </a:blip>
          <a:srcRect b="0" l="0" r="0" t="0"/>
          <a:stretch/>
        </p:blipFill>
        <p:spPr>
          <a:xfrm rot="-961346">
            <a:off x="8496359" y="9100745"/>
            <a:ext cx="775416" cy="495466"/>
          </a:xfrm>
          <a:prstGeom prst="rect">
            <a:avLst/>
          </a:prstGeom>
          <a:noFill/>
          <a:ln>
            <a:noFill/>
          </a:ln>
        </p:spPr>
      </p:pic>
      <p:pic>
        <p:nvPicPr>
          <p:cNvPr id="638" name="Google Shape;638;p42"/>
          <p:cNvPicPr preferRelativeResize="0"/>
          <p:nvPr/>
        </p:nvPicPr>
        <p:blipFill rotWithShape="1">
          <a:blip r:embed="rId6">
            <a:alphaModFix/>
          </a:blip>
          <a:srcRect b="0" l="70613" r="0" t="33145"/>
          <a:stretch/>
        </p:blipFill>
        <p:spPr>
          <a:xfrm flipH="1" rot="188098">
            <a:off x="9078893" y="9534799"/>
            <a:ext cx="195017" cy="767268"/>
          </a:xfrm>
          <a:prstGeom prst="rect">
            <a:avLst/>
          </a:prstGeom>
          <a:noFill/>
          <a:ln>
            <a:noFill/>
          </a:ln>
        </p:spPr>
      </p:pic>
      <p:pic>
        <p:nvPicPr>
          <p:cNvPr id="639" name="Google Shape;639;p42"/>
          <p:cNvPicPr preferRelativeResize="0"/>
          <p:nvPr/>
        </p:nvPicPr>
        <p:blipFill rotWithShape="1">
          <a:blip r:embed="rId10">
            <a:alphaModFix/>
          </a:blip>
          <a:srcRect b="0" l="0" r="0" t="0"/>
          <a:stretch/>
        </p:blipFill>
        <p:spPr>
          <a:xfrm rot="-1065145">
            <a:off x="17619188" y="9146063"/>
            <a:ext cx="895350" cy="428625"/>
          </a:xfrm>
          <a:prstGeom prst="rect">
            <a:avLst/>
          </a:prstGeom>
          <a:noFill/>
          <a:ln>
            <a:noFill/>
          </a:ln>
        </p:spPr>
      </p:pic>
      <p:pic>
        <p:nvPicPr>
          <p:cNvPr id="640" name="Google Shape;640;p42"/>
          <p:cNvPicPr preferRelativeResize="0"/>
          <p:nvPr/>
        </p:nvPicPr>
        <p:blipFill rotWithShape="1">
          <a:blip r:embed="rId7">
            <a:alphaModFix/>
          </a:blip>
          <a:srcRect b="0" l="0" r="0" t="0"/>
          <a:stretch/>
        </p:blipFill>
        <p:spPr>
          <a:xfrm flipH="1">
            <a:off x="11451687" y="9918433"/>
            <a:ext cx="447961" cy="382935"/>
          </a:xfrm>
          <a:prstGeom prst="rect">
            <a:avLst/>
          </a:prstGeom>
          <a:noFill/>
          <a:ln>
            <a:noFill/>
          </a:ln>
        </p:spPr>
      </p:pic>
      <p:pic>
        <p:nvPicPr>
          <p:cNvPr id="641" name="Google Shape;641;p42"/>
          <p:cNvPicPr preferRelativeResize="0"/>
          <p:nvPr/>
        </p:nvPicPr>
        <p:blipFill rotWithShape="1">
          <a:blip r:embed="rId6">
            <a:alphaModFix/>
          </a:blip>
          <a:srcRect b="0" l="0" r="0" t="0"/>
          <a:stretch/>
        </p:blipFill>
        <p:spPr>
          <a:xfrm flipH="1" rot="188098">
            <a:off x="12490611" y="9604959"/>
            <a:ext cx="402048" cy="695306"/>
          </a:xfrm>
          <a:prstGeom prst="rect">
            <a:avLst/>
          </a:prstGeom>
          <a:noFill/>
          <a:ln>
            <a:noFill/>
          </a:ln>
        </p:spPr>
      </p:pic>
      <p:pic>
        <p:nvPicPr>
          <p:cNvPr id="642" name="Google Shape;642;p42"/>
          <p:cNvPicPr preferRelativeResize="0"/>
          <p:nvPr/>
        </p:nvPicPr>
        <p:blipFill rotWithShape="1">
          <a:blip r:embed="rId10">
            <a:alphaModFix/>
          </a:blip>
          <a:srcRect b="0" l="0" r="0" t="0"/>
          <a:stretch/>
        </p:blipFill>
        <p:spPr>
          <a:xfrm rot="-1065145">
            <a:off x="2481799" y="8794419"/>
            <a:ext cx="895350" cy="428625"/>
          </a:xfrm>
          <a:prstGeom prst="rect">
            <a:avLst/>
          </a:prstGeom>
          <a:noFill/>
          <a:ln>
            <a:noFill/>
          </a:ln>
        </p:spPr>
      </p:pic>
      <p:pic>
        <p:nvPicPr>
          <p:cNvPr id="643" name="Google Shape;643;p42"/>
          <p:cNvPicPr preferRelativeResize="0"/>
          <p:nvPr/>
        </p:nvPicPr>
        <p:blipFill rotWithShape="1">
          <a:blip r:embed="rId11">
            <a:alphaModFix/>
          </a:blip>
          <a:srcRect b="0" l="0" r="0" t="0"/>
          <a:stretch/>
        </p:blipFill>
        <p:spPr>
          <a:xfrm flipH="1">
            <a:off x="89134" y="8496300"/>
            <a:ext cx="2060120" cy="1901649"/>
          </a:xfrm>
          <a:prstGeom prst="rect">
            <a:avLst/>
          </a:prstGeom>
          <a:noFill/>
          <a:ln>
            <a:noFill/>
          </a:ln>
        </p:spPr>
      </p:pic>
      <p:sp>
        <p:nvSpPr>
          <p:cNvPr id="644" name="Google Shape;644;p42"/>
          <p:cNvSpPr txBox="1"/>
          <p:nvPr/>
        </p:nvSpPr>
        <p:spPr>
          <a:xfrm>
            <a:off x="5605361" y="174482"/>
            <a:ext cx="7444804" cy="110799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zh-TW" sz="7200">
                <a:solidFill>
                  <a:srgbClr val="1C3879"/>
                </a:solidFill>
                <a:latin typeface="Arial"/>
                <a:ea typeface="Arial"/>
                <a:cs typeface="Arial"/>
                <a:sym typeface="Arial"/>
              </a:rPr>
              <a:t>豐富的獎補助學金</a:t>
            </a:r>
            <a:endParaRPr sz="7200">
              <a:solidFill>
                <a:srgbClr val="1C3879"/>
              </a:solidFill>
              <a:latin typeface="Arial"/>
              <a:ea typeface="Arial"/>
              <a:cs typeface="Arial"/>
              <a:sym typeface="Arial"/>
            </a:endParaRPr>
          </a:p>
        </p:txBody>
      </p:sp>
      <p:graphicFrame>
        <p:nvGraphicFramePr>
          <p:cNvPr id="645" name="Google Shape;645;p42"/>
          <p:cNvGraphicFramePr/>
          <p:nvPr/>
        </p:nvGraphicFramePr>
        <p:xfrm>
          <a:off x="3733800" y="1309296"/>
          <a:ext cx="3000000" cy="3000000"/>
        </p:xfrm>
        <a:graphic>
          <a:graphicData uri="http://schemas.openxmlformats.org/drawingml/2006/table">
            <a:tbl>
              <a:tblPr>
                <a:noFill/>
                <a:tableStyleId>{ADA6990A-B9E5-45DC-B9FC-F622ED425FF7}</a:tableStyleId>
              </a:tblPr>
              <a:tblGrid>
                <a:gridCol w="4572000"/>
                <a:gridCol w="4724400"/>
                <a:gridCol w="5257800"/>
              </a:tblGrid>
              <a:tr h="428975">
                <a:tc gridSpan="3">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學士班新生入學獎勵要點(適用於112學年度入學之新生)</a:t>
                      </a:r>
                      <a:endParaRPr b="1" i="0" sz="2000" u="none" cap="none" strike="noStrike">
                        <a:solidFill>
                          <a:srgbClr val="000000"/>
                        </a:solidFill>
                        <a:latin typeface="Arial"/>
                        <a:ea typeface="Arial"/>
                        <a:cs typeface="Arial"/>
                        <a:sym typeface="Arial"/>
                      </a:endParaRPr>
                    </a:p>
                  </a:txBody>
                  <a:tcPr marT="2400" marB="0" marR="2400" marL="2400" anchor="ctr"/>
                </a:tc>
                <a:tc hMerge="1"/>
                <a:tc hMerge="1"/>
              </a:tr>
              <a:tr h="1088875">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經由大學</a:t>
                      </a:r>
                      <a:r>
                        <a:rPr b="1" lang="zh-TW" sz="2000" u="none" cap="none" strike="noStrike">
                          <a:solidFill>
                            <a:srgbClr val="C00000"/>
                          </a:solidFill>
                          <a:latin typeface="Arial"/>
                          <a:ea typeface="Arial"/>
                          <a:cs typeface="Arial"/>
                          <a:sym typeface="Arial"/>
                        </a:rPr>
                        <a:t>分科測驗</a:t>
                      </a:r>
                      <a:r>
                        <a:rPr lang="zh-TW" sz="2000" u="none" cap="none" strike="noStrike">
                          <a:latin typeface="Arial"/>
                          <a:ea typeface="Arial"/>
                          <a:cs typeface="Arial"/>
                          <a:sym typeface="Arial"/>
                        </a:rPr>
                        <a:t>入學</a:t>
                      </a:r>
                      <a:endParaRPr sz="2000" u="none" cap="none" strike="noStrike">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zh-TW" sz="2000" u="none" cap="none" strike="noStrike">
                          <a:solidFill>
                            <a:srgbClr val="000000"/>
                          </a:solidFill>
                          <a:latin typeface="Arial"/>
                          <a:ea typeface="Arial"/>
                          <a:cs typeface="Arial"/>
                          <a:sym typeface="Arial"/>
                        </a:rPr>
                        <a:t>（以分科測驗採計科目級分總和為主）</a:t>
                      </a:r>
                      <a:endParaRPr/>
                    </a:p>
                  </a:txBody>
                  <a:tcPr marT="2400" marB="0" marR="2400" marL="2400" anchor="ctr"/>
                </a:tc>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經由大學甄選入學</a:t>
                      </a:r>
                      <a:br>
                        <a:rPr lang="zh-TW" sz="2000" u="none" cap="none" strike="noStrike">
                          <a:latin typeface="Arial"/>
                          <a:ea typeface="Arial"/>
                          <a:cs typeface="Arial"/>
                          <a:sym typeface="Arial"/>
                        </a:rPr>
                      </a:br>
                      <a:r>
                        <a:rPr lang="zh-TW" sz="2000" u="none" cap="none" strike="noStrike">
                          <a:latin typeface="Arial"/>
                          <a:ea typeface="Arial"/>
                          <a:cs typeface="Arial"/>
                          <a:sym typeface="Arial"/>
                        </a:rPr>
                        <a:t>（含</a:t>
                      </a:r>
                      <a:r>
                        <a:rPr b="1" lang="zh-TW" sz="2000" u="none" cap="none" strike="noStrike">
                          <a:solidFill>
                            <a:srgbClr val="C00000"/>
                          </a:solidFill>
                          <a:latin typeface="Arial"/>
                          <a:ea typeface="Arial"/>
                          <a:cs typeface="Arial"/>
                          <a:sym typeface="Arial"/>
                        </a:rPr>
                        <a:t>繁星推薦及申請入學</a:t>
                      </a:r>
                      <a:r>
                        <a:rPr lang="zh-TW" sz="2000" u="none" cap="none" strike="noStrike">
                          <a:latin typeface="Arial"/>
                          <a:ea typeface="Arial"/>
                          <a:cs typeface="Arial"/>
                          <a:sym typeface="Arial"/>
                        </a:rPr>
                        <a:t>）</a:t>
                      </a:r>
                      <a:endParaRPr sz="2000" u="none" cap="none" strike="noStrike">
                        <a:latin typeface="Arial"/>
                        <a:ea typeface="Arial"/>
                        <a:cs typeface="Arial"/>
                        <a:sym typeface="Arial"/>
                      </a:endParaRPr>
                    </a:p>
                    <a:p>
                      <a:pPr indent="0" lvl="0" marL="0" marR="0" rtl="0" algn="ctr">
                        <a:spcBef>
                          <a:spcPts val="0"/>
                        </a:spcBef>
                        <a:spcAft>
                          <a:spcPts val="0"/>
                        </a:spcAft>
                        <a:buNone/>
                      </a:pPr>
                      <a:r>
                        <a:rPr b="0" i="0" lang="zh-TW" sz="2000" u="none" cap="none" strike="noStrike">
                          <a:solidFill>
                            <a:srgbClr val="000000"/>
                          </a:solidFill>
                          <a:latin typeface="Arial"/>
                          <a:ea typeface="Arial"/>
                          <a:cs typeface="Arial"/>
                          <a:sym typeface="Arial"/>
                        </a:rPr>
                        <a:t>（以學測科目為主）</a:t>
                      </a:r>
                      <a:endParaRPr/>
                    </a:p>
                  </a:txBody>
                  <a:tcPr marT="2400" marB="0" marR="2400" marL="2400" anchor="ctr"/>
                </a:tc>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獎勵辦法</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（符合資格，可續領）</a:t>
                      </a:r>
                      <a:endParaRPr/>
                    </a:p>
                  </a:txBody>
                  <a:tcPr marT="30475" marB="30475" marR="60950" marL="60950" anchor="ctr"/>
                </a:tc>
              </a:tr>
              <a:tr h="1548275">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滿分且第一志願錄取者</a:t>
                      </a:r>
                      <a:endParaRPr b="0" i="0" sz="2000" u="none" cap="none" strike="noStrike">
                        <a:solidFill>
                          <a:srgbClr val="000000"/>
                        </a:solidFill>
                        <a:latin typeface="Arial"/>
                        <a:ea typeface="Arial"/>
                        <a:cs typeface="Arial"/>
                        <a:sym typeface="Arial"/>
                      </a:endParaRPr>
                    </a:p>
                  </a:txBody>
                  <a:tcPr marT="2400" marB="0" marR="2400" marL="2400" anchor="ctr"/>
                </a:tc>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4科滿級分（4科達60級分）</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且以第一志願錄取者</a:t>
                      </a:r>
                      <a:endParaRPr b="0" i="0" sz="2000" u="none" cap="none" strike="noStrike">
                        <a:solidFill>
                          <a:srgbClr val="000000"/>
                        </a:solidFill>
                        <a:latin typeface="Arial"/>
                        <a:ea typeface="Arial"/>
                        <a:cs typeface="Arial"/>
                        <a:sym typeface="Arial"/>
                      </a:endParaRPr>
                    </a:p>
                  </a:txBody>
                  <a:tcPr marT="2400" marB="0" marR="2400" marL="2400" anchor="ctr"/>
                </a:tc>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★第一學期給予38萬元獎學金。</a:t>
                      </a:r>
                      <a:br>
                        <a:rPr lang="zh-TW" sz="2000" u="none" cap="none" strike="noStrike">
                          <a:latin typeface="Arial"/>
                          <a:ea typeface="Arial"/>
                          <a:cs typeface="Arial"/>
                          <a:sym typeface="Arial"/>
                        </a:rPr>
                      </a:br>
                      <a:br>
                        <a:rPr lang="zh-TW" sz="2000" u="none" cap="none" strike="noStrike">
                          <a:latin typeface="Arial"/>
                          <a:ea typeface="Arial"/>
                          <a:cs typeface="Arial"/>
                          <a:sym typeface="Arial"/>
                        </a:rPr>
                      </a:br>
                      <a:r>
                        <a:rPr lang="zh-TW" sz="2000" u="none" cap="none" strike="noStrike">
                          <a:latin typeface="Arial"/>
                          <a:ea typeface="Arial"/>
                          <a:cs typeface="Arial"/>
                          <a:sym typeface="Arial"/>
                        </a:rPr>
                        <a:t>★全校以2名為原則，3名以上則獎金均分，</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一學年本獎學金總金額以152萬元為上限。</a:t>
                      </a:r>
                      <a:endParaRPr b="0" i="0" sz="2000" u="none" cap="none" strike="noStrike">
                        <a:solidFill>
                          <a:srgbClr val="000000"/>
                        </a:solidFill>
                        <a:latin typeface="Arial"/>
                        <a:ea typeface="Arial"/>
                        <a:cs typeface="Arial"/>
                        <a:sym typeface="Arial"/>
                      </a:endParaRPr>
                    </a:p>
                  </a:txBody>
                  <a:tcPr marT="2400" marB="0" marR="2400" marL="2400" anchor="ctr"/>
                </a:tc>
              </a:tr>
              <a:tr h="2166775">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達原始總分累計人數百分比</a:t>
                      </a:r>
                      <a:r>
                        <a:rPr lang="zh-TW" sz="2000" u="none" cap="none" strike="noStrike">
                          <a:solidFill>
                            <a:srgbClr val="C00000"/>
                          </a:solidFill>
                          <a:latin typeface="Arial"/>
                          <a:ea typeface="Arial"/>
                          <a:cs typeface="Arial"/>
                          <a:sym typeface="Arial"/>
                        </a:rPr>
                        <a:t>十二</a:t>
                      </a:r>
                      <a:r>
                        <a:rPr lang="zh-TW" sz="2000" u="none" cap="none" strike="noStrike">
                          <a:latin typeface="Arial"/>
                          <a:ea typeface="Arial"/>
                          <a:cs typeface="Arial"/>
                          <a:sym typeface="Arial"/>
                        </a:rPr>
                        <a:t>以下，</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且以第一志願錄取者</a:t>
                      </a:r>
                      <a:endParaRPr b="0" i="0" sz="2000" u="none" cap="none" strike="noStrike">
                        <a:solidFill>
                          <a:srgbClr val="000000"/>
                        </a:solidFill>
                        <a:latin typeface="Arial"/>
                        <a:ea typeface="Arial"/>
                        <a:cs typeface="Arial"/>
                        <a:sym typeface="Arial"/>
                      </a:endParaRPr>
                    </a:p>
                  </a:txBody>
                  <a:tcPr marT="2400" marB="0" marR="2400" marL="2400" anchor="ctr"/>
                </a:tc>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4科總級分達累計人數百分比</a:t>
                      </a:r>
                      <a:r>
                        <a:rPr lang="zh-TW" sz="2000" u="none" cap="none" strike="noStrike">
                          <a:solidFill>
                            <a:srgbClr val="C00000"/>
                          </a:solidFill>
                          <a:latin typeface="Arial"/>
                          <a:ea typeface="Arial"/>
                          <a:cs typeface="Arial"/>
                          <a:sym typeface="Arial"/>
                        </a:rPr>
                        <a:t>三</a:t>
                      </a:r>
                      <a:r>
                        <a:rPr lang="zh-TW" sz="2000" u="none" cap="none" strike="noStrike">
                          <a:latin typeface="Arial"/>
                          <a:ea typeface="Arial"/>
                          <a:cs typeface="Arial"/>
                          <a:sym typeface="Arial"/>
                        </a:rPr>
                        <a:t>以下，</a:t>
                      </a:r>
                      <a:br>
                        <a:rPr lang="zh-TW" sz="2000" u="none" cap="none" strike="noStrike">
                          <a:latin typeface="Arial"/>
                          <a:ea typeface="Arial"/>
                          <a:cs typeface="Arial"/>
                          <a:sym typeface="Arial"/>
                        </a:rPr>
                      </a:br>
                      <a:r>
                        <a:rPr lang="zh-TW" sz="2000" u="none" cap="none" strike="noStrike">
                          <a:latin typeface="Arial"/>
                          <a:ea typeface="Arial"/>
                          <a:cs typeface="Arial"/>
                          <a:sym typeface="Arial"/>
                        </a:rPr>
                        <a:t>且至少</a:t>
                      </a:r>
                      <a:r>
                        <a:rPr lang="zh-TW" sz="2000" u="none" cap="none" strike="noStrike">
                          <a:solidFill>
                            <a:srgbClr val="C00000"/>
                          </a:solidFill>
                          <a:latin typeface="Arial"/>
                          <a:ea typeface="Arial"/>
                          <a:cs typeface="Arial"/>
                          <a:sym typeface="Arial"/>
                        </a:rPr>
                        <a:t>2科達滿級分</a:t>
                      </a:r>
                      <a:r>
                        <a:rPr lang="zh-TW" sz="2000" u="none" cap="none" strike="noStrike">
                          <a:latin typeface="Arial"/>
                          <a:ea typeface="Arial"/>
                          <a:cs typeface="Arial"/>
                          <a:sym typeface="Arial"/>
                        </a:rPr>
                        <a:t>（15級分)，</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並以第一志願錄取者</a:t>
                      </a:r>
                      <a:endParaRPr b="0" i="0" sz="2000" u="none" cap="none" strike="noStrike">
                        <a:solidFill>
                          <a:srgbClr val="000000"/>
                        </a:solidFill>
                        <a:latin typeface="Arial"/>
                        <a:ea typeface="Arial"/>
                        <a:cs typeface="Arial"/>
                        <a:sym typeface="Arial"/>
                      </a:endParaRPr>
                    </a:p>
                  </a:txBody>
                  <a:tcPr marT="2400" marB="0" marR="2400" marL="2400" anchor="ctr"/>
                </a:tc>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★第一學年學雜費全免，</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給予每月1萬元之獎學金，</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每學期以4個月計。</a:t>
                      </a:r>
                      <a:br>
                        <a:rPr lang="zh-TW" sz="2000" u="none" cap="none" strike="noStrike">
                          <a:latin typeface="Arial"/>
                          <a:ea typeface="Arial"/>
                          <a:cs typeface="Arial"/>
                          <a:sym typeface="Arial"/>
                        </a:rPr>
                      </a:br>
                      <a:br>
                        <a:rPr lang="zh-TW" sz="2000" u="none" cap="none" strike="noStrike">
                          <a:latin typeface="Arial"/>
                          <a:ea typeface="Arial"/>
                          <a:cs typeface="Arial"/>
                          <a:sym typeface="Arial"/>
                        </a:rPr>
                      </a:br>
                      <a:r>
                        <a:rPr lang="zh-TW" sz="2000" u="none" cap="none" strike="noStrike">
                          <a:latin typeface="Arial"/>
                          <a:ea typeface="Arial"/>
                          <a:cs typeface="Arial"/>
                          <a:sym typeface="Arial"/>
                        </a:rPr>
                        <a:t>★就學期間，如獲本校補助至海外姊妹校學習，</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可再獲得10萬元獎學金。</a:t>
                      </a:r>
                      <a:endParaRPr b="0" i="0" sz="2000" u="none" cap="none" strike="noStrike">
                        <a:solidFill>
                          <a:srgbClr val="000000"/>
                        </a:solidFill>
                        <a:latin typeface="Arial"/>
                        <a:ea typeface="Arial"/>
                        <a:cs typeface="Arial"/>
                        <a:sym typeface="Arial"/>
                      </a:endParaRPr>
                    </a:p>
                  </a:txBody>
                  <a:tcPr marT="2400" marB="0" marR="2400" marL="2400" anchor="ctr"/>
                </a:tc>
              </a:tr>
              <a:tr h="1239025">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達原始總分累計人數百分比</a:t>
                      </a:r>
                      <a:r>
                        <a:rPr lang="zh-TW" sz="2000" u="none" cap="none" strike="noStrike">
                          <a:solidFill>
                            <a:srgbClr val="C00000"/>
                          </a:solidFill>
                          <a:latin typeface="Arial"/>
                          <a:ea typeface="Arial"/>
                          <a:cs typeface="Arial"/>
                          <a:sym typeface="Arial"/>
                        </a:rPr>
                        <a:t>十九</a:t>
                      </a:r>
                      <a:r>
                        <a:rPr lang="zh-TW" sz="2000" u="none" cap="none" strike="noStrike">
                          <a:latin typeface="Arial"/>
                          <a:ea typeface="Arial"/>
                          <a:cs typeface="Arial"/>
                          <a:sym typeface="Arial"/>
                        </a:rPr>
                        <a:t>以下，</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且以第一志願錄取者</a:t>
                      </a:r>
                      <a:endParaRPr b="0" i="0" sz="2000" u="none" cap="none" strike="noStrike">
                        <a:solidFill>
                          <a:srgbClr val="000000"/>
                        </a:solidFill>
                        <a:latin typeface="Arial"/>
                        <a:ea typeface="Arial"/>
                        <a:cs typeface="Arial"/>
                        <a:sym typeface="Arial"/>
                      </a:endParaRPr>
                    </a:p>
                  </a:txBody>
                  <a:tcPr marT="2400" marB="0" marR="2400" marL="2400" anchor="ctr"/>
                </a:tc>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4科總級分達累計人數百分比</a:t>
                      </a:r>
                      <a:r>
                        <a:rPr lang="zh-TW" sz="2000" u="none" cap="none" strike="noStrike">
                          <a:solidFill>
                            <a:srgbClr val="C00000"/>
                          </a:solidFill>
                          <a:latin typeface="Arial"/>
                          <a:ea typeface="Arial"/>
                          <a:cs typeface="Arial"/>
                          <a:sym typeface="Arial"/>
                        </a:rPr>
                        <a:t>八</a:t>
                      </a:r>
                      <a:r>
                        <a:rPr lang="zh-TW" sz="2000" u="none" cap="none" strike="noStrike">
                          <a:latin typeface="Arial"/>
                          <a:ea typeface="Arial"/>
                          <a:cs typeface="Arial"/>
                          <a:sym typeface="Arial"/>
                        </a:rPr>
                        <a:t>以下，</a:t>
                      </a:r>
                      <a:br>
                        <a:rPr lang="zh-TW" sz="2000" u="none" cap="none" strike="noStrike">
                          <a:latin typeface="Arial"/>
                          <a:ea typeface="Arial"/>
                          <a:cs typeface="Arial"/>
                          <a:sym typeface="Arial"/>
                        </a:rPr>
                      </a:br>
                      <a:r>
                        <a:rPr lang="zh-TW" sz="2000" u="none" cap="none" strike="noStrike">
                          <a:latin typeface="Arial"/>
                          <a:ea typeface="Arial"/>
                          <a:cs typeface="Arial"/>
                          <a:sym typeface="Arial"/>
                        </a:rPr>
                        <a:t>且至少</a:t>
                      </a:r>
                      <a:r>
                        <a:rPr lang="zh-TW" sz="2000" u="none" cap="none" strike="noStrike">
                          <a:solidFill>
                            <a:srgbClr val="C00000"/>
                          </a:solidFill>
                          <a:latin typeface="Arial"/>
                          <a:ea typeface="Arial"/>
                          <a:cs typeface="Arial"/>
                          <a:sym typeface="Arial"/>
                        </a:rPr>
                        <a:t>2科達滿級分</a:t>
                      </a:r>
                      <a:r>
                        <a:rPr lang="zh-TW" sz="2000" u="none" cap="none" strike="noStrike">
                          <a:latin typeface="Arial"/>
                          <a:ea typeface="Arial"/>
                          <a:cs typeface="Arial"/>
                          <a:sym typeface="Arial"/>
                        </a:rPr>
                        <a:t>（15級分）者</a:t>
                      </a:r>
                      <a:endParaRPr b="0" i="0" sz="2000" u="none" cap="none" strike="noStrike">
                        <a:solidFill>
                          <a:srgbClr val="000000"/>
                        </a:solidFill>
                        <a:latin typeface="Arial"/>
                        <a:ea typeface="Arial"/>
                        <a:cs typeface="Arial"/>
                        <a:sym typeface="Arial"/>
                      </a:endParaRPr>
                    </a:p>
                  </a:txBody>
                  <a:tcPr marT="2400" marB="0" marR="2400" marL="2400" anchor="ctr"/>
                </a:tc>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★第一學年學雜費全免，</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給予每月1萬元之獎學金，</a:t>
                      </a:r>
                      <a:endParaRPr sz="2000" u="none" cap="none" strike="noStrike">
                        <a:latin typeface="Arial"/>
                        <a:ea typeface="Arial"/>
                        <a:cs typeface="Arial"/>
                        <a:sym typeface="Arial"/>
                      </a:endParaRPr>
                    </a:p>
                    <a:p>
                      <a:pPr indent="0" lvl="0" marL="0" marR="0" rtl="0" algn="ctr">
                        <a:spcBef>
                          <a:spcPts val="0"/>
                        </a:spcBef>
                        <a:spcAft>
                          <a:spcPts val="0"/>
                        </a:spcAft>
                        <a:buNone/>
                      </a:pPr>
                      <a:r>
                        <a:rPr lang="zh-TW" sz="2000" u="none" cap="none" strike="noStrike">
                          <a:latin typeface="Arial"/>
                          <a:ea typeface="Arial"/>
                          <a:cs typeface="Arial"/>
                          <a:sym typeface="Arial"/>
                        </a:rPr>
                        <a:t>每學期以4個月計。</a:t>
                      </a:r>
                      <a:endParaRPr b="0" i="0" sz="2000" u="none" cap="none" strike="noStrike">
                        <a:solidFill>
                          <a:srgbClr val="000000"/>
                        </a:solidFill>
                        <a:latin typeface="Arial"/>
                        <a:ea typeface="Arial"/>
                        <a:cs typeface="Arial"/>
                        <a:sym typeface="Arial"/>
                      </a:endParaRPr>
                    </a:p>
                  </a:txBody>
                  <a:tcPr marT="2400" marB="0" marR="2400" marL="2400" anchor="ctr"/>
                </a:tc>
              </a:tr>
              <a:tr h="929775">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錄取成績為各系之全系</a:t>
                      </a:r>
                      <a:r>
                        <a:rPr lang="zh-TW" sz="2000" u="none" cap="none" strike="noStrike">
                          <a:solidFill>
                            <a:srgbClr val="C00000"/>
                          </a:solidFill>
                          <a:latin typeface="Arial"/>
                          <a:ea typeface="Arial"/>
                          <a:cs typeface="Arial"/>
                          <a:sym typeface="Arial"/>
                        </a:rPr>
                        <a:t>單班制前3名、</a:t>
                      </a:r>
                      <a:endParaRPr sz="2000" u="none" cap="none" strike="noStrike">
                        <a:solidFill>
                          <a:srgbClr val="C00000"/>
                        </a:solidFill>
                        <a:latin typeface="Arial"/>
                        <a:ea typeface="Arial"/>
                        <a:cs typeface="Arial"/>
                        <a:sym typeface="Arial"/>
                      </a:endParaRPr>
                    </a:p>
                    <a:p>
                      <a:pPr indent="0" lvl="0" marL="0" marR="0" rtl="0" algn="ctr">
                        <a:spcBef>
                          <a:spcPts val="0"/>
                        </a:spcBef>
                        <a:spcAft>
                          <a:spcPts val="0"/>
                        </a:spcAft>
                        <a:buNone/>
                      </a:pPr>
                      <a:r>
                        <a:rPr lang="zh-TW" sz="2000" u="none" cap="none" strike="noStrike">
                          <a:solidFill>
                            <a:srgbClr val="C00000"/>
                          </a:solidFill>
                          <a:latin typeface="Arial"/>
                          <a:ea typeface="Arial"/>
                          <a:cs typeface="Arial"/>
                          <a:sym typeface="Arial"/>
                        </a:rPr>
                        <a:t>雙班制前5名</a:t>
                      </a:r>
                      <a:r>
                        <a:rPr lang="zh-TW" sz="2000" u="none" cap="none" strike="noStrike">
                          <a:latin typeface="Arial"/>
                          <a:ea typeface="Arial"/>
                          <a:cs typeface="Arial"/>
                          <a:sym typeface="Arial"/>
                        </a:rPr>
                        <a:t>，且以第一志願錄取者</a:t>
                      </a:r>
                      <a:endParaRPr b="0" i="0" sz="2000" u="none" cap="none" strike="noStrike">
                        <a:solidFill>
                          <a:srgbClr val="000000"/>
                        </a:solidFill>
                        <a:latin typeface="Arial"/>
                        <a:ea typeface="Arial"/>
                        <a:cs typeface="Arial"/>
                        <a:sym typeface="Arial"/>
                      </a:endParaRPr>
                    </a:p>
                  </a:txBody>
                  <a:tcPr marT="2400" marB="0" marR="2400" marL="2400" anchor="ctr"/>
                </a:tc>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4科總級分達累計人數百分比</a:t>
                      </a:r>
                      <a:r>
                        <a:rPr lang="zh-TW" sz="2000" u="none" cap="none" strike="noStrike">
                          <a:solidFill>
                            <a:srgbClr val="C00000"/>
                          </a:solidFill>
                          <a:latin typeface="Arial"/>
                          <a:ea typeface="Arial"/>
                          <a:cs typeface="Arial"/>
                          <a:sym typeface="Arial"/>
                        </a:rPr>
                        <a:t>十二</a:t>
                      </a:r>
                      <a:r>
                        <a:rPr lang="zh-TW" sz="2000" u="none" cap="none" strike="noStrike">
                          <a:latin typeface="Arial"/>
                          <a:ea typeface="Arial"/>
                          <a:cs typeface="Arial"/>
                          <a:sym typeface="Arial"/>
                        </a:rPr>
                        <a:t>以下，且至少</a:t>
                      </a:r>
                      <a:r>
                        <a:rPr lang="zh-TW" sz="2000" u="none" cap="none" strike="noStrike">
                          <a:solidFill>
                            <a:srgbClr val="C00000"/>
                          </a:solidFill>
                          <a:latin typeface="Arial"/>
                          <a:ea typeface="Arial"/>
                          <a:cs typeface="Arial"/>
                          <a:sym typeface="Arial"/>
                        </a:rPr>
                        <a:t>2科達滿級分</a:t>
                      </a:r>
                      <a:r>
                        <a:rPr lang="zh-TW" sz="2000" u="none" cap="none" strike="noStrike">
                          <a:latin typeface="Arial"/>
                          <a:ea typeface="Arial"/>
                          <a:cs typeface="Arial"/>
                          <a:sym typeface="Arial"/>
                        </a:rPr>
                        <a:t>（15級分）者</a:t>
                      </a:r>
                      <a:endParaRPr b="0" i="0" sz="2000" u="none" cap="none" strike="noStrike">
                        <a:solidFill>
                          <a:srgbClr val="000000"/>
                        </a:solidFill>
                        <a:latin typeface="Arial"/>
                        <a:ea typeface="Arial"/>
                        <a:cs typeface="Arial"/>
                        <a:sym typeface="Arial"/>
                      </a:endParaRPr>
                    </a:p>
                  </a:txBody>
                  <a:tcPr marT="2400" marB="0" marR="2400" marL="2400" anchor="ctr"/>
                </a:tc>
                <a:tc>
                  <a:txBody>
                    <a:bodyPr/>
                    <a:lstStyle/>
                    <a:p>
                      <a:pPr indent="0" lvl="0" marL="0" marR="0" rtl="0" algn="ctr">
                        <a:spcBef>
                          <a:spcPts val="0"/>
                        </a:spcBef>
                        <a:spcAft>
                          <a:spcPts val="0"/>
                        </a:spcAft>
                        <a:buNone/>
                      </a:pPr>
                      <a:r>
                        <a:rPr lang="zh-TW" sz="2000" u="none" cap="none" strike="noStrike">
                          <a:latin typeface="Arial"/>
                          <a:ea typeface="Arial"/>
                          <a:cs typeface="Arial"/>
                          <a:sym typeface="Arial"/>
                        </a:rPr>
                        <a:t>★第一學年學雜費全免。</a:t>
                      </a:r>
                      <a:br>
                        <a:rPr lang="zh-TW" sz="2000" u="none" cap="none" strike="noStrike">
                          <a:latin typeface="Arial"/>
                          <a:ea typeface="Arial"/>
                          <a:cs typeface="Arial"/>
                          <a:sym typeface="Arial"/>
                        </a:rPr>
                      </a:br>
                      <a:r>
                        <a:rPr lang="zh-TW" sz="2000" u="none" cap="none" strike="noStrike">
                          <a:latin typeface="Arial"/>
                          <a:ea typeface="Arial"/>
                          <a:cs typeface="Arial"/>
                          <a:sym typeface="Arial"/>
                        </a:rPr>
                        <a:t>★成績符合規定者，最多可領四學年。</a:t>
                      </a:r>
                      <a:endParaRPr b="0" i="0" sz="2000" u="none" cap="none" strike="noStrike">
                        <a:solidFill>
                          <a:srgbClr val="000000"/>
                        </a:solidFill>
                        <a:latin typeface="Arial"/>
                        <a:ea typeface="Arial"/>
                        <a:cs typeface="Arial"/>
                        <a:sym typeface="Arial"/>
                      </a:endParaRPr>
                    </a:p>
                  </a:txBody>
                  <a:tcPr marT="2400" marB="0" marR="2400" marL="2400" anchor="ctr"/>
                </a:tc>
              </a:tr>
            </a:tbl>
          </a:graphicData>
        </a:graphic>
      </p:graphicFrame>
      <p:pic>
        <p:nvPicPr>
          <p:cNvPr id="646" name="Google Shape;646;p42"/>
          <p:cNvPicPr preferRelativeResize="0"/>
          <p:nvPr/>
        </p:nvPicPr>
        <p:blipFill rotWithShape="1">
          <a:blip r:embed="rId6">
            <a:alphaModFix/>
          </a:blip>
          <a:srcRect b="0" l="0" r="0" t="0"/>
          <a:stretch/>
        </p:blipFill>
        <p:spPr>
          <a:xfrm rot="-409248">
            <a:off x="14416944" y="8537712"/>
            <a:ext cx="1048339" cy="1813011"/>
          </a:xfrm>
          <a:prstGeom prst="rect">
            <a:avLst/>
          </a:prstGeom>
          <a:noFill/>
          <a:ln>
            <a:noFill/>
          </a:ln>
        </p:spPr>
      </p:pic>
      <p:cxnSp>
        <p:nvCxnSpPr>
          <p:cNvPr id="647" name="Google Shape;647;p42"/>
          <p:cNvCxnSpPr/>
          <p:nvPr/>
        </p:nvCxnSpPr>
        <p:spPr>
          <a:xfrm>
            <a:off x="5470001" y="3848100"/>
            <a:ext cx="1828800" cy="0"/>
          </a:xfrm>
          <a:prstGeom prst="straightConnector1">
            <a:avLst/>
          </a:prstGeom>
          <a:noFill/>
          <a:ln cap="flat" cmpd="sng" w="28575">
            <a:solidFill>
              <a:srgbClr val="C00000"/>
            </a:solidFill>
            <a:prstDash val="dash"/>
            <a:round/>
            <a:headEnd len="sm" w="sm" type="none"/>
            <a:tailEnd len="sm" w="sm" type="none"/>
          </a:ln>
        </p:spPr>
      </p:cxnSp>
      <p:cxnSp>
        <p:nvCxnSpPr>
          <p:cNvPr id="648" name="Google Shape;648;p42"/>
          <p:cNvCxnSpPr/>
          <p:nvPr/>
        </p:nvCxnSpPr>
        <p:spPr>
          <a:xfrm>
            <a:off x="5391972" y="5829300"/>
            <a:ext cx="1828800" cy="0"/>
          </a:xfrm>
          <a:prstGeom prst="straightConnector1">
            <a:avLst/>
          </a:prstGeom>
          <a:noFill/>
          <a:ln cap="flat" cmpd="sng" w="28575">
            <a:solidFill>
              <a:srgbClr val="C00000"/>
            </a:solidFill>
            <a:prstDash val="dash"/>
            <a:round/>
            <a:headEnd len="sm" w="sm" type="none"/>
            <a:tailEnd len="sm" w="sm" type="none"/>
          </a:ln>
        </p:spPr>
      </p:cxnSp>
      <p:cxnSp>
        <p:nvCxnSpPr>
          <p:cNvPr id="649" name="Google Shape;649;p42"/>
          <p:cNvCxnSpPr/>
          <p:nvPr/>
        </p:nvCxnSpPr>
        <p:spPr>
          <a:xfrm>
            <a:off x="5391972" y="7505700"/>
            <a:ext cx="1828800" cy="0"/>
          </a:xfrm>
          <a:prstGeom prst="straightConnector1">
            <a:avLst/>
          </a:prstGeom>
          <a:noFill/>
          <a:ln cap="flat" cmpd="sng" w="28575">
            <a:solidFill>
              <a:srgbClr val="C00000"/>
            </a:solidFill>
            <a:prstDash val="dash"/>
            <a:round/>
            <a:headEnd len="sm" w="sm" type="none"/>
            <a:tailEnd len="sm" w="sm" type="none"/>
          </a:ln>
        </p:spPr>
      </p:cxnSp>
      <p:cxnSp>
        <p:nvCxnSpPr>
          <p:cNvPr id="650" name="Google Shape;650;p42"/>
          <p:cNvCxnSpPr/>
          <p:nvPr/>
        </p:nvCxnSpPr>
        <p:spPr>
          <a:xfrm>
            <a:off x="9997640" y="4000500"/>
            <a:ext cx="1828800" cy="0"/>
          </a:xfrm>
          <a:prstGeom prst="straightConnector1">
            <a:avLst/>
          </a:prstGeom>
          <a:noFill/>
          <a:ln cap="flat" cmpd="sng" w="28575">
            <a:solidFill>
              <a:srgbClr val="C00000"/>
            </a:solidFill>
            <a:prstDash val="dash"/>
            <a:round/>
            <a:headEnd len="sm" w="sm" type="none"/>
            <a:tailEnd len="sm" w="sm" type="none"/>
          </a:ln>
        </p:spPr>
      </p:cxnSp>
      <p:cxnSp>
        <p:nvCxnSpPr>
          <p:cNvPr id="651" name="Google Shape;651;p42"/>
          <p:cNvCxnSpPr/>
          <p:nvPr/>
        </p:nvCxnSpPr>
        <p:spPr>
          <a:xfrm>
            <a:off x="9997640" y="5981700"/>
            <a:ext cx="1828800" cy="0"/>
          </a:xfrm>
          <a:prstGeom prst="straightConnector1">
            <a:avLst/>
          </a:prstGeom>
          <a:noFill/>
          <a:ln cap="flat" cmpd="sng" w="28575">
            <a:solidFill>
              <a:srgbClr val="C00000"/>
            </a:solidFill>
            <a:prstDash val="dash"/>
            <a:round/>
            <a:headEnd len="sm" w="sm" type="none"/>
            <a:tailEnd len="sm" w="sm" type="none"/>
          </a:ln>
        </p:spPr>
      </p:cxnSp>
      <p:cxnSp>
        <p:nvCxnSpPr>
          <p:cNvPr id="652" name="Google Shape;652;p42"/>
          <p:cNvCxnSpPr/>
          <p:nvPr/>
        </p:nvCxnSpPr>
        <p:spPr>
          <a:xfrm>
            <a:off x="6172200" y="8572500"/>
            <a:ext cx="1828800" cy="0"/>
          </a:xfrm>
          <a:prstGeom prst="straightConnector1">
            <a:avLst/>
          </a:prstGeom>
          <a:noFill/>
          <a:ln cap="flat" cmpd="sng" w="28575">
            <a:solidFill>
              <a:srgbClr val="C00000"/>
            </a:solidFill>
            <a:prstDash val="dash"/>
            <a:round/>
            <a:headEnd len="sm" w="sm" type="none"/>
            <a:tailEnd len="sm" w="sm" type="none"/>
          </a:ln>
        </p:spPr>
      </p:cxnSp>
      <p:sp>
        <p:nvSpPr>
          <p:cNvPr id="653" name="Google Shape;653;p42"/>
          <p:cNvSpPr txBox="1"/>
          <p:nvPr/>
        </p:nvSpPr>
        <p:spPr>
          <a:xfrm>
            <a:off x="-23862" y="3025346"/>
            <a:ext cx="4997635" cy="5133265"/>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lang="zh-TW" sz="2800">
                <a:solidFill>
                  <a:srgbClr val="FFC000"/>
                </a:solidFill>
                <a:latin typeface="Arial"/>
                <a:ea typeface="Arial"/>
                <a:cs typeface="Arial"/>
                <a:sym typeface="Arial"/>
              </a:rPr>
              <a:t>．優秀新生入學獎學金</a:t>
            </a:r>
            <a:endParaRPr sz="2800">
              <a:solidFill>
                <a:srgbClr val="FFC000"/>
              </a:solidFill>
              <a:latin typeface="Arial"/>
              <a:ea typeface="Arial"/>
              <a:cs typeface="Arial"/>
              <a:sym typeface="Arial"/>
            </a:endParaRPr>
          </a:p>
          <a:p>
            <a:pPr indent="0" lvl="0" marL="0" marR="0" rtl="0" algn="l">
              <a:lnSpc>
                <a:spcPct val="200000"/>
              </a:lnSpc>
              <a:spcBef>
                <a:spcPts val="0"/>
              </a:spcBef>
              <a:spcAft>
                <a:spcPts val="0"/>
              </a:spcAft>
              <a:buNone/>
            </a:pPr>
            <a:r>
              <a:rPr lang="zh-TW" sz="2800">
                <a:solidFill>
                  <a:srgbClr val="FFC000"/>
                </a:solidFill>
                <a:latin typeface="Arial"/>
                <a:ea typeface="Arial"/>
                <a:cs typeface="Arial"/>
                <a:sym typeface="Arial"/>
              </a:rPr>
              <a:t>．海洋書卷獎學金</a:t>
            </a:r>
            <a:endParaRPr sz="2800">
              <a:solidFill>
                <a:srgbClr val="FFC000"/>
              </a:solidFill>
              <a:latin typeface="Arial"/>
              <a:ea typeface="Arial"/>
              <a:cs typeface="Arial"/>
              <a:sym typeface="Arial"/>
            </a:endParaRPr>
          </a:p>
          <a:p>
            <a:pPr indent="0" lvl="0" marL="0" marR="0" rtl="0" algn="l">
              <a:lnSpc>
                <a:spcPct val="200000"/>
              </a:lnSpc>
              <a:spcBef>
                <a:spcPts val="0"/>
              </a:spcBef>
              <a:spcAft>
                <a:spcPts val="0"/>
              </a:spcAft>
              <a:buNone/>
            </a:pPr>
            <a:r>
              <a:rPr lang="zh-TW" sz="2800">
                <a:solidFill>
                  <a:srgbClr val="FFC000"/>
                </a:solidFill>
                <a:latin typeface="Arial"/>
                <a:ea typeface="Arial"/>
                <a:cs typeface="Arial"/>
                <a:sym typeface="Arial"/>
              </a:rPr>
              <a:t>．海大校友捐贈獎學金</a:t>
            </a:r>
            <a:endParaRPr sz="2800">
              <a:solidFill>
                <a:srgbClr val="FFC000"/>
              </a:solidFill>
              <a:latin typeface="Arial"/>
              <a:ea typeface="Arial"/>
              <a:cs typeface="Arial"/>
              <a:sym typeface="Arial"/>
            </a:endParaRPr>
          </a:p>
          <a:p>
            <a:pPr indent="0" lvl="0" marL="0" marR="0" rtl="0" algn="l">
              <a:lnSpc>
                <a:spcPct val="200000"/>
              </a:lnSpc>
              <a:spcBef>
                <a:spcPts val="0"/>
              </a:spcBef>
              <a:spcAft>
                <a:spcPts val="0"/>
              </a:spcAft>
              <a:buNone/>
            </a:pPr>
            <a:r>
              <a:rPr lang="zh-TW" sz="2800">
                <a:solidFill>
                  <a:srgbClr val="FFC000"/>
                </a:solidFill>
                <a:latin typeface="Arial"/>
                <a:ea typeface="Arial"/>
                <a:cs typeface="Arial"/>
                <a:sym typeface="Arial"/>
              </a:rPr>
              <a:t>．服務學習助學金</a:t>
            </a:r>
            <a:endParaRPr sz="2800">
              <a:solidFill>
                <a:srgbClr val="FFC000"/>
              </a:solidFill>
              <a:latin typeface="Arial"/>
              <a:ea typeface="Arial"/>
              <a:cs typeface="Arial"/>
              <a:sym typeface="Arial"/>
            </a:endParaRPr>
          </a:p>
          <a:p>
            <a:pPr indent="0" lvl="0" marL="0" marR="0" rtl="0" algn="l">
              <a:lnSpc>
                <a:spcPct val="200000"/>
              </a:lnSpc>
              <a:spcBef>
                <a:spcPts val="0"/>
              </a:spcBef>
              <a:spcAft>
                <a:spcPts val="0"/>
              </a:spcAft>
              <a:buNone/>
            </a:pPr>
            <a:r>
              <a:rPr lang="zh-TW" sz="2800">
                <a:solidFill>
                  <a:srgbClr val="FFC000"/>
                </a:solidFill>
                <a:latin typeface="Arial"/>
                <a:ea typeface="Arial"/>
                <a:cs typeface="Arial"/>
                <a:sym typeface="Arial"/>
              </a:rPr>
              <a:t>．校內獎助學金等</a:t>
            </a:r>
            <a:endParaRPr sz="2800">
              <a:solidFill>
                <a:srgbClr val="FFC000"/>
              </a:solidFill>
              <a:latin typeface="Arial"/>
              <a:ea typeface="Arial"/>
              <a:cs typeface="Arial"/>
              <a:sym typeface="Arial"/>
            </a:endParaRPr>
          </a:p>
          <a:p>
            <a:pPr indent="0" lvl="0" marL="0" marR="0" rtl="0" algn="l">
              <a:lnSpc>
                <a:spcPct val="200000"/>
              </a:lnSpc>
              <a:spcBef>
                <a:spcPts val="0"/>
              </a:spcBef>
              <a:spcAft>
                <a:spcPts val="0"/>
              </a:spcAft>
              <a:buNone/>
            </a:pPr>
            <a:r>
              <a:rPr lang="zh-TW" sz="2800">
                <a:solidFill>
                  <a:srgbClr val="FFC000"/>
                </a:solidFill>
                <a:latin typeface="Arial"/>
                <a:ea typeface="Arial"/>
                <a:cs typeface="Arial"/>
                <a:sym typeface="Arial"/>
              </a:rPr>
              <a:t>．各公司提供之獎學金</a:t>
            </a:r>
            <a:endParaRPr sz="2800">
              <a:solidFill>
                <a:srgbClr val="FFC000"/>
              </a:solidFill>
              <a:latin typeface="Arial"/>
              <a:ea typeface="Arial"/>
              <a:cs typeface="Arial"/>
              <a:sym typeface="Arial"/>
            </a:endParaRPr>
          </a:p>
        </p:txBody>
      </p:sp>
      <p:pic>
        <p:nvPicPr>
          <p:cNvPr id="654" name="Google Shape;654;p42"/>
          <p:cNvPicPr preferRelativeResize="0"/>
          <p:nvPr/>
        </p:nvPicPr>
        <p:blipFill rotWithShape="1">
          <a:blip r:embed="rId12">
            <a:alphaModFix/>
          </a:blip>
          <a:srcRect b="0" l="0" r="0" t="0"/>
          <a:stretch/>
        </p:blipFill>
        <p:spPr>
          <a:xfrm>
            <a:off x="899910" y="720366"/>
            <a:ext cx="2041617" cy="2041617"/>
          </a:xfrm>
          <a:prstGeom prst="rect">
            <a:avLst/>
          </a:prstGeom>
          <a:noFill/>
          <a:ln>
            <a:noFill/>
          </a:ln>
        </p:spPr>
      </p:pic>
      <p:sp>
        <p:nvSpPr>
          <p:cNvPr id="655" name="Google Shape;655;p42"/>
          <p:cNvSpPr txBox="1"/>
          <p:nvPr/>
        </p:nvSpPr>
        <p:spPr>
          <a:xfrm>
            <a:off x="4580" y="2995336"/>
            <a:ext cx="4997635" cy="5133265"/>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lang="zh-TW" sz="2800">
                <a:solidFill>
                  <a:srgbClr val="1C3879"/>
                </a:solidFill>
                <a:latin typeface="Arial"/>
                <a:ea typeface="Arial"/>
                <a:cs typeface="Arial"/>
                <a:sym typeface="Arial"/>
              </a:rPr>
              <a:t>．優秀新生入學獎學金</a:t>
            </a:r>
            <a:endParaRPr sz="2800">
              <a:solidFill>
                <a:srgbClr val="1C3879"/>
              </a:solidFill>
              <a:latin typeface="Arial"/>
              <a:ea typeface="Arial"/>
              <a:cs typeface="Arial"/>
              <a:sym typeface="Arial"/>
            </a:endParaRPr>
          </a:p>
          <a:p>
            <a:pPr indent="0" lvl="0" marL="0" marR="0" rtl="0" algn="l">
              <a:lnSpc>
                <a:spcPct val="200000"/>
              </a:lnSpc>
              <a:spcBef>
                <a:spcPts val="0"/>
              </a:spcBef>
              <a:spcAft>
                <a:spcPts val="0"/>
              </a:spcAft>
              <a:buNone/>
            </a:pPr>
            <a:r>
              <a:rPr lang="zh-TW" sz="2800">
                <a:solidFill>
                  <a:srgbClr val="1C3879"/>
                </a:solidFill>
                <a:latin typeface="Arial"/>
                <a:ea typeface="Arial"/>
                <a:cs typeface="Arial"/>
                <a:sym typeface="Arial"/>
              </a:rPr>
              <a:t>．海洋書卷獎學金</a:t>
            </a:r>
            <a:endParaRPr sz="2800">
              <a:solidFill>
                <a:srgbClr val="1C3879"/>
              </a:solidFill>
              <a:latin typeface="Arial"/>
              <a:ea typeface="Arial"/>
              <a:cs typeface="Arial"/>
              <a:sym typeface="Arial"/>
            </a:endParaRPr>
          </a:p>
          <a:p>
            <a:pPr indent="0" lvl="0" marL="0" marR="0" rtl="0" algn="l">
              <a:lnSpc>
                <a:spcPct val="200000"/>
              </a:lnSpc>
              <a:spcBef>
                <a:spcPts val="0"/>
              </a:spcBef>
              <a:spcAft>
                <a:spcPts val="0"/>
              </a:spcAft>
              <a:buNone/>
            </a:pPr>
            <a:r>
              <a:rPr lang="zh-TW" sz="2800">
                <a:solidFill>
                  <a:srgbClr val="1C3879"/>
                </a:solidFill>
                <a:latin typeface="Arial"/>
                <a:ea typeface="Arial"/>
                <a:cs typeface="Arial"/>
                <a:sym typeface="Arial"/>
              </a:rPr>
              <a:t>．海大校友捐贈獎學金</a:t>
            </a:r>
            <a:endParaRPr sz="2800">
              <a:solidFill>
                <a:srgbClr val="1C3879"/>
              </a:solidFill>
              <a:latin typeface="Arial"/>
              <a:ea typeface="Arial"/>
              <a:cs typeface="Arial"/>
              <a:sym typeface="Arial"/>
            </a:endParaRPr>
          </a:p>
          <a:p>
            <a:pPr indent="0" lvl="0" marL="0" marR="0" rtl="0" algn="l">
              <a:lnSpc>
                <a:spcPct val="200000"/>
              </a:lnSpc>
              <a:spcBef>
                <a:spcPts val="0"/>
              </a:spcBef>
              <a:spcAft>
                <a:spcPts val="0"/>
              </a:spcAft>
              <a:buNone/>
            </a:pPr>
            <a:r>
              <a:rPr lang="zh-TW" sz="2800">
                <a:solidFill>
                  <a:srgbClr val="1C3879"/>
                </a:solidFill>
                <a:latin typeface="Arial"/>
                <a:ea typeface="Arial"/>
                <a:cs typeface="Arial"/>
                <a:sym typeface="Arial"/>
              </a:rPr>
              <a:t>．服務學習助學金</a:t>
            </a:r>
            <a:endParaRPr sz="2800">
              <a:solidFill>
                <a:srgbClr val="1C3879"/>
              </a:solidFill>
              <a:latin typeface="Arial"/>
              <a:ea typeface="Arial"/>
              <a:cs typeface="Arial"/>
              <a:sym typeface="Arial"/>
            </a:endParaRPr>
          </a:p>
          <a:p>
            <a:pPr indent="0" lvl="0" marL="0" marR="0" rtl="0" algn="l">
              <a:lnSpc>
                <a:spcPct val="200000"/>
              </a:lnSpc>
              <a:spcBef>
                <a:spcPts val="0"/>
              </a:spcBef>
              <a:spcAft>
                <a:spcPts val="0"/>
              </a:spcAft>
              <a:buNone/>
            </a:pPr>
            <a:r>
              <a:rPr lang="zh-TW" sz="2800">
                <a:solidFill>
                  <a:srgbClr val="1C3879"/>
                </a:solidFill>
                <a:latin typeface="Arial"/>
                <a:ea typeface="Arial"/>
                <a:cs typeface="Arial"/>
                <a:sym typeface="Arial"/>
              </a:rPr>
              <a:t>．校內獎助學金等</a:t>
            </a:r>
            <a:endParaRPr sz="2800">
              <a:solidFill>
                <a:srgbClr val="1C3879"/>
              </a:solidFill>
              <a:latin typeface="Arial"/>
              <a:ea typeface="Arial"/>
              <a:cs typeface="Arial"/>
              <a:sym typeface="Arial"/>
            </a:endParaRPr>
          </a:p>
          <a:p>
            <a:pPr indent="0" lvl="0" marL="0" marR="0" rtl="0" algn="l">
              <a:lnSpc>
                <a:spcPct val="200000"/>
              </a:lnSpc>
              <a:spcBef>
                <a:spcPts val="0"/>
              </a:spcBef>
              <a:spcAft>
                <a:spcPts val="0"/>
              </a:spcAft>
              <a:buNone/>
            </a:pPr>
            <a:r>
              <a:rPr lang="zh-TW" sz="2800">
                <a:solidFill>
                  <a:srgbClr val="1C3879"/>
                </a:solidFill>
                <a:latin typeface="Arial"/>
                <a:ea typeface="Arial"/>
                <a:cs typeface="Arial"/>
                <a:sym typeface="Arial"/>
              </a:rPr>
              <a:t>．各公司提供之獎學金</a:t>
            </a:r>
            <a:endParaRPr sz="2800">
              <a:solidFill>
                <a:srgbClr val="1C3879"/>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4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1" name="Google Shape;661;p43"/>
          <p:cNvSpPr txBox="1"/>
          <p:nvPr/>
        </p:nvSpPr>
        <p:spPr>
          <a:xfrm>
            <a:off x="3801185" y="-275334"/>
            <a:ext cx="10416750" cy="11017716"/>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nvGrpSpPr>
          <p:cNvPr id="662" name="Google Shape;662;p43"/>
          <p:cNvGrpSpPr/>
          <p:nvPr/>
        </p:nvGrpSpPr>
        <p:grpSpPr>
          <a:xfrm>
            <a:off x="6917705" y="3162300"/>
            <a:ext cx="4359896" cy="4154218"/>
            <a:chOff x="0" y="0"/>
            <a:chExt cx="812800" cy="812800"/>
          </a:xfrm>
        </p:grpSpPr>
        <p:sp>
          <p:nvSpPr>
            <p:cNvPr id="663" name="Google Shape;663;p4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7E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43"/>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65" name="Google Shape;665;p43"/>
          <p:cNvGrpSpPr/>
          <p:nvPr/>
        </p:nvGrpSpPr>
        <p:grpSpPr>
          <a:xfrm>
            <a:off x="-808770" y="832604"/>
            <a:ext cx="3504683" cy="1687711"/>
            <a:chOff x="0" y="-38100"/>
            <a:chExt cx="923044" cy="444500"/>
          </a:xfrm>
        </p:grpSpPr>
        <p:sp>
          <p:nvSpPr>
            <p:cNvPr id="666" name="Google Shape;666;p43"/>
            <p:cNvSpPr/>
            <p:nvPr/>
          </p:nvSpPr>
          <p:spPr>
            <a:xfrm>
              <a:off x="0" y="0"/>
              <a:ext cx="923044" cy="406400"/>
            </a:xfrm>
            <a:custGeom>
              <a:rect b="b" l="l" r="r" t="t"/>
              <a:pathLst>
                <a:path extrusionOk="0" h="406400" w="923044">
                  <a:moveTo>
                    <a:pt x="719844" y="0"/>
                  </a:moveTo>
                  <a:cubicBezTo>
                    <a:pt x="832068" y="0"/>
                    <a:pt x="923044" y="90976"/>
                    <a:pt x="923044" y="203200"/>
                  </a:cubicBezTo>
                  <a:cubicBezTo>
                    <a:pt x="923044" y="315424"/>
                    <a:pt x="832068" y="406400"/>
                    <a:pt x="719844" y="406400"/>
                  </a:cubicBezTo>
                  <a:lnTo>
                    <a:pt x="203200" y="406400"/>
                  </a:lnTo>
                  <a:cubicBezTo>
                    <a:pt x="90976" y="406400"/>
                    <a:pt x="0" y="315424"/>
                    <a:pt x="0" y="203200"/>
                  </a:cubicBezTo>
                  <a:cubicBezTo>
                    <a:pt x="0" y="90976"/>
                    <a:pt x="90976" y="0"/>
                    <a:pt x="2032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43"/>
            <p:cNvSpPr txBox="1"/>
            <p:nvPr/>
          </p:nvSpPr>
          <p:spPr>
            <a:xfrm>
              <a:off x="0" y="-38100"/>
              <a:ext cx="923044"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668" name="Google Shape;668;p43"/>
          <p:cNvPicPr preferRelativeResize="0"/>
          <p:nvPr/>
        </p:nvPicPr>
        <p:blipFill rotWithShape="1">
          <a:blip r:embed="rId4">
            <a:alphaModFix/>
          </a:blip>
          <a:srcRect b="0" l="0" r="0" t="0"/>
          <a:stretch/>
        </p:blipFill>
        <p:spPr>
          <a:xfrm>
            <a:off x="1232608" y="1247171"/>
            <a:ext cx="1000972" cy="1000972"/>
          </a:xfrm>
          <a:prstGeom prst="rect">
            <a:avLst/>
          </a:prstGeom>
          <a:noFill/>
          <a:ln>
            <a:noFill/>
          </a:ln>
        </p:spPr>
      </p:pic>
      <p:sp>
        <p:nvSpPr>
          <p:cNvPr id="669" name="Google Shape;669;p43"/>
          <p:cNvSpPr/>
          <p:nvPr/>
        </p:nvSpPr>
        <p:spPr>
          <a:xfrm>
            <a:off x="7893607" y="4028823"/>
            <a:ext cx="750929" cy="853513"/>
          </a:xfrm>
          <a:custGeom>
            <a:rect b="b" l="l" r="r" t="t"/>
            <a:pathLst>
              <a:path extrusionOk="0" h="1413535" w="1252746">
                <a:moveTo>
                  <a:pt x="0" y="0"/>
                </a:moveTo>
                <a:lnTo>
                  <a:pt x="1252746" y="0"/>
                </a:lnTo>
                <a:lnTo>
                  <a:pt x="1252746" y="1413536"/>
                </a:lnTo>
                <a:lnTo>
                  <a:pt x="0" y="1413536"/>
                </a:lnTo>
                <a:lnTo>
                  <a:pt x="0" y="0"/>
                </a:lnTo>
                <a:close/>
              </a:path>
            </a:pathLst>
          </a:custGeom>
          <a:blipFill rotWithShape="1">
            <a:blip r:embed="rId5">
              <a:alphaModFix/>
            </a:blip>
            <a:stretch>
              <a:fillRect b="0" l="0" r="0" t="0"/>
            </a:stretch>
          </a:blipFill>
          <a:ln>
            <a:noFill/>
          </a:ln>
        </p:spPr>
      </p:sp>
      <p:sp>
        <p:nvSpPr>
          <p:cNvPr id="670" name="Google Shape;670;p43"/>
          <p:cNvSpPr/>
          <p:nvPr/>
        </p:nvSpPr>
        <p:spPr>
          <a:xfrm>
            <a:off x="9408542" y="3958718"/>
            <a:ext cx="1049506" cy="987786"/>
          </a:xfrm>
          <a:custGeom>
            <a:rect b="b" l="l" r="r" t="t"/>
            <a:pathLst>
              <a:path extrusionOk="0" h="1792839" w="1792839">
                <a:moveTo>
                  <a:pt x="0" y="0"/>
                </a:moveTo>
                <a:lnTo>
                  <a:pt x="1792839" y="0"/>
                </a:lnTo>
                <a:lnTo>
                  <a:pt x="1792839" y="1792840"/>
                </a:lnTo>
                <a:lnTo>
                  <a:pt x="0" y="1792840"/>
                </a:lnTo>
                <a:lnTo>
                  <a:pt x="0" y="0"/>
                </a:lnTo>
                <a:close/>
              </a:path>
            </a:pathLst>
          </a:custGeom>
          <a:blipFill rotWithShape="1">
            <a:blip r:embed="rId6">
              <a:alphaModFix/>
            </a:blip>
            <a:stretch>
              <a:fillRect b="0" l="0" r="0" t="0"/>
            </a:stretch>
          </a:blipFill>
          <a:ln>
            <a:noFill/>
          </a:ln>
        </p:spPr>
      </p:sp>
      <p:sp>
        <p:nvSpPr>
          <p:cNvPr id="671" name="Google Shape;671;p43"/>
          <p:cNvSpPr/>
          <p:nvPr/>
        </p:nvSpPr>
        <p:spPr>
          <a:xfrm>
            <a:off x="7663233" y="5407004"/>
            <a:ext cx="1201183" cy="1111777"/>
          </a:xfrm>
          <a:custGeom>
            <a:rect b="b" l="l" r="r" t="t"/>
            <a:pathLst>
              <a:path extrusionOk="0" h="1776925" w="1949987">
                <a:moveTo>
                  <a:pt x="0" y="0"/>
                </a:moveTo>
                <a:lnTo>
                  <a:pt x="1949986" y="0"/>
                </a:lnTo>
                <a:lnTo>
                  <a:pt x="1949986" y="1776926"/>
                </a:lnTo>
                <a:lnTo>
                  <a:pt x="0" y="1776926"/>
                </a:lnTo>
                <a:lnTo>
                  <a:pt x="0" y="0"/>
                </a:lnTo>
                <a:close/>
              </a:path>
            </a:pathLst>
          </a:custGeom>
          <a:blipFill rotWithShape="1">
            <a:blip r:embed="rId7">
              <a:alphaModFix/>
            </a:blip>
            <a:stretch>
              <a:fillRect b="0" l="0" r="0" t="0"/>
            </a:stretch>
          </a:blipFill>
          <a:ln>
            <a:noFill/>
          </a:ln>
        </p:spPr>
      </p:sp>
      <p:sp>
        <p:nvSpPr>
          <p:cNvPr id="672" name="Google Shape;672;p43"/>
          <p:cNvSpPr/>
          <p:nvPr/>
        </p:nvSpPr>
        <p:spPr>
          <a:xfrm flipH="1">
            <a:off x="9313525" y="5427653"/>
            <a:ext cx="1218719" cy="1070481"/>
          </a:xfrm>
          <a:custGeom>
            <a:rect b="b" l="l" r="r" t="t"/>
            <a:pathLst>
              <a:path extrusionOk="0" h="1776925" w="1949987">
                <a:moveTo>
                  <a:pt x="0" y="0"/>
                </a:moveTo>
                <a:lnTo>
                  <a:pt x="1949986" y="0"/>
                </a:lnTo>
                <a:lnTo>
                  <a:pt x="1949986" y="1776926"/>
                </a:lnTo>
                <a:lnTo>
                  <a:pt x="0" y="1776926"/>
                </a:lnTo>
                <a:lnTo>
                  <a:pt x="0" y="0"/>
                </a:lnTo>
                <a:close/>
              </a:path>
            </a:pathLst>
          </a:custGeom>
          <a:blipFill rotWithShape="1">
            <a:blip r:embed="rId7">
              <a:alphaModFix/>
            </a:blip>
            <a:stretch>
              <a:fillRect b="0" l="0" r="0" t="0"/>
            </a:stretch>
          </a:blipFill>
          <a:ln>
            <a:noFill/>
          </a:ln>
        </p:spPr>
      </p:sp>
      <p:sp>
        <p:nvSpPr>
          <p:cNvPr id="673" name="Google Shape;673;p43"/>
          <p:cNvSpPr txBox="1"/>
          <p:nvPr/>
        </p:nvSpPr>
        <p:spPr>
          <a:xfrm>
            <a:off x="11311702" y="3555931"/>
            <a:ext cx="6022754" cy="1886222"/>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3200">
                <a:solidFill>
                  <a:srgbClr val="3F3F3F"/>
                </a:solidFill>
                <a:latin typeface="Arial"/>
                <a:ea typeface="Arial"/>
                <a:cs typeface="Arial"/>
                <a:sym typeface="Arial"/>
              </a:rPr>
              <a:t>提供依</a:t>
            </a:r>
            <a:r>
              <a:rPr b="1" lang="zh-TW" sz="3200">
                <a:solidFill>
                  <a:srgbClr val="FF0000"/>
                </a:solidFill>
                <a:highlight>
                  <a:srgbClr val="FFFF00"/>
                </a:highlight>
                <a:latin typeface="Arial"/>
                <a:ea typeface="Arial"/>
                <a:cs typeface="Arial"/>
                <a:sym typeface="Arial"/>
              </a:rPr>
              <a:t>興趣</a:t>
            </a:r>
            <a:r>
              <a:rPr b="1" lang="zh-TW" sz="3200">
                <a:solidFill>
                  <a:srgbClr val="3F3F3F"/>
                </a:solidFill>
                <a:latin typeface="Arial"/>
                <a:ea typeface="Arial"/>
                <a:cs typeface="Arial"/>
                <a:sym typeface="Arial"/>
              </a:rPr>
              <a:t>轉系</a:t>
            </a:r>
            <a:r>
              <a:rPr b="1" lang="zh-TW" sz="3600">
                <a:solidFill>
                  <a:srgbClr val="FF0000"/>
                </a:solidFill>
                <a:highlight>
                  <a:srgbClr val="FFFF00"/>
                </a:highlight>
                <a:latin typeface="Arial"/>
                <a:ea typeface="Arial"/>
                <a:cs typeface="Arial"/>
                <a:sym typeface="Arial"/>
              </a:rPr>
              <a:t>（不限類組）</a:t>
            </a:r>
            <a:endParaRPr b="1" sz="3200">
              <a:solidFill>
                <a:srgbClr val="FF0000"/>
              </a:solidFill>
              <a:highlight>
                <a:srgbClr val="FFFF00"/>
              </a:highlight>
              <a:latin typeface="Arial"/>
              <a:ea typeface="Arial"/>
              <a:cs typeface="Arial"/>
              <a:sym typeface="Arial"/>
            </a:endParaRPr>
          </a:p>
          <a:p>
            <a:pPr indent="0" lvl="0" marL="0" marR="0" rtl="0" algn="l">
              <a:lnSpc>
                <a:spcPct val="130000"/>
              </a:lnSpc>
              <a:spcBef>
                <a:spcPts val="0"/>
              </a:spcBef>
              <a:spcAft>
                <a:spcPts val="0"/>
              </a:spcAft>
              <a:buNone/>
            </a:pPr>
            <a:r>
              <a:rPr b="1" lang="zh-TW" sz="3200">
                <a:solidFill>
                  <a:srgbClr val="3F3F3F"/>
                </a:solidFill>
                <a:latin typeface="Arial"/>
                <a:ea typeface="Arial"/>
                <a:cs typeface="Arial"/>
                <a:sym typeface="Arial"/>
              </a:rPr>
              <a:t>的機會。</a:t>
            </a:r>
            <a:endParaRPr b="1" sz="3200">
              <a:solidFill>
                <a:srgbClr val="3F3F3F"/>
              </a:solidFill>
              <a:latin typeface="Arial"/>
              <a:ea typeface="Arial"/>
              <a:cs typeface="Arial"/>
              <a:sym typeface="Arial"/>
            </a:endParaRPr>
          </a:p>
          <a:p>
            <a:pPr indent="0" lvl="0" marL="0" marR="0" rtl="0" algn="l">
              <a:lnSpc>
                <a:spcPct val="130000"/>
              </a:lnSpc>
              <a:spcBef>
                <a:spcPts val="0"/>
              </a:spcBef>
              <a:spcAft>
                <a:spcPts val="0"/>
              </a:spcAft>
              <a:buNone/>
            </a:pPr>
            <a:r>
              <a:rPr b="1" lang="zh-TW" sz="2000">
                <a:solidFill>
                  <a:srgbClr val="3F3F3F"/>
                </a:solidFill>
                <a:latin typeface="Arial"/>
                <a:ea typeface="Arial"/>
                <a:cs typeface="Arial"/>
                <a:sym typeface="Arial"/>
              </a:rPr>
              <a:t>*入學管道為保送不可轉系*</a:t>
            </a:r>
            <a:endParaRPr b="1" sz="2000">
              <a:solidFill>
                <a:srgbClr val="3F3F3F"/>
              </a:solidFill>
              <a:latin typeface="Arial"/>
              <a:ea typeface="Arial"/>
              <a:cs typeface="Arial"/>
              <a:sym typeface="Arial"/>
            </a:endParaRPr>
          </a:p>
        </p:txBody>
      </p:sp>
      <p:sp>
        <p:nvSpPr>
          <p:cNvPr id="674" name="Google Shape;674;p43"/>
          <p:cNvSpPr txBox="1"/>
          <p:nvPr/>
        </p:nvSpPr>
        <p:spPr>
          <a:xfrm>
            <a:off x="10204226" y="2567040"/>
            <a:ext cx="534062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284483"/>
                </a:solidFill>
                <a:latin typeface="Arial"/>
                <a:ea typeface="Arial"/>
                <a:cs typeface="Arial"/>
                <a:sym typeface="Arial"/>
              </a:rPr>
              <a:t>依興趣轉系</a:t>
            </a:r>
            <a:endParaRPr b="1" sz="4000">
              <a:solidFill>
                <a:srgbClr val="284483"/>
              </a:solidFill>
              <a:latin typeface="Arial"/>
              <a:ea typeface="Arial"/>
              <a:cs typeface="Arial"/>
              <a:sym typeface="Arial"/>
            </a:endParaRPr>
          </a:p>
        </p:txBody>
      </p:sp>
      <p:sp>
        <p:nvSpPr>
          <p:cNvPr id="675" name="Google Shape;675;p43"/>
          <p:cNvSpPr txBox="1"/>
          <p:nvPr/>
        </p:nvSpPr>
        <p:spPr>
          <a:xfrm>
            <a:off x="11350742" y="6613237"/>
            <a:ext cx="7409636" cy="1310552"/>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3200">
                <a:solidFill>
                  <a:srgbClr val="3F3F3F"/>
                </a:solidFill>
                <a:latin typeface="Arial"/>
                <a:ea typeface="Arial"/>
                <a:cs typeface="Arial"/>
                <a:sym typeface="Arial"/>
              </a:rPr>
              <a:t>活化</a:t>
            </a:r>
            <a:r>
              <a:rPr b="1" lang="zh-TW" sz="3200">
                <a:solidFill>
                  <a:srgbClr val="FF0000"/>
                </a:solidFill>
                <a:highlight>
                  <a:srgbClr val="FFFF00"/>
                </a:highlight>
                <a:latin typeface="Arial"/>
                <a:ea typeface="Arial"/>
                <a:cs typeface="Arial"/>
                <a:sym typeface="Arial"/>
              </a:rPr>
              <a:t>輔系</a:t>
            </a:r>
            <a:r>
              <a:rPr b="1" lang="zh-TW" sz="3200">
                <a:solidFill>
                  <a:srgbClr val="3F3F3F"/>
                </a:solidFill>
                <a:latin typeface="Arial"/>
                <a:ea typeface="Arial"/>
                <a:cs typeface="Arial"/>
                <a:sym typeface="Arial"/>
              </a:rPr>
              <a:t>、</a:t>
            </a:r>
            <a:r>
              <a:rPr b="1" lang="zh-TW" sz="3200">
                <a:solidFill>
                  <a:srgbClr val="FF0000"/>
                </a:solidFill>
                <a:highlight>
                  <a:srgbClr val="FFFF00"/>
                </a:highlight>
                <a:latin typeface="Arial"/>
                <a:ea typeface="Arial"/>
                <a:cs typeface="Arial"/>
                <a:sym typeface="Arial"/>
              </a:rPr>
              <a:t>雙主修</a:t>
            </a:r>
            <a:r>
              <a:rPr b="1" lang="zh-TW" sz="3200">
                <a:solidFill>
                  <a:srgbClr val="3F3F3F"/>
                </a:solidFill>
                <a:latin typeface="Arial"/>
                <a:ea typeface="Arial"/>
                <a:cs typeface="Arial"/>
                <a:sym typeface="Arial"/>
              </a:rPr>
              <a:t>之次專長，</a:t>
            </a:r>
            <a:endParaRPr b="1" sz="3200">
              <a:solidFill>
                <a:srgbClr val="3F3F3F"/>
              </a:solidFill>
              <a:latin typeface="Arial"/>
              <a:ea typeface="Arial"/>
              <a:cs typeface="Arial"/>
              <a:sym typeface="Arial"/>
            </a:endParaRPr>
          </a:p>
          <a:p>
            <a:pPr indent="0" lvl="0" marL="0" marR="0" rtl="0" algn="l">
              <a:lnSpc>
                <a:spcPct val="130000"/>
              </a:lnSpc>
              <a:spcBef>
                <a:spcPts val="0"/>
              </a:spcBef>
              <a:spcAft>
                <a:spcPts val="0"/>
              </a:spcAft>
              <a:buNone/>
            </a:pPr>
            <a:r>
              <a:rPr b="1" lang="zh-TW" sz="3200">
                <a:solidFill>
                  <a:srgbClr val="3F3F3F"/>
                </a:solidFill>
                <a:latin typeface="Arial"/>
                <a:ea typeface="Arial"/>
                <a:cs typeface="Arial"/>
                <a:sym typeface="Arial"/>
              </a:rPr>
              <a:t>建立多元發展的途徑。</a:t>
            </a:r>
            <a:endParaRPr b="1" sz="3200">
              <a:solidFill>
                <a:srgbClr val="3F3F3F"/>
              </a:solidFill>
              <a:latin typeface="Arial"/>
              <a:ea typeface="Arial"/>
              <a:cs typeface="Arial"/>
              <a:sym typeface="Arial"/>
            </a:endParaRPr>
          </a:p>
        </p:txBody>
      </p:sp>
      <p:sp>
        <p:nvSpPr>
          <p:cNvPr id="676" name="Google Shape;676;p43"/>
          <p:cNvSpPr txBox="1"/>
          <p:nvPr/>
        </p:nvSpPr>
        <p:spPr>
          <a:xfrm>
            <a:off x="11305613" y="5717487"/>
            <a:ext cx="5587749"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000">
                <a:solidFill>
                  <a:srgbClr val="284483"/>
                </a:solidFill>
                <a:latin typeface="Arial"/>
                <a:ea typeface="Arial"/>
                <a:cs typeface="Arial"/>
                <a:sym typeface="Arial"/>
              </a:rPr>
              <a:t>輔系、雙主修</a:t>
            </a:r>
            <a:endParaRPr b="1" sz="4000">
              <a:solidFill>
                <a:srgbClr val="284483"/>
              </a:solidFill>
              <a:latin typeface="Arial"/>
              <a:ea typeface="Arial"/>
              <a:cs typeface="Arial"/>
              <a:sym typeface="Arial"/>
            </a:endParaRPr>
          </a:p>
        </p:txBody>
      </p:sp>
      <p:sp>
        <p:nvSpPr>
          <p:cNvPr id="677" name="Google Shape;677;p43"/>
          <p:cNvSpPr txBox="1"/>
          <p:nvPr/>
        </p:nvSpPr>
        <p:spPr>
          <a:xfrm>
            <a:off x="859750" y="6628338"/>
            <a:ext cx="6592768" cy="2590902"/>
          </a:xfrm>
          <a:prstGeom prst="rect">
            <a:avLst/>
          </a:prstGeom>
          <a:noFill/>
          <a:ln>
            <a:noFill/>
          </a:ln>
        </p:spPr>
        <p:txBody>
          <a:bodyPr anchorCtr="0" anchor="t" bIns="45700" lIns="91425" spcFirstLastPara="1" rIns="91425" wrap="square" tIns="45700">
            <a:spAutoFit/>
          </a:bodyPr>
          <a:lstStyle/>
          <a:p>
            <a:pPr indent="0" lvl="0" marL="0" marR="0" rtl="0" algn="r">
              <a:lnSpc>
                <a:spcPct val="130000"/>
              </a:lnSpc>
              <a:spcBef>
                <a:spcPts val="0"/>
              </a:spcBef>
              <a:spcAft>
                <a:spcPts val="0"/>
              </a:spcAft>
              <a:buNone/>
            </a:pPr>
            <a:r>
              <a:rPr b="1" lang="zh-TW" sz="3200">
                <a:solidFill>
                  <a:srgbClr val="3F3F3F"/>
                </a:solidFill>
                <a:latin typeface="Arial"/>
                <a:ea typeface="Arial"/>
                <a:cs typeface="Arial"/>
                <a:sym typeface="Arial"/>
              </a:rPr>
              <a:t>在學期間，</a:t>
            </a:r>
            <a:endParaRPr b="1" sz="3200">
              <a:solidFill>
                <a:srgbClr val="3F3F3F"/>
              </a:solidFill>
              <a:latin typeface="Arial"/>
              <a:ea typeface="Arial"/>
              <a:cs typeface="Arial"/>
              <a:sym typeface="Arial"/>
            </a:endParaRPr>
          </a:p>
          <a:p>
            <a:pPr indent="0" lvl="0" marL="0" marR="0" rtl="0" algn="r">
              <a:lnSpc>
                <a:spcPct val="130000"/>
              </a:lnSpc>
              <a:spcBef>
                <a:spcPts val="0"/>
              </a:spcBef>
              <a:spcAft>
                <a:spcPts val="0"/>
              </a:spcAft>
              <a:buNone/>
            </a:pPr>
            <a:r>
              <a:rPr b="1" lang="zh-TW" sz="3200">
                <a:solidFill>
                  <a:srgbClr val="FF0000"/>
                </a:solidFill>
                <a:highlight>
                  <a:srgbClr val="FFFF00"/>
                </a:highlight>
                <a:latin typeface="Arial"/>
                <a:ea typeface="Arial"/>
                <a:cs typeface="Arial"/>
                <a:sym typeface="Arial"/>
              </a:rPr>
              <a:t>最快5年取得學士與碩士文憑</a:t>
            </a:r>
            <a:r>
              <a:rPr b="1" lang="zh-TW" sz="3200">
                <a:solidFill>
                  <a:srgbClr val="3F3F3F"/>
                </a:solidFill>
                <a:latin typeface="Arial"/>
                <a:ea typeface="Arial"/>
                <a:cs typeface="Arial"/>
                <a:sym typeface="Arial"/>
              </a:rPr>
              <a:t>。</a:t>
            </a:r>
            <a:endParaRPr b="1" sz="3200">
              <a:solidFill>
                <a:srgbClr val="3F3F3F"/>
              </a:solidFill>
              <a:latin typeface="Arial"/>
              <a:ea typeface="Arial"/>
              <a:cs typeface="Arial"/>
              <a:sym typeface="Arial"/>
            </a:endParaRPr>
          </a:p>
          <a:p>
            <a:pPr indent="0" lvl="0" marL="0" marR="0" rtl="0" algn="r">
              <a:lnSpc>
                <a:spcPct val="130000"/>
              </a:lnSpc>
              <a:spcBef>
                <a:spcPts val="0"/>
              </a:spcBef>
              <a:spcAft>
                <a:spcPts val="0"/>
              </a:spcAft>
              <a:buNone/>
            </a:pPr>
            <a:r>
              <a:rPr b="1" lang="zh-TW" sz="3200">
                <a:solidFill>
                  <a:srgbClr val="3F3F3F"/>
                </a:solidFill>
                <a:latin typeface="Arial"/>
                <a:ea typeface="Arial"/>
                <a:cs typeface="Arial"/>
                <a:sym typeface="Arial"/>
              </a:rPr>
              <a:t>省時、省錢、免適應，</a:t>
            </a:r>
            <a:endParaRPr b="1" sz="3200">
              <a:solidFill>
                <a:srgbClr val="3F3F3F"/>
              </a:solidFill>
              <a:latin typeface="Arial"/>
              <a:ea typeface="Arial"/>
              <a:cs typeface="Arial"/>
              <a:sym typeface="Arial"/>
            </a:endParaRPr>
          </a:p>
          <a:p>
            <a:pPr indent="0" lvl="0" marL="0" marR="0" rtl="0" algn="r">
              <a:lnSpc>
                <a:spcPct val="130000"/>
              </a:lnSpc>
              <a:spcBef>
                <a:spcPts val="0"/>
              </a:spcBef>
              <a:spcAft>
                <a:spcPts val="0"/>
              </a:spcAft>
              <a:buNone/>
            </a:pPr>
            <a:r>
              <a:rPr b="1" lang="zh-TW" sz="3200">
                <a:solidFill>
                  <a:srgbClr val="3F3F3F"/>
                </a:solidFill>
                <a:latin typeface="Arial"/>
                <a:ea typeface="Arial"/>
                <a:cs typeface="Arial"/>
                <a:sym typeface="Arial"/>
              </a:rPr>
              <a:t>提供獎學金鼓勵。</a:t>
            </a:r>
            <a:endParaRPr b="1" sz="3200">
              <a:solidFill>
                <a:srgbClr val="3F3F3F"/>
              </a:solidFill>
              <a:latin typeface="Arial"/>
              <a:ea typeface="Arial"/>
              <a:cs typeface="Arial"/>
              <a:sym typeface="Arial"/>
            </a:endParaRPr>
          </a:p>
        </p:txBody>
      </p:sp>
      <p:sp>
        <p:nvSpPr>
          <p:cNvPr id="678" name="Google Shape;678;p43"/>
          <p:cNvSpPr txBox="1"/>
          <p:nvPr/>
        </p:nvSpPr>
        <p:spPr>
          <a:xfrm>
            <a:off x="4111416" y="5775700"/>
            <a:ext cx="2954418" cy="70788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zh-TW" sz="4000">
                <a:solidFill>
                  <a:srgbClr val="284483"/>
                </a:solidFill>
                <a:latin typeface="Arial"/>
                <a:ea typeface="Arial"/>
                <a:cs typeface="Arial"/>
                <a:sym typeface="Arial"/>
              </a:rPr>
              <a:t>碩士先修</a:t>
            </a:r>
            <a:endParaRPr b="1" sz="4000">
              <a:solidFill>
                <a:srgbClr val="284483"/>
              </a:solidFill>
              <a:latin typeface="Arial"/>
              <a:ea typeface="Arial"/>
              <a:cs typeface="Arial"/>
              <a:sym typeface="Arial"/>
            </a:endParaRPr>
          </a:p>
        </p:txBody>
      </p:sp>
      <p:sp>
        <p:nvSpPr>
          <p:cNvPr id="679" name="Google Shape;679;p43"/>
          <p:cNvSpPr txBox="1"/>
          <p:nvPr/>
        </p:nvSpPr>
        <p:spPr>
          <a:xfrm>
            <a:off x="504801" y="3831749"/>
            <a:ext cx="6592768" cy="1310552"/>
          </a:xfrm>
          <a:prstGeom prst="rect">
            <a:avLst/>
          </a:prstGeom>
          <a:noFill/>
          <a:ln>
            <a:noFill/>
          </a:ln>
        </p:spPr>
        <p:txBody>
          <a:bodyPr anchorCtr="0" anchor="t" bIns="45700" lIns="91425" spcFirstLastPara="1" rIns="91425" wrap="square" tIns="45700">
            <a:spAutoFit/>
          </a:bodyPr>
          <a:lstStyle/>
          <a:p>
            <a:pPr indent="0" lvl="0" marL="0" marR="0" rtl="0" algn="r">
              <a:lnSpc>
                <a:spcPct val="130000"/>
              </a:lnSpc>
              <a:spcBef>
                <a:spcPts val="0"/>
              </a:spcBef>
              <a:spcAft>
                <a:spcPts val="0"/>
              </a:spcAft>
              <a:buNone/>
            </a:pPr>
            <a:r>
              <a:rPr b="1" lang="zh-TW" sz="3200">
                <a:solidFill>
                  <a:srgbClr val="FF0000"/>
                </a:solidFill>
                <a:highlight>
                  <a:srgbClr val="FFFF00"/>
                </a:highlight>
                <a:latin typeface="Arial"/>
                <a:ea typeface="Arial"/>
                <a:cs typeface="Arial"/>
                <a:sym typeface="Arial"/>
              </a:rPr>
              <a:t>取消1/2不及格制度</a:t>
            </a:r>
            <a:r>
              <a:rPr b="1" lang="zh-TW" sz="3200">
                <a:solidFill>
                  <a:srgbClr val="3F3F3F"/>
                </a:solidFill>
                <a:latin typeface="Arial"/>
                <a:ea typeface="Arial"/>
                <a:cs typeface="Arial"/>
                <a:sym typeface="Arial"/>
              </a:rPr>
              <a:t>，</a:t>
            </a:r>
            <a:endParaRPr b="1" sz="3200">
              <a:solidFill>
                <a:srgbClr val="3F3F3F"/>
              </a:solidFill>
              <a:latin typeface="Arial"/>
              <a:ea typeface="Arial"/>
              <a:cs typeface="Arial"/>
              <a:sym typeface="Arial"/>
            </a:endParaRPr>
          </a:p>
          <a:p>
            <a:pPr indent="0" lvl="0" marL="0" marR="0" rtl="0" algn="r">
              <a:lnSpc>
                <a:spcPct val="130000"/>
              </a:lnSpc>
              <a:spcBef>
                <a:spcPts val="0"/>
              </a:spcBef>
              <a:spcAft>
                <a:spcPts val="0"/>
              </a:spcAft>
              <a:buNone/>
            </a:pPr>
            <a:r>
              <a:rPr b="1" lang="zh-TW" sz="3200">
                <a:solidFill>
                  <a:srgbClr val="3F3F3F"/>
                </a:solidFill>
                <a:latin typeface="Arial"/>
                <a:ea typeface="Arial"/>
                <a:cs typeface="Arial"/>
                <a:sym typeface="Arial"/>
              </a:rPr>
              <a:t>改採取以修足必要學分畢業之措施。</a:t>
            </a:r>
            <a:endParaRPr b="1" sz="3200">
              <a:solidFill>
                <a:srgbClr val="3F3F3F"/>
              </a:solidFill>
              <a:latin typeface="Arial"/>
              <a:ea typeface="Arial"/>
              <a:cs typeface="Arial"/>
              <a:sym typeface="Arial"/>
            </a:endParaRPr>
          </a:p>
        </p:txBody>
      </p:sp>
      <p:sp>
        <p:nvSpPr>
          <p:cNvPr id="680" name="Google Shape;680;p43"/>
          <p:cNvSpPr txBox="1"/>
          <p:nvPr/>
        </p:nvSpPr>
        <p:spPr>
          <a:xfrm>
            <a:off x="2489615" y="2338917"/>
            <a:ext cx="5340624" cy="132343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zh-TW" sz="4000">
                <a:solidFill>
                  <a:srgbClr val="284483"/>
                </a:solidFill>
                <a:latin typeface="Arial"/>
                <a:ea typeface="Arial"/>
                <a:cs typeface="Arial"/>
                <a:sym typeface="Arial"/>
              </a:rPr>
              <a:t>自我調整進度的</a:t>
            </a:r>
            <a:endParaRPr b="1" sz="4000">
              <a:solidFill>
                <a:srgbClr val="284483"/>
              </a:solidFill>
              <a:latin typeface="Arial"/>
              <a:ea typeface="Arial"/>
              <a:cs typeface="Arial"/>
              <a:sym typeface="Arial"/>
            </a:endParaRPr>
          </a:p>
          <a:p>
            <a:pPr indent="0" lvl="0" marL="0" marR="0" rtl="0" algn="r">
              <a:spcBef>
                <a:spcPts val="0"/>
              </a:spcBef>
              <a:spcAft>
                <a:spcPts val="0"/>
              </a:spcAft>
              <a:buNone/>
            </a:pPr>
            <a:r>
              <a:rPr b="1" lang="zh-TW" sz="4000">
                <a:solidFill>
                  <a:srgbClr val="284483"/>
                </a:solidFill>
                <a:latin typeface="Arial"/>
                <a:ea typeface="Arial"/>
                <a:cs typeface="Arial"/>
                <a:sym typeface="Arial"/>
              </a:rPr>
              <a:t>學習節奏</a:t>
            </a:r>
            <a:endParaRPr b="1" sz="4000">
              <a:solidFill>
                <a:srgbClr val="284483"/>
              </a:solidFill>
              <a:latin typeface="Arial"/>
              <a:ea typeface="Arial"/>
              <a:cs typeface="Arial"/>
              <a:sym typeface="Arial"/>
            </a:endParaRPr>
          </a:p>
        </p:txBody>
      </p:sp>
      <p:cxnSp>
        <p:nvCxnSpPr>
          <p:cNvPr id="681" name="Google Shape;681;p43"/>
          <p:cNvCxnSpPr/>
          <p:nvPr/>
        </p:nvCxnSpPr>
        <p:spPr>
          <a:xfrm>
            <a:off x="7557580" y="5143500"/>
            <a:ext cx="2964994" cy="22989"/>
          </a:xfrm>
          <a:prstGeom prst="straightConnector1">
            <a:avLst/>
          </a:prstGeom>
          <a:noFill/>
          <a:ln cap="flat" cmpd="sng" w="9525">
            <a:solidFill>
              <a:schemeClr val="lt1"/>
            </a:solidFill>
            <a:prstDash val="solid"/>
            <a:round/>
            <a:headEnd len="sm" w="sm" type="none"/>
            <a:tailEnd len="sm" w="sm" type="none"/>
          </a:ln>
        </p:spPr>
      </p:cxnSp>
      <p:cxnSp>
        <p:nvCxnSpPr>
          <p:cNvPr id="682" name="Google Shape;682;p43"/>
          <p:cNvCxnSpPr/>
          <p:nvPr/>
        </p:nvCxnSpPr>
        <p:spPr>
          <a:xfrm flipH="1">
            <a:off x="9082285" y="3958718"/>
            <a:ext cx="42240" cy="2778867"/>
          </a:xfrm>
          <a:prstGeom prst="straightConnector1">
            <a:avLst/>
          </a:prstGeom>
          <a:noFill/>
          <a:ln cap="flat" cmpd="sng" w="9525">
            <a:solidFill>
              <a:schemeClr val="lt1"/>
            </a:solidFill>
            <a:prstDash val="solid"/>
            <a:round/>
            <a:headEnd len="sm" w="sm" type="none"/>
            <a:tailEnd len="sm" w="sm" type="none"/>
          </a:ln>
        </p:spPr>
      </p:cxnSp>
      <p:pic>
        <p:nvPicPr>
          <p:cNvPr id="683" name="Google Shape;683;p43"/>
          <p:cNvPicPr preferRelativeResize="0"/>
          <p:nvPr/>
        </p:nvPicPr>
        <p:blipFill rotWithShape="1">
          <a:blip r:embed="rId8">
            <a:alphaModFix/>
          </a:blip>
          <a:srcRect b="0" l="3842" r="0" t="0"/>
          <a:stretch/>
        </p:blipFill>
        <p:spPr>
          <a:xfrm>
            <a:off x="-23898" y="7729388"/>
            <a:ext cx="1887627" cy="1831469"/>
          </a:xfrm>
          <a:prstGeom prst="rect">
            <a:avLst/>
          </a:prstGeom>
          <a:noFill/>
          <a:ln>
            <a:noFill/>
          </a:ln>
        </p:spPr>
      </p:pic>
      <p:pic>
        <p:nvPicPr>
          <p:cNvPr id="684" name="Google Shape;684;p43"/>
          <p:cNvPicPr preferRelativeResize="0"/>
          <p:nvPr/>
        </p:nvPicPr>
        <p:blipFill rotWithShape="1">
          <a:blip r:embed="rId9">
            <a:alphaModFix/>
          </a:blip>
          <a:srcRect b="-2" l="0" r="0" t="993"/>
          <a:stretch/>
        </p:blipFill>
        <p:spPr>
          <a:xfrm rot="-583309">
            <a:off x="131971" y="2632402"/>
            <a:ext cx="820325" cy="1796138"/>
          </a:xfrm>
          <a:prstGeom prst="rect">
            <a:avLst/>
          </a:prstGeom>
          <a:noFill/>
          <a:ln>
            <a:noFill/>
          </a:ln>
        </p:spPr>
      </p:pic>
      <p:pic>
        <p:nvPicPr>
          <p:cNvPr id="685" name="Google Shape;685;p43"/>
          <p:cNvPicPr preferRelativeResize="0"/>
          <p:nvPr/>
        </p:nvPicPr>
        <p:blipFill rotWithShape="1">
          <a:blip r:embed="rId10">
            <a:alphaModFix/>
          </a:blip>
          <a:srcRect b="0" l="0" r="0" t="0"/>
          <a:stretch/>
        </p:blipFill>
        <p:spPr>
          <a:xfrm>
            <a:off x="16266145" y="7140907"/>
            <a:ext cx="2021855" cy="1778355"/>
          </a:xfrm>
          <a:prstGeom prst="rect">
            <a:avLst/>
          </a:prstGeom>
          <a:noFill/>
          <a:ln>
            <a:noFill/>
          </a:ln>
        </p:spPr>
      </p:pic>
      <p:pic>
        <p:nvPicPr>
          <p:cNvPr id="686" name="Google Shape;686;p43"/>
          <p:cNvPicPr preferRelativeResize="0"/>
          <p:nvPr/>
        </p:nvPicPr>
        <p:blipFill rotWithShape="1">
          <a:blip r:embed="rId11">
            <a:alphaModFix/>
          </a:blip>
          <a:srcRect b="0" l="9100" r="0" t="0"/>
          <a:stretch/>
        </p:blipFill>
        <p:spPr>
          <a:xfrm>
            <a:off x="15882971" y="1976937"/>
            <a:ext cx="2344841" cy="1685419"/>
          </a:xfrm>
          <a:prstGeom prst="rect">
            <a:avLst/>
          </a:prstGeom>
          <a:noFill/>
          <a:ln>
            <a:noFill/>
          </a:ln>
        </p:spPr>
      </p:pic>
      <p:sp>
        <p:nvSpPr>
          <p:cNvPr id="687" name="Google Shape;687;p43"/>
          <p:cNvSpPr txBox="1"/>
          <p:nvPr/>
        </p:nvSpPr>
        <p:spPr>
          <a:xfrm>
            <a:off x="2197294" y="344188"/>
            <a:ext cx="14922081" cy="92333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zh-TW" sz="6000">
                <a:solidFill>
                  <a:srgbClr val="1C3879"/>
                </a:solidFill>
                <a:latin typeface="Arial"/>
                <a:ea typeface="Arial"/>
                <a:cs typeface="Arial"/>
                <a:sym typeface="Arial"/>
              </a:rPr>
              <a:t>以人為尊的辦學理念、興趣為主的學習方向</a:t>
            </a:r>
            <a:endParaRPr sz="6000">
              <a:solidFill>
                <a:srgbClr val="1C3879"/>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4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sp>
      <p:sp>
        <p:nvSpPr>
          <p:cNvPr id="693" name="Google Shape;693;p44"/>
          <p:cNvSpPr/>
          <p:nvPr/>
        </p:nvSpPr>
        <p:spPr>
          <a:xfrm rot="-1173470">
            <a:off x="11464744" y="5995164"/>
            <a:ext cx="13063173" cy="5339572"/>
          </a:xfrm>
          <a:custGeom>
            <a:rect b="b" l="l" r="r" t="t"/>
            <a:pathLst>
              <a:path extrusionOk="0" h="5339572" w="13063173">
                <a:moveTo>
                  <a:pt x="0" y="0"/>
                </a:moveTo>
                <a:lnTo>
                  <a:pt x="13063173" y="0"/>
                </a:lnTo>
                <a:lnTo>
                  <a:pt x="13063173" y="5339572"/>
                </a:lnTo>
                <a:lnTo>
                  <a:pt x="0" y="5339572"/>
                </a:lnTo>
                <a:lnTo>
                  <a:pt x="0" y="0"/>
                </a:lnTo>
                <a:close/>
              </a:path>
            </a:pathLst>
          </a:custGeom>
          <a:blipFill rotWithShape="1">
            <a:blip r:embed="rId4">
              <a:alphaModFix/>
            </a:blip>
            <a:stretch>
              <a:fillRect b="0" l="0" r="0" t="0"/>
            </a:stretch>
          </a:blipFill>
          <a:ln>
            <a:noFill/>
          </a:ln>
        </p:spPr>
      </p:sp>
      <p:grpSp>
        <p:nvGrpSpPr>
          <p:cNvPr id="694" name="Google Shape;694;p44"/>
          <p:cNvGrpSpPr/>
          <p:nvPr/>
        </p:nvGrpSpPr>
        <p:grpSpPr>
          <a:xfrm>
            <a:off x="1358250" y="-5295900"/>
            <a:ext cx="15554562" cy="15554562"/>
            <a:chOff x="0" y="0"/>
            <a:chExt cx="812800" cy="812800"/>
          </a:xfrm>
        </p:grpSpPr>
        <p:sp>
          <p:nvSpPr>
            <p:cNvPr id="695" name="Google Shape;695;p4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5D8F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6" name="Google Shape;696;p44"/>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97" name="Google Shape;697;p44"/>
          <p:cNvSpPr/>
          <p:nvPr/>
        </p:nvSpPr>
        <p:spPr>
          <a:xfrm>
            <a:off x="1601401" y="1702307"/>
            <a:ext cx="2606650" cy="2502515"/>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218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8" name="Google Shape;698;p44"/>
          <p:cNvSpPr/>
          <p:nvPr/>
        </p:nvSpPr>
        <p:spPr>
          <a:xfrm>
            <a:off x="619035" y="5392007"/>
            <a:ext cx="665893" cy="665893"/>
          </a:xfrm>
          <a:custGeom>
            <a:rect b="b" l="l" r="r" t="t"/>
            <a:pathLst>
              <a:path extrusionOk="0" h="665893" w="665893">
                <a:moveTo>
                  <a:pt x="0" y="0"/>
                </a:moveTo>
                <a:lnTo>
                  <a:pt x="665894" y="0"/>
                </a:lnTo>
                <a:lnTo>
                  <a:pt x="665894" y="665894"/>
                </a:lnTo>
                <a:lnTo>
                  <a:pt x="0" y="665894"/>
                </a:lnTo>
                <a:lnTo>
                  <a:pt x="0" y="0"/>
                </a:lnTo>
                <a:close/>
              </a:path>
            </a:pathLst>
          </a:custGeom>
          <a:blipFill rotWithShape="1">
            <a:blip r:embed="rId5">
              <a:alphaModFix/>
            </a:blip>
            <a:stretch>
              <a:fillRect b="0" l="0" r="0" t="0"/>
            </a:stretch>
          </a:blipFill>
          <a:ln>
            <a:noFill/>
          </a:ln>
        </p:spPr>
      </p:sp>
      <p:sp>
        <p:nvSpPr>
          <p:cNvPr id="699" name="Google Shape;699;p44"/>
          <p:cNvSpPr/>
          <p:nvPr/>
        </p:nvSpPr>
        <p:spPr>
          <a:xfrm rot="10800000">
            <a:off x="786462" y="5533087"/>
            <a:ext cx="273890" cy="383734"/>
          </a:xfrm>
          <a:custGeom>
            <a:rect b="b" l="l" r="r" t="t"/>
            <a:pathLst>
              <a:path extrusionOk="0" h="383734" w="273890">
                <a:moveTo>
                  <a:pt x="0" y="0"/>
                </a:moveTo>
                <a:lnTo>
                  <a:pt x="273890" y="0"/>
                </a:lnTo>
                <a:lnTo>
                  <a:pt x="273890" y="383734"/>
                </a:lnTo>
                <a:lnTo>
                  <a:pt x="0" y="383734"/>
                </a:lnTo>
                <a:lnTo>
                  <a:pt x="0" y="0"/>
                </a:lnTo>
                <a:close/>
              </a:path>
            </a:pathLst>
          </a:custGeom>
          <a:blipFill rotWithShape="1">
            <a:blip r:embed="rId6">
              <a:alphaModFix/>
            </a:blip>
            <a:stretch>
              <a:fillRect b="0" l="0" r="0" t="0"/>
            </a:stretch>
          </a:blipFill>
          <a:ln>
            <a:noFill/>
          </a:ln>
        </p:spPr>
      </p:sp>
      <p:sp>
        <p:nvSpPr>
          <p:cNvPr id="700" name="Google Shape;700;p44"/>
          <p:cNvSpPr/>
          <p:nvPr/>
        </p:nvSpPr>
        <p:spPr>
          <a:xfrm>
            <a:off x="17142136" y="5386744"/>
            <a:ext cx="665893" cy="665893"/>
          </a:xfrm>
          <a:custGeom>
            <a:rect b="b" l="l" r="r" t="t"/>
            <a:pathLst>
              <a:path extrusionOk="0" h="665893" w="665893">
                <a:moveTo>
                  <a:pt x="0" y="0"/>
                </a:moveTo>
                <a:lnTo>
                  <a:pt x="665893" y="0"/>
                </a:lnTo>
                <a:lnTo>
                  <a:pt x="665893" y="665894"/>
                </a:lnTo>
                <a:lnTo>
                  <a:pt x="0" y="665894"/>
                </a:lnTo>
                <a:lnTo>
                  <a:pt x="0" y="0"/>
                </a:lnTo>
                <a:close/>
              </a:path>
            </a:pathLst>
          </a:custGeom>
          <a:blipFill rotWithShape="1">
            <a:blip r:embed="rId5">
              <a:alphaModFix/>
            </a:blip>
            <a:stretch>
              <a:fillRect b="0" l="0" r="0" t="0"/>
            </a:stretch>
          </a:blipFill>
          <a:ln>
            <a:noFill/>
          </a:ln>
        </p:spPr>
      </p:sp>
      <p:sp>
        <p:nvSpPr>
          <p:cNvPr id="701" name="Google Shape;701;p44"/>
          <p:cNvSpPr/>
          <p:nvPr/>
        </p:nvSpPr>
        <p:spPr>
          <a:xfrm>
            <a:off x="17361211" y="5527824"/>
            <a:ext cx="273890" cy="383734"/>
          </a:xfrm>
          <a:custGeom>
            <a:rect b="b" l="l" r="r" t="t"/>
            <a:pathLst>
              <a:path extrusionOk="0" h="383734" w="273890">
                <a:moveTo>
                  <a:pt x="0" y="0"/>
                </a:moveTo>
                <a:lnTo>
                  <a:pt x="273890" y="0"/>
                </a:lnTo>
                <a:lnTo>
                  <a:pt x="273890" y="383734"/>
                </a:lnTo>
                <a:lnTo>
                  <a:pt x="0" y="383734"/>
                </a:lnTo>
                <a:lnTo>
                  <a:pt x="0" y="0"/>
                </a:lnTo>
                <a:close/>
              </a:path>
            </a:pathLst>
          </a:custGeom>
          <a:blipFill rotWithShape="1">
            <a:blip r:embed="rId6">
              <a:alphaModFix/>
            </a:blip>
            <a:stretch>
              <a:fillRect b="0" l="0" r="0" t="0"/>
            </a:stretch>
          </a:blipFill>
          <a:ln>
            <a:noFill/>
          </a:ln>
        </p:spPr>
      </p:sp>
      <p:sp>
        <p:nvSpPr>
          <p:cNvPr id="702" name="Google Shape;702;p44"/>
          <p:cNvSpPr/>
          <p:nvPr/>
        </p:nvSpPr>
        <p:spPr>
          <a:xfrm rot="2932849">
            <a:off x="-4894426" y="6424295"/>
            <a:ext cx="13063173" cy="5339572"/>
          </a:xfrm>
          <a:custGeom>
            <a:rect b="b" l="l" r="r" t="t"/>
            <a:pathLst>
              <a:path extrusionOk="0" h="5339572" w="13063173">
                <a:moveTo>
                  <a:pt x="0" y="0"/>
                </a:moveTo>
                <a:lnTo>
                  <a:pt x="13063173" y="0"/>
                </a:lnTo>
                <a:lnTo>
                  <a:pt x="13063173" y="5339572"/>
                </a:lnTo>
                <a:lnTo>
                  <a:pt x="0" y="533957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3" name="Google Shape;703;p44"/>
          <p:cNvSpPr txBox="1"/>
          <p:nvPr/>
        </p:nvSpPr>
        <p:spPr>
          <a:xfrm>
            <a:off x="4208051" y="168704"/>
            <a:ext cx="9872713" cy="1452321"/>
          </a:xfrm>
          <a:prstGeom prst="rect">
            <a:avLst/>
          </a:prstGeom>
          <a:noFill/>
          <a:ln>
            <a:noFill/>
          </a:ln>
        </p:spPr>
        <p:txBody>
          <a:bodyPr anchorCtr="0" anchor="t" bIns="0" lIns="0" spcFirstLastPara="1" rIns="0" wrap="square" tIns="0">
            <a:spAutoFit/>
          </a:bodyPr>
          <a:lstStyle/>
          <a:p>
            <a:pPr indent="0" lvl="0" marL="0" marR="0" rtl="0" algn="ctr">
              <a:lnSpc>
                <a:spcPct val="153987"/>
              </a:lnSpc>
              <a:spcBef>
                <a:spcPts val="0"/>
              </a:spcBef>
              <a:spcAft>
                <a:spcPts val="0"/>
              </a:spcAft>
              <a:buNone/>
            </a:pPr>
            <a:r>
              <a:rPr b="1" lang="zh-TW" sz="8000">
                <a:solidFill>
                  <a:srgbClr val="FFFFFF"/>
                </a:solidFill>
                <a:latin typeface="Arial"/>
                <a:ea typeface="Arial"/>
                <a:cs typeface="Arial"/>
                <a:sym typeface="Arial"/>
              </a:rPr>
              <a:t>臺北聯合大學系統</a:t>
            </a:r>
            <a:endParaRPr b="1" sz="8000">
              <a:solidFill>
                <a:srgbClr val="FFFFFF"/>
              </a:solidFill>
              <a:latin typeface="Arial"/>
              <a:ea typeface="Arial"/>
              <a:cs typeface="Arial"/>
              <a:sym typeface="Arial"/>
            </a:endParaRPr>
          </a:p>
        </p:txBody>
      </p:sp>
      <p:sp>
        <p:nvSpPr>
          <p:cNvPr id="704" name="Google Shape;704;p44"/>
          <p:cNvSpPr txBox="1"/>
          <p:nvPr/>
        </p:nvSpPr>
        <p:spPr>
          <a:xfrm>
            <a:off x="1272342" y="4227555"/>
            <a:ext cx="3757407"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200">
                <a:solidFill>
                  <a:srgbClr val="262626"/>
                </a:solidFill>
                <a:latin typeface="Arial"/>
                <a:ea typeface="Arial"/>
                <a:cs typeface="Arial"/>
                <a:sym typeface="Arial"/>
              </a:rPr>
              <a:t>國立臺灣海洋大學</a:t>
            </a:r>
            <a:endParaRPr b="1" sz="3200">
              <a:solidFill>
                <a:srgbClr val="262626"/>
              </a:solidFill>
              <a:latin typeface="Arial"/>
              <a:ea typeface="Arial"/>
              <a:cs typeface="Arial"/>
              <a:sym typeface="Arial"/>
            </a:endParaRPr>
          </a:p>
        </p:txBody>
      </p:sp>
      <p:sp>
        <p:nvSpPr>
          <p:cNvPr id="705" name="Google Shape;705;p44"/>
          <p:cNvSpPr txBox="1"/>
          <p:nvPr/>
        </p:nvSpPr>
        <p:spPr>
          <a:xfrm>
            <a:off x="781690" y="4756294"/>
            <a:ext cx="465899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800">
                <a:solidFill>
                  <a:srgbClr val="262626"/>
                </a:solidFill>
                <a:latin typeface="Arial"/>
                <a:ea typeface="Arial"/>
                <a:cs typeface="Arial"/>
                <a:sym typeface="Arial"/>
              </a:rPr>
              <a:t>National Taiwan Ocean University</a:t>
            </a:r>
            <a:endParaRPr b="1" sz="1800">
              <a:solidFill>
                <a:srgbClr val="262626"/>
              </a:solidFill>
              <a:latin typeface="Arial"/>
              <a:ea typeface="Arial"/>
              <a:cs typeface="Arial"/>
              <a:sym typeface="Arial"/>
            </a:endParaRPr>
          </a:p>
        </p:txBody>
      </p:sp>
      <p:pic>
        <p:nvPicPr>
          <p:cNvPr id="706" name="Google Shape;706;p44"/>
          <p:cNvPicPr preferRelativeResize="0"/>
          <p:nvPr/>
        </p:nvPicPr>
        <p:blipFill rotWithShape="1">
          <a:blip r:embed="rId7">
            <a:alphaModFix/>
          </a:blip>
          <a:srcRect b="0" l="0" r="0" t="0"/>
          <a:stretch/>
        </p:blipFill>
        <p:spPr>
          <a:xfrm>
            <a:off x="1940316" y="2496358"/>
            <a:ext cx="2035304" cy="1050480"/>
          </a:xfrm>
          <a:prstGeom prst="rect">
            <a:avLst/>
          </a:prstGeom>
          <a:noFill/>
          <a:ln>
            <a:noFill/>
          </a:ln>
        </p:spPr>
      </p:pic>
      <p:sp>
        <p:nvSpPr>
          <p:cNvPr id="707" name="Google Shape;707;p44"/>
          <p:cNvSpPr/>
          <p:nvPr/>
        </p:nvSpPr>
        <p:spPr>
          <a:xfrm>
            <a:off x="4114680" y="6485454"/>
            <a:ext cx="2606650" cy="2502515"/>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08" name="Google Shape;708;p44"/>
          <p:cNvPicPr preferRelativeResize="0"/>
          <p:nvPr/>
        </p:nvPicPr>
        <p:blipFill rotWithShape="1">
          <a:blip r:embed="rId8">
            <a:alphaModFix/>
          </a:blip>
          <a:srcRect b="0" l="0" r="0" t="0"/>
          <a:stretch/>
        </p:blipFill>
        <p:spPr>
          <a:xfrm>
            <a:off x="4512380" y="6958027"/>
            <a:ext cx="2064065" cy="1451725"/>
          </a:xfrm>
          <a:prstGeom prst="rect">
            <a:avLst/>
          </a:prstGeom>
          <a:noFill/>
          <a:ln>
            <a:noFill/>
          </a:ln>
        </p:spPr>
      </p:pic>
      <p:sp>
        <p:nvSpPr>
          <p:cNvPr id="709" name="Google Shape;709;p44"/>
          <p:cNvSpPr txBox="1"/>
          <p:nvPr/>
        </p:nvSpPr>
        <p:spPr>
          <a:xfrm>
            <a:off x="3843059" y="9036349"/>
            <a:ext cx="3211417"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200">
                <a:solidFill>
                  <a:srgbClr val="262626"/>
                </a:solidFill>
                <a:latin typeface="Arial"/>
                <a:ea typeface="Arial"/>
                <a:cs typeface="Arial"/>
                <a:sym typeface="Arial"/>
              </a:rPr>
              <a:t>國立臺北大學</a:t>
            </a:r>
            <a:endParaRPr b="1" sz="3200">
              <a:solidFill>
                <a:srgbClr val="262626"/>
              </a:solidFill>
              <a:latin typeface="Arial"/>
              <a:ea typeface="Arial"/>
              <a:cs typeface="Arial"/>
              <a:sym typeface="Arial"/>
            </a:endParaRPr>
          </a:p>
        </p:txBody>
      </p:sp>
      <p:sp>
        <p:nvSpPr>
          <p:cNvPr id="710" name="Google Shape;710;p44"/>
          <p:cNvSpPr txBox="1"/>
          <p:nvPr/>
        </p:nvSpPr>
        <p:spPr>
          <a:xfrm>
            <a:off x="2373349" y="9594532"/>
            <a:ext cx="635875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800">
                <a:solidFill>
                  <a:srgbClr val="262626"/>
                </a:solidFill>
                <a:latin typeface="Arial"/>
                <a:ea typeface="Arial"/>
                <a:cs typeface="Arial"/>
                <a:sym typeface="Arial"/>
              </a:rPr>
              <a:t>National Taipei University</a:t>
            </a:r>
            <a:endParaRPr/>
          </a:p>
        </p:txBody>
      </p:sp>
      <p:pic>
        <p:nvPicPr>
          <p:cNvPr id="711" name="Google Shape;711;p44"/>
          <p:cNvPicPr preferRelativeResize="0"/>
          <p:nvPr/>
        </p:nvPicPr>
        <p:blipFill rotWithShape="1">
          <a:blip r:embed="rId9">
            <a:alphaModFix/>
          </a:blip>
          <a:srcRect b="0" l="0" r="67283" t="0"/>
          <a:stretch/>
        </p:blipFill>
        <p:spPr>
          <a:xfrm>
            <a:off x="7245506" y="1509908"/>
            <a:ext cx="4106057" cy="3140101"/>
          </a:xfrm>
          <a:prstGeom prst="rect">
            <a:avLst/>
          </a:prstGeom>
          <a:noFill/>
          <a:ln>
            <a:noFill/>
          </a:ln>
        </p:spPr>
      </p:pic>
      <p:sp>
        <p:nvSpPr>
          <p:cNvPr id="712" name="Google Shape;712;p44"/>
          <p:cNvSpPr/>
          <p:nvPr/>
        </p:nvSpPr>
        <p:spPr>
          <a:xfrm>
            <a:off x="11681576" y="6350701"/>
            <a:ext cx="2606650" cy="2502515"/>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13" name="Google Shape;713;p44"/>
          <p:cNvPicPr preferRelativeResize="0"/>
          <p:nvPr/>
        </p:nvPicPr>
        <p:blipFill rotWithShape="1">
          <a:blip r:embed="rId10">
            <a:alphaModFix/>
          </a:blip>
          <a:srcRect b="0" l="0" r="0" t="0"/>
          <a:stretch/>
        </p:blipFill>
        <p:spPr>
          <a:xfrm>
            <a:off x="11979256" y="6559082"/>
            <a:ext cx="1967658" cy="1985954"/>
          </a:xfrm>
          <a:prstGeom prst="rect">
            <a:avLst/>
          </a:prstGeom>
          <a:noFill/>
          <a:ln>
            <a:noFill/>
          </a:ln>
        </p:spPr>
      </p:pic>
      <p:grpSp>
        <p:nvGrpSpPr>
          <p:cNvPr id="714" name="Google Shape;714;p44"/>
          <p:cNvGrpSpPr/>
          <p:nvPr/>
        </p:nvGrpSpPr>
        <p:grpSpPr>
          <a:xfrm>
            <a:off x="11300624" y="8994870"/>
            <a:ext cx="3944711" cy="951039"/>
            <a:chOff x="943226" y="3184286"/>
            <a:chExt cx="3944711" cy="951039"/>
          </a:xfrm>
        </p:grpSpPr>
        <p:sp>
          <p:nvSpPr>
            <p:cNvPr id="715" name="Google Shape;715;p44"/>
            <p:cNvSpPr txBox="1"/>
            <p:nvPr/>
          </p:nvSpPr>
          <p:spPr>
            <a:xfrm>
              <a:off x="1285142" y="3184286"/>
              <a:ext cx="318135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200">
                  <a:solidFill>
                    <a:srgbClr val="262626"/>
                  </a:solidFill>
                  <a:latin typeface="Arial"/>
                  <a:ea typeface="Arial"/>
                  <a:cs typeface="Arial"/>
                  <a:sym typeface="Arial"/>
                </a:rPr>
                <a:t>臺北醫學大學</a:t>
              </a:r>
              <a:endParaRPr b="1" sz="3200">
                <a:solidFill>
                  <a:srgbClr val="262626"/>
                </a:solidFill>
                <a:latin typeface="Arial"/>
                <a:ea typeface="Arial"/>
                <a:cs typeface="Arial"/>
                <a:sym typeface="Arial"/>
              </a:endParaRPr>
            </a:p>
          </p:txBody>
        </p:sp>
        <p:sp>
          <p:nvSpPr>
            <p:cNvPr id="716" name="Google Shape;716;p44"/>
            <p:cNvSpPr txBox="1"/>
            <p:nvPr/>
          </p:nvSpPr>
          <p:spPr>
            <a:xfrm>
              <a:off x="943226" y="3765993"/>
              <a:ext cx="3944711"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800">
                  <a:solidFill>
                    <a:srgbClr val="262626"/>
                  </a:solidFill>
                  <a:latin typeface="Arial"/>
                  <a:ea typeface="Arial"/>
                  <a:cs typeface="Arial"/>
                  <a:sym typeface="Arial"/>
                </a:rPr>
                <a:t>Taipei Medical University</a:t>
              </a:r>
              <a:endParaRPr b="1" sz="1800">
                <a:solidFill>
                  <a:srgbClr val="262626"/>
                </a:solidFill>
                <a:latin typeface="Arial"/>
                <a:ea typeface="Arial"/>
                <a:cs typeface="Arial"/>
                <a:sym typeface="Arial"/>
              </a:endParaRPr>
            </a:p>
          </p:txBody>
        </p:sp>
      </p:grpSp>
      <p:sp>
        <p:nvSpPr>
          <p:cNvPr id="717" name="Google Shape;717;p44"/>
          <p:cNvSpPr/>
          <p:nvPr/>
        </p:nvSpPr>
        <p:spPr>
          <a:xfrm>
            <a:off x="13749376" y="1621025"/>
            <a:ext cx="2606650" cy="2502515"/>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18" name="Google Shape;718;p44"/>
          <p:cNvPicPr preferRelativeResize="0"/>
          <p:nvPr/>
        </p:nvPicPr>
        <p:blipFill rotWithShape="1">
          <a:blip r:embed="rId11">
            <a:alphaModFix/>
          </a:blip>
          <a:srcRect b="0" l="0" r="0" t="0"/>
          <a:stretch/>
        </p:blipFill>
        <p:spPr>
          <a:xfrm>
            <a:off x="14002687" y="2202732"/>
            <a:ext cx="2065228" cy="1388476"/>
          </a:xfrm>
          <a:prstGeom prst="rect">
            <a:avLst/>
          </a:prstGeom>
          <a:noFill/>
          <a:ln>
            <a:noFill/>
          </a:ln>
        </p:spPr>
      </p:pic>
      <p:grpSp>
        <p:nvGrpSpPr>
          <p:cNvPr id="719" name="Google Shape;719;p44"/>
          <p:cNvGrpSpPr/>
          <p:nvPr/>
        </p:nvGrpSpPr>
        <p:grpSpPr>
          <a:xfrm>
            <a:off x="11609051" y="4180416"/>
            <a:ext cx="6483091" cy="1257002"/>
            <a:chOff x="6794685" y="2266980"/>
            <a:chExt cx="3944711" cy="1257002"/>
          </a:xfrm>
        </p:grpSpPr>
        <p:sp>
          <p:nvSpPr>
            <p:cNvPr id="720" name="Google Shape;720;p44"/>
            <p:cNvSpPr txBox="1"/>
            <p:nvPr/>
          </p:nvSpPr>
          <p:spPr>
            <a:xfrm>
              <a:off x="7299338" y="2266980"/>
              <a:ext cx="318135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200">
                  <a:solidFill>
                    <a:srgbClr val="262626"/>
                  </a:solidFill>
                  <a:latin typeface="Arial"/>
                  <a:ea typeface="Arial"/>
                  <a:cs typeface="Arial"/>
                  <a:sym typeface="Arial"/>
                </a:rPr>
                <a:t>國立臺北科技大學</a:t>
              </a:r>
              <a:endParaRPr b="1" sz="3200">
                <a:solidFill>
                  <a:srgbClr val="262626"/>
                </a:solidFill>
                <a:latin typeface="Arial"/>
                <a:ea typeface="Arial"/>
                <a:cs typeface="Arial"/>
                <a:sym typeface="Arial"/>
              </a:endParaRPr>
            </a:p>
          </p:txBody>
        </p:sp>
        <p:sp>
          <p:nvSpPr>
            <p:cNvPr id="721" name="Google Shape;721;p44"/>
            <p:cNvSpPr txBox="1"/>
            <p:nvPr/>
          </p:nvSpPr>
          <p:spPr>
            <a:xfrm>
              <a:off x="6794685" y="2877651"/>
              <a:ext cx="394471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800">
                  <a:solidFill>
                    <a:srgbClr val="262626"/>
                  </a:solidFill>
                  <a:latin typeface="Arial"/>
                  <a:ea typeface="Arial"/>
                  <a:cs typeface="Arial"/>
                  <a:sym typeface="Arial"/>
                </a:rPr>
                <a:t>National Taipei University of Technology</a:t>
              </a:r>
              <a:endParaRPr/>
            </a:p>
          </p:txBody>
        </p:sp>
      </p:grpSp>
      <p:sp>
        <p:nvSpPr>
          <p:cNvPr id="722" name="Google Shape;722;p44"/>
          <p:cNvSpPr txBox="1"/>
          <p:nvPr/>
        </p:nvSpPr>
        <p:spPr>
          <a:xfrm>
            <a:off x="6272165" y="4760347"/>
            <a:ext cx="6097218" cy="455509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zh-TW" sz="4400">
                <a:solidFill>
                  <a:schemeClr val="dk1"/>
                </a:solidFill>
                <a:latin typeface="Arial"/>
                <a:ea typeface="Arial"/>
                <a:cs typeface="Arial"/>
                <a:sym typeface="Arial"/>
              </a:rPr>
              <a:t>四校聯手，</a:t>
            </a:r>
            <a:endParaRPr sz="4400">
              <a:solidFill>
                <a:schemeClr val="dk1"/>
              </a:solidFill>
              <a:latin typeface="Arial"/>
              <a:ea typeface="Arial"/>
              <a:cs typeface="Arial"/>
              <a:sym typeface="Arial"/>
            </a:endParaRPr>
          </a:p>
          <a:p>
            <a:pPr indent="0" lvl="0" marL="0" marR="0" rtl="0" algn="ctr">
              <a:spcBef>
                <a:spcPts val="0"/>
              </a:spcBef>
              <a:spcAft>
                <a:spcPts val="0"/>
              </a:spcAft>
              <a:buNone/>
            </a:pPr>
            <a:r>
              <a:rPr b="1" lang="zh-TW" sz="4400">
                <a:solidFill>
                  <a:schemeClr val="dk1"/>
                </a:solidFill>
                <a:latin typeface="Arial"/>
                <a:ea typeface="Arial"/>
                <a:cs typeface="Arial"/>
                <a:sym typeface="Arial"/>
              </a:rPr>
              <a:t>北聯大</a:t>
            </a:r>
            <a:r>
              <a:rPr lang="zh-TW" sz="4400">
                <a:solidFill>
                  <a:schemeClr val="dk1"/>
                </a:solidFill>
                <a:latin typeface="Arial"/>
                <a:ea typeface="Arial"/>
                <a:cs typeface="Arial"/>
                <a:sym typeface="Arial"/>
              </a:rPr>
              <a:t>匯聚教學、</a:t>
            </a:r>
            <a:endParaRPr sz="4400">
              <a:solidFill>
                <a:schemeClr val="dk1"/>
              </a:solidFill>
              <a:latin typeface="Arial"/>
              <a:ea typeface="Arial"/>
              <a:cs typeface="Arial"/>
              <a:sym typeface="Arial"/>
            </a:endParaRPr>
          </a:p>
          <a:p>
            <a:pPr indent="0" lvl="0" marL="0" marR="0" rtl="0" algn="ctr">
              <a:spcBef>
                <a:spcPts val="0"/>
              </a:spcBef>
              <a:spcAft>
                <a:spcPts val="0"/>
              </a:spcAft>
              <a:buNone/>
            </a:pPr>
            <a:r>
              <a:rPr lang="zh-TW" sz="4400">
                <a:solidFill>
                  <a:schemeClr val="dk1"/>
                </a:solidFill>
                <a:latin typeface="Arial"/>
                <a:ea typeface="Arial"/>
                <a:cs typeface="Arial"/>
                <a:sym typeface="Arial"/>
              </a:rPr>
              <a:t>研究與國際資源，</a:t>
            </a:r>
            <a:endParaRPr sz="4400">
              <a:solidFill>
                <a:schemeClr val="dk1"/>
              </a:solidFill>
              <a:latin typeface="Arial"/>
              <a:ea typeface="Arial"/>
              <a:cs typeface="Arial"/>
              <a:sym typeface="Arial"/>
            </a:endParaRPr>
          </a:p>
          <a:p>
            <a:pPr indent="0" lvl="0" marL="0" marR="0" rtl="0" algn="ctr">
              <a:spcBef>
                <a:spcPts val="0"/>
              </a:spcBef>
              <a:spcAft>
                <a:spcPts val="0"/>
              </a:spcAft>
              <a:buNone/>
            </a:pPr>
            <a:r>
              <a:rPr lang="zh-TW" sz="4400">
                <a:solidFill>
                  <a:schemeClr val="dk1"/>
                </a:solidFill>
                <a:latin typeface="Arial"/>
                <a:ea typeface="Arial"/>
                <a:cs typeface="Arial"/>
                <a:sym typeface="Arial"/>
              </a:rPr>
              <a:t>打造多元共學平台。</a:t>
            </a:r>
            <a:endParaRPr sz="4400">
              <a:solidFill>
                <a:schemeClr val="dk1"/>
              </a:solidFill>
              <a:latin typeface="Arial"/>
              <a:ea typeface="Arial"/>
              <a:cs typeface="Arial"/>
              <a:sym typeface="Arial"/>
            </a:endParaRPr>
          </a:p>
          <a:p>
            <a:pPr indent="0" lvl="0" marL="0" marR="0" rtl="0" algn="ctr">
              <a:spcBef>
                <a:spcPts val="0"/>
              </a:spcBef>
              <a:spcAft>
                <a:spcPts val="0"/>
              </a:spcAft>
              <a:buNone/>
            </a:pPr>
            <a:r>
              <a:t/>
            </a:r>
            <a:endParaRPr sz="2400">
              <a:solidFill>
                <a:schemeClr val="dk1"/>
              </a:solidFill>
              <a:latin typeface="Arial"/>
              <a:ea typeface="Arial"/>
              <a:cs typeface="Arial"/>
              <a:sym typeface="Arial"/>
            </a:endParaRPr>
          </a:p>
          <a:p>
            <a:pPr indent="0" lvl="0" marL="0" marR="0" rtl="0" algn="ctr">
              <a:spcBef>
                <a:spcPts val="0"/>
              </a:spcBef>
              <a:spcAft>
                <a:spcPts val="0"/>
              </a:spcAft>
              <a:buNone/>
            </a:pPr>
            <a:r>
              <a:rPr lang="zh-TW" sz="2400">
                <a:solidFill>
                  <a:schemeClr val="dk1"/>
                </a:solidFill>
                <a:latin typeface="Arial"/>
                <a:ea typeface="Arial"/>
                <a:cs typeface="Arial"/>
                <a:sym typeface="Arial"/>
              </a:rPr>
              <a:t>例如：跨校交換／選課、</a:t>
            </a:r>
            <a:endParaRPr sz="2400">
              <a:solidFill>
                <a:schemeClr val="dk1"/>
              </a:solidFill>
              <a:latin typeface="Arial"/>
              <a:ea typeface="Arial"/>
              <a:cs typeface="Arial"/>
              <a:sym typeface="Arial"/>
            </a:endParaRPr>
          </a:p>
          <a:p>
            <a:pPr indent="0" lvl="0" marL="0" marR="0" rtl="0" algn="ctr">
              <a:spcBef>
                <a:spcPts val="0"/>
              </a:spcBef>
              <a:spcAft>
                <a:spcPts val="0"/>
              </a:spcAft>
              <a:buNone/>
            </a:pPr>
            <a:r>
              <a:rPr lang="zh-TW" sz="2400">
                <a:solidFill>
                  <a:schemeClr val="dk1"/>
                </a:solidFill>
                <a:latin typeface="Arial"/>
                <a:ea typeface="Arial"/>
                <a:cs typeface="Arial"/>
                <a:sym typeface="Arial"/>
              </a:rPr>
              <a:t>跨校修讀輔系及雙主修、</a:t>
            </a:r>
            <a:endParaRPr sz="2400">
              <a:solidFill>
                <a:schemeClr val="dk1"/>
              </a:solidFill>
              <a:latin typeface="Arial"/>
              <a:ea typeface="Arial"/>
              <a:cs typeface="Arial"/>
              <a:sym typeface="Arial"/>
            </a:endParaRPr>
          </a:p>
          <a:p>
            <a:pPr indent="0" lvl="0" marL="0" marR="0" rtl="0" algn="ctr">
              <a:spcBef>
                <a:spcPts val="0"/>
              </a:spcBef>
              <a:spcAft>
                <a:spcPts val="0"/>
              </a:spcAft>
              <a:buNone/>
            </a:pPr>
            <a:r>
              <a:rPr lang="zh-TW" sz="2400">
                <a:solidFill>
                  <a:schemeClr val="dk1"/>
                </a:solidFill>
                <a:latin typeface="Arial"/>
                <a:ea typeface="Arial"/>
                <a:cs typeface="Arial"/>
                <a:sym typeface="Arial"/>
              </a:rPr>
              <a:t>跨領域特色學分學程／微學分</a:t>
            </a:r>
            <a:endParaRPr sz="2400">
              <a:solidFill>
                <a:schemeClr val="dk1"/>
              </a:solidFill>
              <a:latin typeface="Arial"/>
              <a:ea typeface="Arial"/>
              <a:cs typeface="Arial"/>
              <a:sym typeface="Arial"/>
            </a:endParaRPr>
          </a:p>
          <a:p>
            <a:pPr indent="0" lvl="0" marL="0" marR="0" rtl="0" algn="ctr">
              <a:spcBef>
                <a:spcPts val="0"/>
              </a:spcBef>
              <a:spcAft>
                <a:spcPts val="0"/>
              </a:spcAft>
              <a:buNone/>
            </a:pPr>
            <a:r>
              <a:rPr lang="zh-TW" sz="2400">
                <a:solidFill>
                  <a:schemeClr val="dk1"/>
                </a:solidFill>
                <a:latin typeface="Arial"/>
                <a:ea typeface="Arial"/>
                <a:cs typeface="Arial"/>
                <a:sym typeface="Arial"/>
              </a:rPr>
              <a:t>與圖書共享。</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45"/>
          <p:cNvSpPr/>
          <p:nvPr/>
        </p:nvSpPr>
        <p:spPr>
          <a:xfrm flipH="1" rot="1159861">
            <a:off x="-1607262" y="9313914"/>
            <a:ext cx="19357430" cy="6546331"/>
          </a:xfrm>
          <a:custGeom>
            <a:rect b="b" l="l" r="r" t="t"/>
            <a:pathLst>
              <a:path extrusionOk="0" h="6546331" w="19357430">
                <a:moveTo>
                  <a:pt x="19357429" y="0"/>
                </a:moveTo>
                <a:lnTo>
                  <a:pt x="0" y="0"/>
                </a:lnTo>
                <a:lnTo>
                  <a:pt x="0" y="6546331"/>
                </a:lnTo>
                <a:lnTo>
                  <a:pt x="19357429" y="6546331"/>
                </a:lnTo>
                <a:lnTo>
                  <a:pt x="19357429" y="0"/>
                </a:lnTo>
                <a:close/>
              </a:path>
            </a:pathLst>
          </a:custGeom>
          <a:blipFill rotWithShape="1">
            <a:blip r:embed="rId3">
              <a:alphaModFix amt="38000"/>
            </a:blip>
            <a:stretch>
              <a:fillRect b="0" l="0" r="0" t="0"/>
            </a:stretch>
          </a:blipFill>
          <a:ln>
            <a:noFill/>
          </a:ln>
        </p:spPr>
      </p:sp>
      <p:sp>
        <p:nvSpPr>
          <p:cNvPr id="728" name="Google Shape;728;p45"/>
          <p:cNvSpPr/>
          <p:nvPr/>
        </p:nvSpPr>
        <p:spPr>
          <a:xfrm flipH="1" rot="-9074254">
            <a:off x="2016498" y="-5348626"/>
            <a:ext cx="19357430" cy="6546331"/>
          </a:xfrm>
          <a:custGeom>
            <a:rect b="b" l="l" r="r" t="t"/>
            <a:pathLst>
              <a:path extrusionOk="0" h="6546331" w="19357430">
                <a:moveTo>
                  <a:pt x="19357430" y="0"/>
                </a:moveTo>
                <a:lnTo>
                  <a:pt x="0" y="0"/>
                </a:lnTo>
                <a:lnTo>
                  <a:pt x="0" y="6546331"/>
                </a:lnTo>
                <a:lnTo>
                  <a:pt x="19357430" y="6546331"/>
                </a:lnTo>
                <a:lnTo>
                  <a:pt x="19357430" y="0"/>
                </a:lnTo>
                <a:close/>
              </a:path>
            </a:pathLst>
          </a:custGeom>
          <a:blipFill rotWithShape="1">
            <a:blip r:embed="rId3">
              <a:alphaModFix amt="38000"/>
            </a:blip>
            <a:stretch>
              <a:fillRect b="0" l="0" r="0" t="0"/>
            </a:stretch>
          </a:blipFill>
          <a:ln>
            <a:noFill/>
          </a:ln>
        </p:spPr>
      </p:sp>
      <p:sp>
        <p:nvSpPr>
          <p:cNvPr id="729" name="Google Shape;729;p45"/>
          <p:cNvSpPr/>
          <p:nvPr/>
        </p:nvSpPr>
        <p:spPr>
          <a:xfrm flipH="1" rot="-2726619">
            <a:off x="10564419" y="2878974"/>
            <a:ext cx="19357430" cy="6546331"/>
          </a:xfrm>
          <a:custGeom>
            <a:rect b="b" l="l" r="r" t="t"/>
            <a:pathLst>
              <a:path extrusionOk="0" h="6546331" w="19357430">
                <a:moveTo>
                  <a:pt x="19357430" y="0"/>
                </a:moveTo>
                <a:lnTo>
                  <a:pt x="0" y="0"/>
                </a:lnTo>
                <a:lnTo>
                  <a:pt x="0" y="6546331"/>
                </a:lnTo>
                <a:lnTo>
                  <a:pt x="19357430" y="6546331"/>
                </a:lnTo>
                <a:lnTo>
                  <a:pt x="19357430" y="0"/>
                </a:lnTo>
                <a:close/>
              </a:path>
            </a:pathLst>
          </a:custGeom>
          <a:blipFill rotWithShape="1">
            <a:blip r:embed="rId3">
              <a:alphaModFix amt="38000"/>
            </a:blip>
            <a:stretch>
              <a:fillRect b="0" l="0" r="0" t="0"/>
            </a:stretch>
          </a:blipFill>
          <a:ln>
            <a:noFill/>
          </a:ln>
        </p:spPr>
      </p:sp>
      <p:sp>
        <p:nvSpPr>
          <p:cNvPr id="730" name="Google Shape;730;p45"/>
          <p:cNvSpPr txBox="1"/>
          <p:nvPr/>
        </p:nvSpPr>
        <p:spPr>
          <a:xfrm>
            <a:off x="4971216" y="356763"/>
            <a:ext cx="8345568"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6000">
                <a:solidFill>
                  <a:srgbClr val="386294"/>
                </a:solidFill>
                <a:latin typeface="Arial"/>
                <a:ea typeface="Arial"/>
                <a:cs typeface="Arial"/>
                <a:sym typeface="Arial"/>
              </a:rPr>
              <a:t>108課綱理念與精神</a:t>
            </a:r>
            <a:endParaRPr b="1" sz="6000">
              <a:solidFill>
                <a:srgbClr val="386294"/>
              </a:solidFill>
              <a:latin typeface="Arial"/>
              <a:ea typeface="Arial"/>
              <a:cs typeface="Arial"/>
              <a:sym typeface="Arial"/>
            </a:endParaRPr>
          </a:p>
        </p:txBody>
      </p:sp>
      <p:sp>
        <p:nvSpPr>
          <p:cNvPr id="731" name="Google Shape;731;p45"/>
          <p:cNvSpPr/>
          <p:nvPr/>
        </p:nvSpPr>
        <p:spPr>
          <a:xfrm>
            <a:off x="1943239" y="1776106"/>
            <a:ext cx="4225637" cy="2147456"/>
          </a:xfrm>
          <a:prstGeom prst="chevron">
            <a:avLst>
              <a:gd fmla="val 50000" name="adj"/>
            </a:avLst>
          </a:prstGeom>
          <a:solidFill>
            <a:srgbClr val="93B3D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4800">
                <a:solidFill>
                  <a:schemeClr val="lt1"/>
                </a:solidFill>
                <a:latin typeface="Arial"/>
                <a:ea typeface="Arial"/>
                <a:cs typeface="Arial"/>
                <a:sym typeface="Arial"/>
              </a:rPr>
              <a:t>課程</a:t>
            </a:r>
            <a:endParaRPr sz="4800">
              <a:solidFill>
                <a:schemeClr val="lt1"/>
              </a:solidFill>
              <a:latin typeface="Arial"/>
              <a:ea typeface="Arial"/>
              <a:cs typeface="Arial"/>
              <a:sym typeface="Arial"/>
            </a:endParaRPr>
          </a:p>
          <a:p>
            <a:pPr indent="0" lvl="0" marL="0" marR="0" rtl="0" algn="ctr">
              <a:spcBef>
                <a:spcPts val="0"/>
              </a:spcBef>
              <a:spcAft>
                <a:spcPts val="0"/>
              </a:spcAft>
              <a:buNone/>
            </a:pPr>
            <a:r>
              <a:rPr lang="zh-TW" sz="4800">
                <a:solidFill>
                  <a:schemeClr val="lt1"/>
                </a:solidFill>
                <a:latin typeface="Arial"/>
                <a:ea typeface="Arial"/>
                <a:cs typeface="Arial"/>
                <a:sym typeface="Arial"/>
              </a:rPr>
              <a:t>教學</a:t>
            </a:r>
            <a:endParaRPr/>
          </a:p>
        </p:txBody>
      </p:sp>
      <p:sp>
        <p:nvSpPr>
          <p:cNvPr id="732" name="Google Shape;732;p45"/>
          <p:cNvSpPr/>
          <p:nvPr/>
        </p:nvSpPr>
        <p:spPr>
          <a:xfrm>
            <a:off x="12063854" y="1775357"/>
            <a:ext cx="4225637" cy="2147456"/>
          </a:xfrm>
          <a:prstGeom prst="chevron">
            <a:avLst>
              <a:gd fmla="val 50000" name="adj"/>
            </a:avLst>
          </a:prstGeom>
          <a:solidFill>
            <a:srgbClr val="93B3D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4800">
                <a:solidFill>
                  <a:schemeClr val="lt1"/>
                </a:solidFill>
                <a:latin typeface="Arial"/>
                <a:ea typeface="Arial"/>
                <a:cs typeface="Arial"/>
                <a:sym typeface="Arial"/>
              </a:rPr>
              <a:t>入學</a:t>
            </a:r>
            <a:endParaRPr sz="4800">
              <a:solidFill>
                <a:schemeClr val="lt1"/>
              </a:solidFill>
              <a:latin typeface="Arial"/>
              <a:ea typeface="Arial"/>
              <a:cs typeface="Arial"/>
              <a:sym typeface="Arial"/>
            </a:endParaRPr>
          </a:p>
          <a:p>
            <a:pPr indent="0" lvl="0" marL="0" marR="0" rtl="0" algn="ctr">
              <a:spcBef>
                <a:spcPts val="0"/>
              </a:spcBef>
              <a:spcAft>
                <a:spcPts val="0"/>
              </a:spcAft>
              <a:buNone/>
            </a:pPr>
            <a:r>
              <a:rPr lang="zh-TW" sz="4800">
                <a:solidFill>
                  <a:schemeClr val="lt1"/>
                </a:solidFill>
                <a:latin typeface="Arial"/>
                <a:ea typeface="Arial"/>
                <a:cs typeface="Arial"/>
                <a:sym typeface="Arial"/>
              </a:rPr>
              <a:t>管道</a:t>
            </a:r>
            <a:endParaRPr/>
          </a:p>
        </p:txBody>
      </p:sp>
      <p:sp>
        <p:nvSpPr>
          <p:cNvPr id="733" name="Google Shape;733;p45"/>
          <p:cNvSpPr/>
          <p:nvPr/>
        </p:nvSpPr>
        <p:spPr>
          <a:xfrm>
            <a:off x="6945803" y="1775357"/>
            <a:ext cx="4225637" cy="2147456"/>
          </a:xfrm>
          <a:prstGeom prst="chevron">
            <a:avLst>
              <a:gd fmla="val 50000" name="adj"/>
            </a:avLst>
          </a:prstGeom>
          <a:solidFill>
            <a:srgbClr val="93B3D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4800">
                <a:solidFill>
                  <a:schemeClr val="lt1"/>
                </a:solidFill>
                <a:latin typeface="Arial"/>
                <a:ea typeface="Arial"/>
                <a:cs typeface="Arial"/>
                <a:sym typeface="Arial"/>
              </a:rPr>
              <a:t>升學</a:t>
            </a:r>
            <a:endParaRPr sz="4800">
              <a:solidFill>
                <a:schemeClr val="lt1"/>
              </a:solidFill>
              <a:latin typeface="Arial"/>
              <a:ea typeface="Arial"/>
              <a:cs typeface="Arial"/>
              <a:sym typeface="Arial"/>
            </a:endParaRPr>
          </a:p>
          <a:p>
            <a:pPr indent="0" lvl="0" marL="0" marR="0" rtl="0" algn="ctr">
              <a:spcBef>
                <a:spcPts val="0"/>
              </a:spcBef>
              <a:spcAft>
                <a:spcPts val="0"/>
              </a:spcAft>
              <a:buNone/>
            </a:pPr>
            <a:r>
              <a:rPr lang="zh-TW" sz="4800">
                <a:solidFill>
                  <a:schemeClr val="lt1"/>
                </a:solidFill>
                <a:latin typeface="Arial"/>
                <a:ea typeface="Arial"/>
                <a:cs typeface="Arial"/>
                <a:sym typeface="Arial"/>
              </a:rPr>
              <a:t>考試</a:t>
            </a:r>
            <a:endParaRPr/>
          </a:p>
        </p:txBody>
      </p:sp>
      <p:sp>
        <p:nvSpPr>
          <p:cNvPr id="734" name="Google Shape;734;p45"/>
          <p:cNvSpPr txBox="1"/>
          <p:nvPr/>
        </p:nvSpPr>
        <p:spPr>
          <a:xfrm>
            <a:off x="10006812" y="4062691"/>
            <a:ext cx="7073654"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4000">
                <a:solidFill>
                  <a:srgbClr val="386294"/>
                </a:solidFill>
                <a:latin typeface="Arial"/>
                <a:ea typeface="Arial"/>
                <a:cs typeface="Arial"/>
                <a:sym typeface="Arial"/>
              </a:rPr>
              <a:t>【大學多元入學管道4+1】</a:t>
            </a:r>
            <a:endParaRPr/>
          </a:p>
        </p:txBody>
      </p:sp>
      <p:sp>
        <p:nvSpPr>
          <p:cNvPr id="735" name="Google Shape;735;p45"/>
          <p:cNvSpPr txBox="1"/>
          <p:nvPr/>
        </p:nvSpPr>
        <p:spPr>
          <a:xfrm>
            <a:off x="14075425" y="4481221"/>
            <a:ext cx="4225638" cy="5473999"/>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TW" sz="3600">
                <a:solidFill>
                  <a:srgbClr val="3F3F3F"/>
                </a:solidFill>
                <a:latin typeface="Arial"/>
                <a:ea typeface="Arial"/>
                <a:cs typeface="Arial"/>
                <a:sym typeface="Arial"/>
              </a:rPr>
              <a:t>特殊選才　</a:t>
            </a:r>
            <a:r>
              <a:rPr b="1" lang="zh-TW" sz="3600">
                <a:solidFill>
                  <a:srgbClr val="528DD5"/>
                </a:solidFill>
                <a:latin typeface="Arial"/>
                <a:ea typeface="Arial"/>
                <a:cs typeface="Arial"/>
                <a:sym typeface="Arial"/>
              </a:rPr>
              <a:t>1-5%</a:t>
            </a:r>
            <a:endParaRPr/>
          </a:p>
          <a:p>
            <a:pPr indent="0" lvl="0" marL="0" marR="0" rtl="0" algn="l">
              <a:lnSpc>
                <a:spcPct val="200000"/>
              </a:lnSpc>
              <a:spcBef>
                <a:spcPts val="0"/>
              </a:spcBef>
              <a:spcAft>
                <a:spcPts val="0"/>
              </a:spcAft>
              <a:buNone/>
            </a:pPr>
            <a:r>
              <a:rPr b="1" lang="zh-TW" sz="3600">
                <a:solidFill>
                  <a:srgbClr val="3F3F3F"/>
                </a:solidFill>
                <a:latin typeface="Arial"/>
                <a:ea typeface="Arial"/>
                <a:cs typeface="Arial"/>
                <a:sym typeface="Arial"/>
              </a:rPr>
              <a:t>單獨招生　</a:t>
            </a:r>
            <a:r>
              <a:rPr b="1" lang="zh-TW" sz="3600">
                <a:solidFill>
                  <a:srgbClr val="528DD5"/>
                </a:solidFill>
                <a:latin typeface="Arial"/>
                <a:ea typeface="Arial"/>
                <a:cs typeface="Arial"/>
                <a:sym typeface="Arial"/>
              </a:rPr>
              <a:t>1-5%</a:t>
            </a:r>
            <a:endParaRPr/>
          </a:p>
          <a:p>
            <a:pPr indent="0" lvl="0" marL="0" marR="0" rtl="0" algn="l">
              <a:lnSpc>
                <a:spcPct val="200000"/>
              </a:lnSpc>
              <a:spcBef>
                <a:spcPts val="0"/>
              </a:spcBef>
              <a:spcAft>
                <a:spcPts val="0"/>
              </a:spcAft>
              <a:buNone/>
            </a:pPr>
            <a:r>
              <a:rPr b="1" lang="zh-TW" sz="3600">
                <a:solidFill>
                  <a:srgbClr val="3F3F3F"/>
                </a:solidFill>
                <a:latin typeface="Arial"/>
                <a:ea typeface="Arial"/>
                <a:cs typeface="Arial"/>
                <a:sym typeface="Arial"/>
              </a:rPr>
              <a:t>繁星推薦　</a:t>
            </a:r>
            <a:r>
              <a:rPr b="1" lang="zh-TW" sz="3600">
                <a:solidFill>
                  <a:srgbClr val="528DD5"/>
                </a:solidFill>
                <a:latin typeface="Arial"/>
                <a:ea typeface="Arial"/>
                <a:cs typeface="Arial"/>
                <a:sym typeface="Arial"/>
              </a:rPr>
              <a:t>20%</a:t>
            </a:r>
            <a:endParaRPr/>
          </a:p>
          <a:p>
            <a:pPr indent="0" lvl="0" marL="0" marR="0" rtl="0" algn="l">
              <a:lnSpc>
                <a:spcPct val="200000"/>
              </a:lnSpc>
              <a:spcBef>
                <a:spcPts val="0"/>
              </a:spcBef>
              <a:spcAft>
                <a:spcPts val="0"/>
              </a:spcAft>
              <a:buNone/>
            </a:pPr>
            <a:r>
              <a:rPr b="1" lang="zh-TW" sz="3600">
                <a:solidFill>
                  <a:srgbClr val="3F3F3F"/>
                </a:solidFill>
                <a:latin typeface="Arial"/>
                <a:ea typeface="Arial"/>
                <a:cs typeface="Arial"/>
                <a:sym typeface="Arial"/>
              </a:rPr>
              <a:t>申請入學　</a:t>
            </a:r>
            <a:r>
              <a:rPr b="1" lang="zh-TW" sz="3600">
                <a:solidFill>
                  <a:srgbClr val="528DD5"/>
                </a:solidFill>
                <a:latin typeface="Arial"/>
                <a:ea typeface="Arial"/>
                <a:cs typeface="Arial"/>
                <a:sym typeface="Arial"/>
              </a:rPr>
              <a:t>50%</a:t>
            </a:r>
            <a:endParaRPr/>
          </a:p>
          <a:p>
            <a:pPr indent="0" lvl="0" marL="0" marR="0" rtl="0" algn="l">
              <a:lnSpc>
                <a:spcPct val="200000"/>
              </a:lnSpc>
              <a:spcBef>
                <a:spcPts val="0"/>
              </a:spcBef>
              <a:spcAft>
                <a:spcPts val="0"/>
              </a:spcAft>
              <a:buNone/>
            </a:pPr>
            <a:r>
              <a:rPr b="1" lang="zh-TW" sz="3600">
                <a:solidFill>
                  <a:srgbClr val="3F3F3F"/>
                </a:solidFill>
                <a:latin typeface="Arial"/>
                <a:ea typeface="Arial"/>
                <a:cs typeface="Arial"/>
                <a:sym typeface="Arial"/>
              </a:rPr>
              <a:t>分發入學　</a:t>
            </a:r>
            <a:r>
              <a:rPr b="1" lang="zh-TW" sz="3600">
                <a:solidFill>
                  <a:srgbClr val="528DD5"/>
                </a:solidFill>
                <a:latin typeface="Arial"/>
                <a:ea typeface="Arial"/>
                <a:cs typeface="Arial"/>
                <a:sym typeface="Arial"/>
              </a:rPr>
              <a:t>20%</a:t>
            </a:r>
            <a:endParaRPr b="1" sz="3600">
              <a:solidFill>
                <a:srgbClr val="528DD5"/>
              </a:solidFill>
              <a:latin typeface="Arial"/>
              <a:ea typeface="Arial"/>
              <a:cs typeface="Arial"/>
              <a:sym typeface="Arial"/>
            </a:endParaRPr>
          </a:p>
        </p:txBody>
      </p:sp>
      <p:sp>
        <p:nvSpPr>
          <p:cNvPr id="736" name="Google Shape;736;p45"/>
          <p:cNvSpPr txBox="1"/>
          <p:nvPr/>
        </p:nvSpPr>
        <p:spPr>
          <a:xfrm>
            <a:off x="7904117" y="4481221"/>
            <a:ext cx="5512373" cy="5473999"/>
          </a:xfrm>
          <a:prstGeom prst="rect">
            <a:avLst/>
          </a:prstGeom>
          <a:noFill/>
          <a:ln>
            <a:noFill/>
          </a:ln>
        </p:spPr>
        <p:txBody>
          <a:bodyPr anchorCtr="0" anchor="t" bIns="45700" lIns="91425" spcFirstLastPara="1" rIns="91425" wrap="square" tIns="45700">
            <a:spAutoFit/>
          </a:bodyPr>
          <a:lstStyle/>
          <a:p>
            <a:pPr indent="0" lvl="0" marL="0" marR="0" rtl="0" algn="ctr">
              <a:lnSpc>
                <a:spcPct val="200000"/>
              </a:lnSpc>
              <a:spcBef>
                <a:spcPts val="0"/>
              </a:spcBef>
              <a:spcAft>
                <a:spcPts val="0"/>
              </a:spcAft>
              <a:buNone/>
            </a:pPr>
            <a:r>
              <a:rPr b="1" lang="zh-TW" sz="3600">
                <a:solidFill>
                  <a:srgbClr val="3F3F3F"/>
                </a:solidFill>
                <a:latin typeface="Arial"/>
                <a:ea typeface="Arial"/>
                <a:cs typeface="Arial"/>
                <a:sym typeface="Arial"/>
              </a:rPr>
              <a:t>免試</a:t>
            </a:r>
            <a:endParaRPr b="1" sz="3600">
              <a:solidFill>
                <a:srgbClr val="3F3F3F"/>
              </a:solidFill>
              <a:latin typeface="Arial"/>
              <a:ea typeface="Arial"/>
              <a:cs typeface="Arial"/>
              <a:sym typeface="Arial"/>
            </a:endParaRPr>
          </a:p>
          <a:p>
            <a:pPr indent="0" lvl="0" marL="0" marR="0" rtl="0" algn="ctr">
              <a:lnSpc>
                <a:spcPct val="200000"/>
              </a:lnSpc>
              <a:spcBef>
                <a:spcPts val="0"/>
              </a:spcBef>
              <a:spcAft>
                <a:spcPts val="0"/>
              </a:spcAft>
              <a:buNone/>
            </a:pPr>
            <a:r>
              <a:t/>
            </a:r>
            <a:endParaRPr b="1" sz="3600">
              <a:solidFill>
                <a:srgbClr val="3F3F3F"/>
              </a:solidFill>
              <a:latin typeface="Arial"/>
              <a:ea typeface="Arial"/>
              <a:cs typeface="Arial"/>
              <a:sym typeface="Arial"/>
            </a:endParaRPr>
          </a:p>
          <a:p>
            <a:pPr indent="0" lvl="0" marL="0" marR="0" rtl="0" algn="ctr">
              <a:lnSpc>
                <a:spcPct val="200000"/>
              </a:lnSpc>
              <a:spcBef>
                <a:spcPts val="0"/>
              </a:spcBef>
              <a:spcAft>
                <a:spcPts val="0"/>
              </a:spcAft>
              <a:buNone/>
            </a:pPr>
            <a:r>
              <a:rPr b="1" lang="zh-TW" sz="3600">
                <a:solidFill>
                  <a:srgbClr val="3F3F3F"/>
                </a:solidFill>
                <a:latin typeface="Arial"/>
                <a:ea typeface="Arial"/>
                <a:cs typeface="Arial"/>
                <a:sym typeface="Arial"/>
              </a:rPr>
              <a:t>學科能力測驗</a:t>
            </a:r>
            <a:endParaRPr b="1" sz="3600">
              <a:solidFill>
                <a:srgbClr val="3F3F3F"/>
              </a:solidFill>
              <a:latin typeface="Arial"/>
              <a:ea typeface="Arial"/>
              <a:cs typeface="Arial"/>
              <a:sym typeface="Arial"/>
            </a:endParaRPr>
          </a:p>
          <a:p>
            <a:pPr indent="0" lvl="0" marL="0" marR="0" rtl="0" algn="ctr">
              <a:lnSpc>
                <a:spcPct val="200000"/>
              </a:lnSpc>
              <a:spcBef>
                <a:spcPts val="0"/>
              </a:spcBef>
              <a:spcAft>
                <a:spcPts val="0"/>
              </a:spcAft>
              <a:buNone/>
            </a:pPr>
            <a:r>
              <a:t/>
            </a:r>
            <a:endParaRPr b="1" sz="3600">
              <a:solidFill>
                <a:srgbClr val="3F3F3F"/>
              </a:solidFill>
              <a:latin typeface="Arial"/>
              <a:ea typeface="Arial"/>
              <a:cs typeface="Arial"/>
              <a:sym typeface="Arial"/>
            </a:endParaRPr>
          </a:p>
          <a:p>
            <a:pPr indent="0" lvl="0" marL="0" marR="0" rtl="0" algn="ctr">
              <a:lnSpc>
                <a:spcPct val="200000"/>
              </a:lnSpc>
              <a:spcBef>
                <a:spcPts val="0"/>
              </a:spcBef>
              <a:spcAft>
                <a:spcPts val="0"/>
              </a:spcAft>
              <a:buNone/>
            </a:pPr>
            <a:r>
              <a:rPr b="1" lang="zh-TW" sz="3600">
                <a:solidFill>
                  <a:srgbClr val="3F3F3F"/>
                </a:solidFill>
                <a:latin typeface="Arial"/>
                <a:ea typeface="Arial"/>
                <a:cs typeface="Arial"/>
                <a:sym typeface="Arial"/>
              </a:rPr>
              <a:t>分科測驗</a:t>
            </a:r>
            <a:endParaRPr/>
          </a:p>
        </p:txBody>
      </p:sp>
      <p:cxnSp>
        <p:nvCxnSpPr>
          <p:cNvPr id="737" name="Google Shape;737;p45"/>
          <p:cNvCxnSpPr/>
          <p:nvPr/>
        </p:nvCxnSpPr>
        <p:spPr>
          <a:xfrm>
            <a:off x="11319238" y="5162685"/>
            <a:ext cx="2721600" cy="0"/>
          </a:xfrm>
          <a:prstGeom prst="straightConnector1">
            <a:avLst/>
          </a:prstGeom>
          <a:noFill/>
          <a:ln cap="flat" cmpd="sng" w="38100">
            <a:solidFill>
              <a:srgbClr val="8CB3E3"/>
            </a:solidFill>
            <a:prstDash val="solid"/>
            <a:round/>
            <a:headEnd len="sm" w="sm" type="none"/>
            <a:tailEnd len="sm" w="sm" type="none"/>
          </a:ln>
        </p:spPr>
      </p:cxnSp>
      <p:cxnSp>
        <p:nvCxnSpPr>
          <p:cNvPr id="738" name="Google Shape;738;p45"/>
          <p:cNvCxnSpPr/>
          <p:nvPr/>
        </p:nvCxnSpPr>
        <p:spPr>
          <a:xfrm>
            <a:off x="12256581" y="7372485"/>
            <a:ext cx="1770404" cy="0"/>
          </a:xfrm>
          <a:prstGeom prst="straightConnector1">
            <a:avLst/>
          </a:prstGeom>
          <a:noFill/>
          <a:ln cap="flat" cmpd="sng" w="38100">
            <a:solidFill>
              <a:srgbClr val="8CB3E3"/>
            </a:solidFill>
            <a:prstDash val="solid"/>
            <a:round/>
            <a:headEnd len="sm" w="sm" type="none"/>
            <a:tailEnd len="sm" w="sm" type="none"/>
          </a:ln>
        </p:spPr>
      </p:cxnSp>
      <p:cxnSp>
        <p:nvCxnSpPr>
          <p:cNvPr id="739" name="Google Shape;739;p45"/>
          <p:cNvCxnSpPr/>
          <p:nvPr/>
        </p:nvCxnSpPr>
        <p:spPr>
          <a:xfrm flipH="1" rot="10800000">
            <a:off x="12265218" y="6264120"/>
            <a:ext cx="1734059" cy="1108365"/>
          </a:xfrm>
          <a:prstGeom prst="straightConnector1">
            <a:avLst/>
          </a:prstGeom>
          <a:noFill/>
          <a:ln cap="flat" cmpd="sng" w="38100">
            <a:solidFill>
              <a:srgbClr val="8CB3E3"/>
            </a:solidFill>
            <a:prstDash val="solid"/>
            <a:round/>
            <a:headEnd len="sm" w="sm" type="none"/>
            <a:tailEnd len="sm" w="sm" type="none"/>
          </a:ln>
        </p:spPr>
      </p:cxnSp>
      <p:cxnSp>
        <p:nvCxnSpPr>
          <p:cNvPr id="740" name="Google Shape;740;p45"/>
          <p:cNvCxnSpPr/>
          <p:nvPr/>
        </p:nvCxnSpPr>
        <p:spPr>
          <a:xfrm>
            <a:off x="12256581" y="7372485"/>
            <a:ext cx="1742696" cy="1094508"/>
          </a:xfrm>
          <a:prstGeom prst="straightConnector1">
            <a:avLst/>
          </a:prstGeom>
          <a:noFill/>
          <a:ln cap="flat" cmpd="sng" w="38100">
            <a:solidFill>
              <a:srgbClr val="8CB3E3"/>
            </a:solidFill>
            <a:prstDash val="solid"/>
            <a:round/>
            <a:headEnd len="sm" w="sm" type="none"/>
            <a:tailEnd len="sm" w="sm" type="none"/>
          </a:ln>
        </p:spPr>
      </p:cxnSp>
      <p:cxnSp>
        <p:nvCxnSpPr>
          <p:cNvPr id="741" name="Google Shape;741;p45"/>
          <p:cNvCxnSpPr/>
          <p:nvPr/>
        </p:nvCxnSpPr>
        <p:spPr>
          <a:xfrm>
            <a:off x="11769511" y="9561504"/>
            <a:ext cx="2271327" cy="0"/>
          </a:xfrm>
          <a:prstGeom prst="straightConnector1">
            <a:avLst/>
          </a:prstGeom>
          <a:noFill/>
          <a:ln cap="flat" cmpd="sng" w="38100">
            <a:solidFill>
              <a:srgbClr val="8CB3E3"/>
            </a:solidFill>
            <a:prstDash val="solid"/>
            <a:round/>
            <a:headEnd len="sm" w="sm" type="none"/>
            <a:tailEnd len="sm" w="sm" type="none"/>
          </a:ln>
        </p:spPr>
      </p:cxnSp>
      <p:sp>
        <p:nvSpPr>
          <p:cNvPr id="742" name="Google Shape;742;p45"/>
          <p:cNvSpPr/>
          <p:nvPr/>
        </p:nvSpPr>
        <p:spPr>
          <a:xfrm>
            <a:off x="2477306" y="4200679"/>
            <a:ext cx="3121107" cy="5808458"/>
          </a:xfrm>
          <a:prstGeom prst="upDownArrow">
            <a:avLst>
              <a:gd fmla="val 50000" name="adj1"/>
              <a:gd fmla="val 50000" name="adj2"/>
            </a:avLst>
          </a:prstGeom>
          <a:noFill/>
          <a:ln cap="flat" cmpd="sng" w="38100">
            <a:solidFill>
              <a:srgbClr val="38629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Arial"/>
              <a:ea typeface="Arial"/>
              <a:cs typeface="Arial"/>
              <a:sym typeface="Arial"/>
            </a:endParaRPr>
          </a:p>
        </p:txBody>
      </p:sp>
      <p:sp>
        <p:nvSpPr>
          <p:cNvPr id="743" name="Google Shape;743;p45"/>
          <p:cNvSpPr txBox="1"/>
          <p:nvPr/>
        </p:nvSpPr>
        <p:spPr>
          <a:xfrm>
            <a:off x="700355" y="6312067"/>
            <a:ext cx="2830398" cy="1471365"/>
          </a:xfrm>
          <a:prstGeom prst="rect">
            <a:avLst/>
          </a:prstGeom>
          <a:noFill/>
          <a:ln>
            <a:noFill/>
          </a:ln>
          <a:effectLst>
            <a:outerShdw blurRad="184150" sx="110000" algn="ctr" dir="11520000" dist="241300" sy="110000">
              <a:srgbClr val="000000">
                <a:alpha val="18039"/>
              </a:srgbClr>
            </a:outerShdw>
          </a:effectLst>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3600">
                <a:solidFill>
                  <a:srgbClr val="17365D"/>
                </a:solidFill>
                <a:latin typeface="Arial"/>
                <a:ea typeface="Arial"/>
                <a:cs typeface="Arial"/>
                <a:sym typeface="Arial"/>
              </a:rPr>
              <a:t>十二年國教</a:t>
            </a:r>
            <a:endParaRPr b="1" sz="3600">
              <a:solidFill>
                <a:srgbClr val="17365D"/>
              </a:solidFill>
              <a:latin typeface="Arial"/>
              <a:ea typeface="Arial"/>
              <a:cs typeface="Arial"/>
              <a:sym typeface="Arial"/>
            </a:endParaRPr>
          </a:p>
          <a:p>
            <a:pPr indent="0" lvl="0" marL="0" marR="0" rtl="0" algn="l">
              <a:lnSpc>
                <a:spcPct val="130000"/>
              </a:lnSpc>
              <a:spcBef>
                <a:spcPts val="0"/>
              </a:spcBef>
              <a:spcAft>
                <a:spcPts val="0"/>
              </a:spcAft>
              <a:buNone/>
            </a:pPr>
            <a:r>
              <a:rPr b="1" lang="zh-TW" sz="3600">
                <a:solidFill>
                  <a:srgbClr val="17365D"/>
                </a:solidFill>
                <a:latin typeface="Arial"/>
                <a:ea typeface="Arial"/>
                <a:cs typeface="Arial"/>
                <a:sym typeface="Arial"/>
              </a:rPr>
              <a:t>高中課程</a:t>
            </a:r>
            <a:endParaRPr b="1" sz="3600">
              <a:solidFill>
                <a:srgbClr val="17365D"/>
              </a:solidFill>
              <a:latin typeface="Arial"/>
              <a:ea typeface="Arial"/>
              <a:cs typeface="Arial"/>
              <a:sym typeface="Arial"/>
            </a:endParaRPr>
          </a:p>
        </p:txBody>
      </p:sp>
      <p:sp>
        <p:nvSpPr>
          <p:cNvPr id="744" name="Google Shape;744;p45"/>
          <p:cNvSpPr txBox="1"/>
          <p:nvPr/>
        </p:nvSpPr>
        <p:spPr>
          <a:xfrm>
            <a:off x="2091365" y="6152140"/>
            <a:ext cx="3844556" cy="2206951"/>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TW" sz="2700">
                <a:solidFill>
                  <a:schemeClr val="accent1"/>
                </a:solidFill>
                <a:latin typeface="Arial"/>
                <a:ea typeface="Arial"/>
                <a:cs typeface="Arial"/>
                <a:sym typeface="Arial"/>
              </a:rPr>
              <a:t>適性</a:t>
            </a:r>
            <a:endParaRPr b="1" sz="2700">
              <a:solidFill>
                <a:schemeClr val="accent1"/>
              </a:solidFill>
              <a:latin typeface="Arial"/>
              <a:ea typeface="Arial"/>
              <a:cs typeface="Arial"/>
              <a:sym typeface="Arial"/>
            </a:endParaRPr>
          </a:p>
          <a:p>
            <a:pPr indent="0" lvl="0" marL="0" marR="0" rtl="0" algn="ctr">
              <a:lnSpc>
                <a:spcPct val="130000"/>
              </a:lnSpc>
              <a:spcBef>
                <a:spcPts val="0"/>
              </a:spcBef>
              <a:spcAft>
                <a:spcPts val="0"/>
              </a:spcAft>
              <a:buNone/>
            </a:pPr>
            <a:r>
              <a:rPr b="1" lang="zh-TW" sz="2700">
                <a:solidFill>
                  <a:schemeClr val="accent1"/>
                </a:solidFill>
                <a:latin typeface="Arial"/>
                <a:ea typeface="Arial"/>
                <a:cs typeface="Arial"/>
                <a:sym typeface="Arial"/>
              </a:rPr>
              <a:t>差異化</a:t>
            </a:r>
            <a:endParaRPr b="1" sz="2700">
              <a:solidFill>
                <a:schemeClr val="accent1"/>
              </a:solidFill>
              <a:latin typeface="Arial"/>
              <a:ea typeface="Arial"/>
              <a:cs typeface="Arial"/>
              <a:sym typeface="Arial"/>
            </a:endParaRPr>
          </a:p>
          <a:p>
            <a:pPr indent="0" lvl="0" marL="0" marR="0" rtl="0" algn="ctr">
              <a:lnSpc>
                <a:spcPct val="130000"/>
              </a:lnSpc>
              <a:spcBef>
                <a:spcPts val="0"/>
              </a:spcBef>
              <a:spcAft>
                <a:spcPts val="0"/>
              </a:spcAft>
              <a:buNone/>
            </a:pPr>
            <a:r>
              <a:rPr b="1" lang="zh-TW" sz="2700">
                <a:solidFill>
                  <a:schemeClr val="accent1"/>
                </a:solidFill>
                <a:latin typeface="Arial"/>
                <a:ea typeface="Arial"/>
                <a:cs typeface="Arial"/>
                <a:sym typeface="Arial"/>
              </a:rPr>
              <a:t>自主學習</a:t>
            </a:r>
            <a:endParaRPr b="1" sz="2700">
              <a:solidFill>
                <a:schemeClr val="accent1"/>
              </a:solidFill>
              <a:latin typeface="Arial"/>
              <a:ea typeface="Arial"/>
              <a:cs typeface="Arial"/>
              <a:sym typeface="Arial"/>
            </a:endParaRPr>
          </a:p>
          <a:p>
            <a:pPr indent="0" lvl="0" marL="0" marR="0" rtl="0" algn="ctr">
              <a:lnSpc>
                <a:spcPct val="130000"/>
              </a:lnSpc>
              <a:spcBef>
                <a:spcPts val="0"/>
              </a:spcBef>
              <a:spcAft>
                <a:spcPts val="0"/>
              </a:spcAft>
              <a:buNone/>
            </a:pPr>
            <a:r>
              <a:t/>
            </a:r>
            <a:endParaRPr b="1" sz="2700">
              <a:solidFill>
                <a:schemeClr val="accent1"/>
              </a:solidFill>
              <a:latin typeface="Arial"/>
              <a:ea typeface="Arial"/>
              <a:cs typeface="Arial"/>
              <a:sym typeface="Arial"/>
            </a:endParaRPr>
          </a:p>
        </p:txBody>
      </p:sp>
      <p:sp>
        <p:nvSpPr>
          <p:cNvPr id="745" name="Google Shape;745;p45"/>
          <p:cNvSpPr txBox="1"/>
          <p:nvPr/>
        </p:nvSpPr>
        <p:spPr>
          <a:xfrm>
            <a:off x="3408195" y="4585577"/>
            <a:ext cx="2424303" cy="1471365"/>
          </a:xfrm>
          <a:prstGeom prst="rect">
            <a:avLst/>
          </a:prstGeom>
          <a:noFill/>
          <a:ln>
            <a:noFill/>
          </a:ln>
          <a:effectLst>
            <a:outerShdw blurRad="184150" sx="110000" algn="ctr" dir="11520000" dist="241300" sy="110000">
              <a:srgbClr val="000000">
                <a:alpha val="18039"/>
              </a:srgbClr>
            </a:outerShdw>
          </a:effectLst>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3600">
                <a:solidFill>
                  <a:srgbClr val="595959"/>
                </a:solidFill>
                <a:latin typeface="Arial"/>
                <a:ea typeface="Arial"/>
                <a:cs typeface="Arial"/>
                <a:sym typeface="Arial"/>
              </a:rPr>
              <a:t>選修</a:t>
            </a:r>
            <a:endParaRPr b="1" sz="3600">
              <a:solidFill>
                <a:srgbClr val="595959"/>
              </a:solidFill>
              <a:latin typeface="Arial"/>
              <a:ea typeface="Arial"/>
              <a:cs typeface="Arial"/>
              <a:sym typeface="Arial"/>
            </a:endParaRPr>
          </a:p>
          <a:p>
            <a:pPr indent="0" lvl="0" marL="0" marR="0" rtl="0" algn="l">
              <a:lnSpc>
                <a:spcPct val="130000"/>
              </a:lnSpc>
              <a:spcBef>
                <a:spcPts val="0"/>
              </a:spcBef>
              <a:spcAft>
                <a:spcPts val="0"/>
              </a:spcAft>
              <a:buNone/>
            </a:pPr>
            <a:r>
              <a:rPr b="1" lang="zh-TW" sz="3600">
                <a:solidFill>
                  <a:srgbClr val="595959"/>
                </a:solidFill>
                <a:latin typeface="Arial"/>
                <a:ea typeface="Arial"/>
                <a:cs typeface="Arial"/>
                <a:sym typeface="Arial"/>
              </a:rPr>
              <a:t>課程</a:t>
            </a:r>
            <a:endParaRPr b="1" sz="3600">
              <a:solidFill>
                <a:srgbClr val="595959"/>
              </a:solidFill>
              <a:latin typeface="Arial"/>
              <a:ea typeface="Arial"/>
              <a:cs typeface="Arial"/>
              <a:sym typeface="Arial"/>
            </a:endParaRPr>
          </a:p>
        </p:txBody>
      </p:sp>
      <p:sp>
        <p:nvSpPr>
          <p:cNvPr id="746" name="Google Shape;746;p45"/>
          <p:cNvSpPr txBox="1"/>
          <p:nvPr/>
        </p:nvSpPr>
        <p:spPr>
          <a:xfrm>
            <a:off x="3408195" y="8125394"/>
            <a:ext cx="2424303" cy="1471365"/>
          </a:xfrm>
          <a:prstGeom prst="rect">
            <a:avLst/>
          </a:prstGeom>
          <a:noFill/>
          <a:ln>
            <a:noFill/>
          </a:ln>
          <a:effectLst>
            <a:outerShdw blurRad="184150" sx="110000" algn="ctr" dir="11520000" dist="241300" sy="110000">
              <a:srgbClr val="000000">
                <a:alpha val="18039"/>
              </a:srgbClr>
            </a:outerShdw>
          </a:effectLst>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3600">
                <a:solidFill>
                  <a:srgbClr val="595959"/>
                </a:solidFill>
                <a:latin typeface="Arial"/>
                <a:ea typeface="Arial"/>
                <a:cs typeface="Arial"/>
                <a:sym typeface="Arial"/>
              </a:rPr>
              <a:t>必修</a:t>
            </a:r>
            <a:endParaRPr b="1" sz="3600">
              <a:solidFill>
                <a:srgbClr val="595959"/>
              </a:solidFill>
              <a:latin typeface="Arial"/>
              <a:ea typeface="Arial"/>
              <a:cs typeface="Arial"/>
              <a:sym typeface="Arial"/>
            </a:endParaRPr>
          </a:p>
          <a:p>
            <a:pPr indent="0" lvl="0" marL="0" marR="0" rtl="0" algn="l">
              <a:lnSpc>
                <a:spcPct val="130000"/>
              </a:lnSpc>
              <a:spcBef>
                <a:spcPts val="0"/>
              </a:spcBef>
              <a:spcAft>
                <a:spcPts val="0"/>
              </a:spcAft>
              <a:buNone/>
            </a:pPr>
            <a:r>
              <a:rPr b="1" lang="zh-TW" sz="3600">
                <a:solidFill>
                  <a:srgbClr val="595959"/>
                </a:solidFill>
                <a:latin typeface="Arial"/>
                <a:ea typeface="Arial"/>
                <a:cs typeface="Arial"/>
                <a:sym typeface="Arial"/>
              </a:rPr>
              <a:t>課程</a:t>
            </a:r>
            <a:endParaRPr b="1" sz="3600">
              <a:solidFill>
                <a:srgbClr val="595959"/>
              </a:solidFill>
              <a:latin typeface="Arial"/>
              <a:ea typeface="Arial"/>
              <a:cs typeface="Arial"/>
              <a:sym typeface="Arial"/>
            </a:endParaRPr>
          </a:p>
        </p:txBody>
      </p:sp>
      <p:pic>
        <p:nvPicPr>
          <p:cNvPr id="747" name="Google Shape;747;p45"/>
          <p:cNvPicPr preferRelativeResize="0"/>
          <p:nvPr/>
        </p:nvPicPr>
        <p:blipFill rotWithShape="1">
          <a:blip r:embed="rId4">
            <a:alphaModFix/>
          </a:blip>
          <a:srcRect b="0" l="0" r="0" t="0"/>
          <a:stretch/>
        </p:blipFill>
        <p:spPr>
          <a:xfrm>
            <a:off x="50348" y="125024"/>
            <a:ext cx="809166" cy="809166"/>
          </a:xfrm>
          <a:prstGeom prst="rect">
            <a:avLst/>
          </a:prstGeom>
          <a:noFill/>
          <a:ln>
            <a:noFill/>
          </a:ln>
        </p:spPr>
      </p:pic>
      <p:sp>
        <p:nvSpPr>
          <p:cNvPr id="748" name="Google Shape;748;p45"/>
          <p:cNvSpPr txBox="1"/>
          <p:nvPr/>
        </p:nvSpPr>
        <p:spPr>
          <a:xfrm flipH="1">
            <a:off x="8839200" y="9951416"/>
            <a:ext cx="451973" cy="33558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zh-TW" sz="1600">
                <a:solidFill>
                  <a:srgbClr val="7F7F7F"/>
                </a:solidFill>
                <a:latin typeface="Arial"/>
                <a:ea typeface="Arial"/>
                <a:cs typeface="Arial"/>
                <a:sym typeface="Arial"/>
              </a:rPr>
              <a:t>21</a:t>
            </a:r>
            <a:endParaRPr b="1" sz="1600">
              <a:solidFill>
                <a:srgbClr val="7F7F7F"/>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46"/>
          <p:cNvSpPr txBox="1"/>
          <p:nvPr/>
        </p:nvSpPr>
        <p:spPr>
          <a:xfrm>
            <a:off x="2894709" y="395714"/>
            <a:ext cx="1292305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5400">
                <a:solidFill>
                  <a:srgbClr val="386294"/>
                </a:solidFill>
                <a:latin typeface="Arial"/>
                <a:ea typeface="Arial"/>
                <a:cs typeface="Arial"/>
                <a:sym typeface="Arial"/>
              </a:rPr>
              <a:t>入學管道與學生特質</a:t>
            </a:r>
            <a:endParaRPr b="1" sz="5400">
              <a:solidFill>
                <a:srgbClr val="386294"/>
              </a:solidFill>
              <a:latin typeface="Arial"/>
              <a:ea typeface="Arial"/>
              <a:cs typeface="Arial"/>
              <a:sym typeface="Arial"/>
            </a:endParaRPr>
          </a:p>
        </p:txBody>
      </p:sp>
      <p:sp>
        <p:nvSpPr>
          <p:cNvPr id="754" name="Google Shape;754;p46"/>
          <p:cNvSpPr txBox="1"/>
          <p:nvPr/>
        </p:nvSpPr>
        <p:spPr>
          <a:xfrm>
            <a:off x="1718635" y="1495424"/>
            <a:ext cx="2254109" cy="751168"/>
          </a:xfrm>
          <a:prstGeom prst="rect">
            <a:avLst/>
          </a:prstGeom>
          <a:solidFill>
            <a:srgbClr val="1BA0C9"/>
          </a:solid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lang="zh-TW" sz="3600">
                <a:solidFill>
                  <a:schemeClr val="lt1"/>
                </a:solidFill>
                <a:latin typeface="Arial"/>
                <a:ea typeface="Arial"/>
                <a:cs typeface="Arial"/>
                <a:sym typeface="Arial"/>
              </a:rPr>
              <a:t>繁星推薦</a:t>
            </a:r>
            <a:endParaRPr sz="3600">
              <a:solidFill>
                <a:schemeClr val="lt1"/>
              </a:solidFill>
              <a:latin typeface="Arial"/>
              <a:ea typeface="Arial"/>
              <a:cs typeface="Arial"/>
              <a:sym typeface="Arial"/>
            </a:endParaRPr>
          </a:p>
        </p:txBody>
      </p:sp>
      <p:cxnSp>
        <p:nvCxnSpPr>
          <p:cNvPr id="755" name="Google Shape;755;p46"/>
          <p:cNvCxnSpPr/>
          <p:nvPr/>
        </p:nvCxnSpPr>
        <p:spPr>
          <a:xfrm flipH="1" rot="10800000">
            <a:off x="1718632" y="2270220"/>
            <a:ext cx="15596264" cy="31820"/>
          </a:xfrm>
          <a:prstGeom prst="straightConnector1">
            <a:avLst/>
          </a:prstGeom>
          <a:noFill/>
          <a:ln cap="flat" cmpd="sng" w="38100">
            <a:solidFill>
              <a:srgbClr val="1BA0C9"/>
            </a:solidFill>
            <a:prstDash val="solid"/>
            <a:round/>
            <a:headEnd len="sm" w="sm" type="none"/>
            <a:tailEnd len="sm" w="sm" type="none"/>
          </a:ln>
        </p:spPr>
      </p:cxnSp>
      <p:sp>
        <p:nvSpPr>
          <p:cNvPr id="756" name="Google Shape;756;p46"/>
          <p:cNvSpPr txBox="1"/>
          <p:nvPr/>
        </p:nvSpPr>
        <p:spPr>
          <a:xfrm>
            <a:off x="3945991" y="1566753"/>
            <a:ext cx="6880343" cy="586507"/>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2700">
                <a:solidFill>
                  <a:srgbClr val="3F3F3F"/>
                </a:solidFill>
                <a:latin typeface="Arial"/>
                <a:ea typeface="Arial"/>
                <a:cs typeface="Arial"/>
                <a:sym typeface="Arial"/>
              </a:rPr>
              <a:t>高中在校成績保持優異</a:t>
            </a:r>
            <a:endParaRPr b="1" sz="2700">
              <a:solidFill>
                <a:srgbClr val="3F3F3F"/>
              </a:solidFill>
              <a:latin typeface="Arial"/>
              <a:ea typeface="Arial"/>
              <a:cs typeface="Arial"/>
              <a:sym typeface="Arial"/>
            </a:endParaRPr>
          </a:p>
        </p:txBody>
      </p:sp>
      <p:sp>
        <p:nvSpPr>
          <p:cNvPr id="757" name="Google Shape;757;p46"/>
          <p:cNvSpPr txBox="1"/>
          <p:nvPr/>
        </p:nvSpPr>
        <p:spPr>
          <a:xfrm>
            <a:off x="1718635" y="3629153"/>
            <a:ext cx="2254109" cy="751168"/>
          </a:xfrm>
          <a:prstGeom prst="rect">
            <a:avLst/>
          </a:prstGeom>
          <a:solidFill>
            <a:srgbClr val="1BA0C9"/>
          </a:solid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lang="zh-TW" sz="3600">
                <a:solidFill>
                  <a:schemeClr val="lt1"/>
                </a:solidFill>
                <a:latin typeface="Arial"/>
                <a:ea typeface="Arial"/>
                <a:cs typeface="Arial"/>
                <a:sym typeface="Arial"/>
              </a:rPr>
              <a:t>申請入學</a:t>
            </a:r>
            <a:endParaRPr sz="3600">
              <a:solidFill>
                <a:schemeClr val="lt1"/>
              </a:solidFill>
              <a:latin typeface="Arial"/>
              <a:ea typeface="Arial"/>
              <a:cs typeface="Arial"/>
              <a:sym typeface="Arial"/>
            </a:endParaRPr>
          </a:p>
        </p:txBody>
      </p:sp>
      <p:cxnSp>
        <p:nvCxnSpPr>
          <p:cNvPr id="758" name="Google Shape;758;p46"/>
          <p:cNvCxnSpPr/>
          <p:nvPr/>
        </p:nvCxnSpPr>
        <p:spPr>
          <a:xfrm flipH="1" rot="10800000">
            <a:off x="1718630" y="4419690"/>
            <a:ext cx="15596264" cy="31820"/>
          </a:xfrm>
          <a:prstGeom prst="straightConnector1">
            <a:avLst/>
          </a:prstGeom>
          <a:noFill/>
          <a:ln cap="flat" cmpd="sng" w="38100">
            <a:solidFill>
              <a:srgbClr val="1BA0C9"/>
            </a:solidFill>
            <a:prstDash val="solid"/>
            <a:round/>
            <a:headEnd len="sm" w="sm" type="none"/>
            <a:tailEnd len="sm" w="sm" type="none"/>
          </a:ln>
        </p:spPr>
      </p:cxnSp>
      <p:sp>
        <p:nvSpPr>
          <p:cNvPr id="759" name="Google Shape;759;p46"/>
          <p:cNvSpPr txBox="1"/>
          <p:nvPr/>
        </p:nvSpPr>
        <p:spPr>
          <a:xfrm>
            <a:off x="3945991" y="3707051"/>
            <a:ext cx="6880343" cy="586507"/>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2700">
                <a:solidFill>
                  <a:srgbClr val="3F3F3F"/>
                </a:solidFill>
                <a:latin typeface="Arial"/>
                <a:ea typeface="Arial"/>
                <a:cs typeface="Arial"/>
                <a:sym typeface="Arial"/>
              </a:rPr>
              <a:t>主流，學測與學習歷程明確</a:t>
            </a:r>
            <a:endParaRPr b="1" sz="2700">
              <a:solidFill>
                <a:srgbClr val="3F3F3F"/>
              </a:solidFill>
              <a:latin typeface="Arial"/>
              <a:ea typeface="Arial"/>
              <a:cs typeface="Arial"/>
              <a:sym typeface="Arial"/>
            </a:endParaRPr>
          </a:p>
        </p:txBody>
      </p:sp>
      <p:sp>
        <p:nvSpPr>
          <p:cNvPr id="760" name="Google Shape;760;p46"/>
          <p:cNvSpPr txBox="1"/>
          <p:nvPr/>
        </p:nvSpPr>
        <p:spPr>
          <a:xfrm>
            <a:off x="1691883" y="6256589"/>
            <a:ext cx="2254107" cy="751168"/>
          </a:xfrm>
          <a:prstGeom prst="rect">
            <a:avLst/>
          </a:prstGeom>
          <a:solidFill>
            <a:srgbClr val="1BA0C9"/>
          </a:solid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lang="zh-TW" sz="3600">
                <a:solidFill>
                  <a:schemeClr val="lt1"/>
                </a:solidFill>
                <a:latin typeface="Arial"/>
                <a:ea typeface="Arial"/>
                <a:cs typeface="Arial"/>
                <a:sym typeface="Arial"/>
              </a:rPr>
              <a:t>分發入學</a:t>
            </a:r>
            <a:endParaRPr sz="3600">
              <a:solidFill>
                <a:schemeClr val="lt1"/>
              </a:solidFill>
              <a:latin typeface="Arial"/>
              <a:ea typeface="Arial"/>
              <a:cs typeface="Arial"/>
              <a:sym typeface="Arial"/>
            </a:endParaRPr>
          </a:p>
        </p:txBody>
      </p:sp>
      <p:cxnSp>
        <p:nvCxnSpPr>
          <p:cNvPr id="761" name="Google Shape;761;p46"/>
          <p:cNvCxnSpPr/>
          <p:nvPr/>
        </p:nvCxnSpPr>
        <p:spPr>
          <a:xfrm flipH="1" rot="10800000">
            <a:off x="1691878" y="7019885"/>
            <a:ext cx="15596264" cy="31820"/>
          </a:xfrm>
          <a:prstGeom prst="straightConnector1">
            <a:avLst/>
          </a:prstGeom>
          <a:noFill/>
          <a:ln cap="flat" cmpd="sng" w="38100">
            <a:solidFill>
              <a:srgbClr val="1BA0C9"/>
            </a:solidFill>
            <a:prstDash val="solid"/>
            <a:round/>
            <a:headEnd len="sm" w="sm" type="none"/>
            <a:tailEnd len="sm" w="sm" type="none"/>
          </a:ln>
        </p:spPr>
      </p:cxnSp>
      <p:sp>
        <p:nvSpPr>
          <p:cNvPr id="762" name="Google Shape;762;p46"/>
          <p:cNvSpPr txBox="1"/>
          <p:nvPr/>
        </p:nvSpPr>
        <p:spPr>
          <a:xfrm>
            <a:off x="3919238" y="6357435"/>
            <a:ext cx="11790417" cy="586507"/>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2700">
                <a:solidFill>
                  <a:srgbClr val="3F3F3F"/>
                </a:solidFill>
                <a:latin typeface="Arial"/>
                <a:ea typeface="Arial"/>
                <a:cs typeface="Arial"/>
                <a:sym typeface="Arial"/>
              </a:rPr>
              <a:t>擅長考試（含加深加廣課程），次缺特殊或學習歷程</a:t>
            </a:r>
            <a:endParaRPr b="1" sz="2700">
              <a:solidFill>
                <a:srgbClr val="3F3F3F"/>
              </a:solidFill>
              <a:latin typeface="Arial"/>
              <a:ea typeface="Arial"/>
              <a:cs typeface="Arial"/>
              <a:sym typeface="Arial"/>
            </a:endParaRPr>
          </a:p>
        </p:txBody>
      </p:sp>
      <p:sp>
        <p:nvSpPr>
          <p:cNvPr id="763" name="Google Shape;763;p46"/>
          <p:cNvSpPr txBox="1"/>
          <p:nvPr/>
        </p:nvSpPr>
        <p:spPr>
          <a:xfrm>
            <a:off x="1687853" y="2360230"/>
            <a:ext cx="6880343" cy="531556"/>
          </a:xfrm>
          <a:prstGeom prst="rect">
            <a:avLst/>
          </a:prstGeom>
          <a:noFill/>
          <a:ln>
            <a:noFill/>
          </a:ln>
        </p:spPr>
        <p:txBody>
          <a:bodyPr anchorCtr="0" anchor="ctr" bIns="45700" lIns="91425" spcFirstLastPara="1" rIns="91425" wrap="square" tIns="45700">
            <a:spAutoFit/>
          </a:bodyPr>
          <a:lstStyle/>
          <a:p>
            <a:pPr indent="0" lvl="0" marL="0" marR="0" rtl="0" algn="l">
              <a:lnSpc>
                <a:spcPct val="130000"/>
              </a:lnSpc>
              <a:spcBef>
                <a:spcPts val="0"/>
              </a:spcBef>
              <a:spcAft>
                <a:spcPts val="0"/>
              </a:spcAft>
              <a:buNone/>
            </a:pPr>
            <a:r>
              <a:rPr b="1" lang="zh-TW" sz="2400">
                <a:solidFill>
                  <a:srgbClr val="3F3F3F"/>
                </a:solidFill>
                <a:latin typeface="Arial"/>
                <a:ea typeface="Arial"/>
                <a:cs typeface="Arial"/>
                <a:sym typeface="Arial"/>
              </a:rPr>
              <a:t>★平衡城鄉落差。</a:t>
            </a:r>
            <a:endParaRPr b="1" sz="2400">
              <a:solidFill>
                <a:srgbClr val="3F3F3F"/>
              </a:solidFill>
              <a:latin typeface="Arial"/>
              <a:ea typeface="Arial"/>
              <a:cs typeface="Arial"/>
              <a:sym typeface="Arial"/>
            </a:endParaRPr>
          </a:p>
        </p:txBody>
      </p:sp>
      <p:sp>
        <p:nvSpPr>
          <p:cNvPr id="764" name="Google Shape;764;p46"/>
          <p:cNvSpPr txBox="1"/>
          <p:nvPr/>
        </p:nvSpPr>
        <p:spPr>
          <a:xfrm>
            <a:off x="6517711" y="2491245"/>
            <a:ext cx="1067756"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校排</a:t>
            </a:r>
            <a:endParaRPr/>
          </a:p>
        </p:txBody>
      </p:sp>
      <p:sp>
        <p:nvSpPr>
          <p:cNvPr id="765" name="Google Shape;765;p46"/>
          <p:cNvSpPr txBox="1"/>
          <p:nvPr/>
        </p:nvSpPr>
        <p:spPr>
          <a:xfrm>
            <a:off x="7716776" y="2491245"/>
            <a:ext cx="1804136"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高中規模</a:t>
            </a:r>
            <a:endParaRPr/>
          </a:p>
        </p:txBody>
      </p:sp>
      <p:sp>
        <p:nvSpPr>
          <p:cNvPr id="766" name="Google Shape;766;p46"/>
          <p:cNvSpPr txBox="1"/>
          <p:nvPr/>
        </p:nvSpPr>
        <p:spPr>
          <a:xfrm>
            <a:off x="9652222" y="2479080"/>
            <a:ext cx="2172329"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兩階段競爭</a:t>
            </a:r>
            <a:endParaRPr/>
          </a:p>
        </p:txBody>
      </p:sp>
      <p:sp>
        <p:nvSpPr>
          <p:cNvPr id="767" name="Google Shape;767;p46"/>
          <p:cNvSpPr txBox="1"/>
          <p:nvPr/>
        </p:nvSpPr>
        <p:spPr>
          <a:xfrm>
            <a:off x="11962967" y="2461780"/>
            <a:ext cx="1804136"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類組分流</a:t>
            </a:r>
            <a:endParaRPr/>
          </a:p>
        </p:txBody>
      </p:sp>
      <p:sp>
        <p:nvSpPr>
          <p:cNvPr id="768" name="Google Shape;768;p46"/>
          <p:cNvSpPr txBox="1"/>
          <p:nvPr/>
        </p:nvSpPr>
        <p:spPr>
          <a:xfrm>
            <a:off x="13905520" y="2470842"/>
            <a:ext cx="1804136"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亦重學測</a:t>
            </a:r>
            <a:endParaRPr/>
          </a:p>
        </p:txBody>
      </p:sp>
      <p:sp>
        <p:nvSpPr>
          <p:cNvPr id="769" name="Google Shape;769;p46"/>
          <p:cNvSpPr txBox="1"/>
          <p:nvPr/>
        </p:nvSpPr>
        <p:spPr>
          <a:xfrm>
            <a:off x="15848072" y="2484126"/>
            <a:ext cx="1435946"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變數大</a:t>
            </a:r>
            <a:endParaRPr/>
          </a:p>
        </p:txBody>
      </p:sp>
      <p:sp>
        <p:nvSpPr>
          <p:cNvPr id="770" name="Google Shape;770;p46"/>
          <p:cNvSpPr txBox="1"/>
          <p:nvPr/>
        </p:nvSpPr>
        <p:spPr>
          <a:xfrm>
            <a:off x="1718630" y="4482668"/>
            <a:ext cx="6880343" cy="531556"/>
          </a:xfrm>
          <a:prstGeom prst="rect">
            <a:avLst/>
          </a:prstGeom>
          <a:noFill/>
          <a:ln>
            <a:noFill/>
          </a:ln>
        </p:spPr>
        <p:txBody>
          <a:bodyPr anchorCtr="0" anchor="ctr" bIns="45700" lIns="91425" spcFirstLastPara="1" rIns="91425" wrap="square" tIns="45700">
            <a:spAutoFit/>
          </a:bodyPr>
          <a:lstStyle/>
          <a:p>
            <a:pPr indent="0" lvl="0" marL="0" marR="0" rtl="0" algn="l">
              <a:lnSpc>
                <a:spcPct val="130000"/>
              </a:lnSpc>
              <a:spcBef>
                <a:spcPts val="0"/>
              </a:spcBef>
              <a:spcAft>
                <a:spcPts val="0"/>
              </a:spcAft>
              <a:buNone/>
            </a:pPr>
            <a:r>
              <a:rPr b="1" lang="zh-TW" sz="2400">
                <a:solidFill>
                  <a:srgbClr val="3F3F3F"/>
                </a:solidFill>
                <a:latin typeface="Arial"/>
                <a:ea typeface="Arial"/>
                <a:cs typeface="Arial"/>
                <a:sym typeface="Arial"/>
              </a:rPr>
              <a:t>★有明確升學方向。</a:t>
            </a:r>
            <a:endParaRPr b="1" sz="2400">
              <a:solidFill>
                <a:srgbClr val="3F3F3F"/>
              </a:solidFill>
              <a:latin typeface="Arial"/>
              <a:ea typeface="Arial"/>
              <a:cs typeface="Arial"/>
              <a:sym typeface="Arial"/>
            </a:endParaRPr>
          </a:p>
        </p:txBody>
      </p:sp>
      <p:sp>
        <p:nvSpPr>
          <p:cNvPr id="771" name="Google Shape;771;p46"/>
          <p:cNvSpPr txBox="1"/>
          <p:nvPr/>
        </p:nvSpPr>
        <p:spPr>
          <a:xfrm>
            <a:off x="5275898" y="5260382"/>
            <a:ext cx="12306314" cy="531556"/>
          </a:xfrm>
          <a:prstGeom prst="rect">
            <a:avLst/>
          </a:prstGeom>
          <a:noFill/>
          <a:ln>
            <a:noFill/>
          </a:ln>
        </p:spPr>
        <p:txBody>
          <a:bodyPr anchorCtr="0" anchor="ctr" bIns="45700" lIns="91425" spcFirstLastPara="1" rIns="91425" wrap="square" tIns="45700">
            <a:spAutoFit/>
          </a:bodyPr>
          <a:lstStyle/>
          <a:p>
            <a:pPr indent="0" lvl="0" marL="0" marR="0" rtl="0" algn="l">
              <a:lnSpc>
                <a:spcPct val="130000"/>
              </a:lnSpc>
              <a:spcBef>
                <a:spcPts val="0"/>
              </a:spcBef>
              <a:spcAft>
                <a:spcPts val="0"/>
              </a:spcAft>
              <a:buNone/>
            </a:pPr>
            <a:r>
              <a:rPr b="1" lang="zh-TW" sz="2400">
                <a:solidFill>
                  <a:srgbClr val="3F3F3F"/>
                </a:solidFill>
                <a:latin typeface="Arial"/>
                <a:ea typeface="Arial"/>
                <a:cs typeface="Arial"/>
                <a:sym typeface="Arial"/>
              </a:rPr>
              <a:t>(1)基本資料 (2)修課記錄 (3)課程學習成果 (4)多元表現 (5)學習歷程自述 (6)其他相關資料</a:t>
            </a:r>
            <a:endParaRPr b="1" sz="2400">
              <a:solidFill>
                <a:srgbClr val="3F3F3F"/>
              </a:solidFill>
              <a:latin typeface="Arial"/>
              <a:ea typeface="Arial"/>
              <a:cs typeface="Arial"/>
              <a:sym typeface="Arial"/>
            </a:endParaRPr>
          </a:p>
        </p:txBody>
      </p:sp>
      <p:sp>
        <p:nvSpPr>
          <p:cNvPr id="772" name="Google Shape;772;p46"/>
          <p:cNvSpPr txBox="1"/>
          <p:nvPr/>
        </p:nvSpPr>
        <p:spPr>
          <a:xfrm>
            <a:off x="1835728" y="7179970"/>
            <a:ext cx="6880343" cy="531556"/>
          </a:xfrm>
          <a:prstGeom prst="rect">
            <a:avLst/>
          </a:prstGeom>
          <a:noFill/>
          <a:ln>
            <a:noFill/>
          </a:ln>
        </p:spPr>
        <p:txBody>
          <a:bodyPr anchorCtr="0" anchor="ctr" bIns="45700" lIns="91425" spcFirstLastPara="1" rIns="91425" wrap="square" tIns="45700">
            <a:spAutoFit/>
          </a:bodyPr>
          <a:lstStyle/>
          <a:p>
            <a:pPr indent="0" lvl="0" marL="0" marR="0" rtl="0" algn="l">
              <a:lnSpc>
                <a:spcPct val="130000"/>
              </a:lnSpc>
              <a:spcBef>
                <a:spcPts val="0"/>
              </a:spcBef>
              <a:spcAft>
                <a:spcPts val="0"/>
              </a:spcAft>
              <a:buNone/>
            </a:pPr>
            <a:r>
              <a:rPr b="1" lang="zh-TW" sz="2400">
                <a:solidFill>
                  <a:srgbClr val="3F3F3F"/>
                </a:solidFill>
                <a:latin typeface="Arial"/>
                <a:ea typeface="Arial"/>
                <a:cs typeface="Arial"/>
                <a:sym typeface="Arial"/>
              </a:rPr>
              <a:t>★類似聯考制度。</a:t>
            </a:r>
            <a:endParaRPr b="1" sz="2400">
              <a:solidFill>
                <a:srgbClr val="3F3F3F"/>
              </a:solidFill>
              <a:latin typeface="Arial"/>
              <a:ea typeface="Arial"/>
              <a:cs typeface="Arial"/>
              <a:sym typeface="Arial"/>
            </a:endParaRPr>
          </a:p>
        </p:txBody>
      </p:sp>
      <p:sp>
        <p:nvSpPr>
          <p:cNvPr id="773" name="Google Shape;773;p46"/>
          <p:cNvSpPr txBox="1"/>
          <p:nvPr/>
        </p:nvSpPr>
        <p:spPr>
          <a:xfrm>
            <a:off x="8289822" y="7201691"/>
            <a:ext cx="2002702"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分科範圍大</a:t>
            </a:r>
            <a:endParaRPr/>
          </a:p>
        </p:txBody>
      </p:sp>
      <p:sp>
        <p:nvSpPr>
          <p:cNvPr id="774" name="Google Shape;774;p46"/>
          <p:cNvSpPr txBox="1"/>
          <p:nvPr/>
        </p:nvSpPr>
        <p:spPr>
          <a:xfrm>
            <a:off x="12412208" y="7217932"/>
            <a:ext cx="2943230"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學測採計1至4科</a:t>
            </a:r>
            <a:endParaRPr/>
          </a:p>
        </p:txBody>
      </p:sp>
      <p:sp>
        <p:nvSpPr>
          <p:cNvPr id="775" name="Google Shape;775;p46"/>
          <p:cNvSpPr txBox="1"/>
          <p:nvPr/>
        </p:nvSpPr>
        <p:spPr>
          <a:xfrm>
            <a:off x="15479882" y="7226469"/>
            <a:ext cx="1804136"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留意名額</a:t>
            </a:r>
            <a:endParaRPr/>
          </a:p>
        </p:txBody>
      </p:sp>
      <p:sp>
        <p:nvSpPr>
          <p:cNvPr id="776" name="Google Shape;776;p46"/>
          <p:cNvSpPr txBox="1"/>
          <p:nvPr/>
        </p:nvSpPr>
        <p:spPr>
          <a:xfrm>
            <a:off x="10483628" y="7204078"/>
            <a:ext cx="1804136"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高中修課</a:t>
            </a:r>
            <a:endParaRPr b="1" sz="2700">
              <a:solidFill>
                <a:schemeClr val="lt1"/>
              </a:solidFill>
              <a:latin typeface="Arial"/>
              <a:ea typeface="Arial"/>
              <a:cs typeface="Arial"/>
              <a:sym typeface="Arial"/>
            </a:endParaRPr>
          </a:p>
        </p:txBody>
      </p:sp>
      <p:sp>
        <p:nvSpPr>
          <p:cNvPr id="777" name="Google Shape;777;p46"/>
          <p:cNvSpPr txBox="1"/>
          <p:nvPr/>
        </p:nvSpPr>
        <p:spPr>
          <a:xfrm>
            <a:off x="9580409" y="4625865"/>
            <a:ext cx="1804136"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學習歷程</a:t>
            </a:r>
            <a:endParaRPr/>
          </a:p>
        </p:txBody>
      </p:sp>
      <p:sp>
        <p:nvSpPr>
          <p:cNvPr id="778" name="Google Shape;778;p46"/>
          <p:cNvSpPr txBox="1"/>
          <p:nvPr/>
        </p:nvSpPr>
        <p:spPr>
          <a:xfrm>
            <a:off x="4832864" y="4591410"/>
            <a:ext cx="4623101"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50%學測+50%書審及面試</a:t>
            </a:r>
            <a:endParaRPr/>
          </a:p>
        </p:txBody>
      </p:sp>
      <p:sp>
        <p:nvSpPr>
          <p:cNvPr id="779" name="Google Shape;779;p46"/>
          <p:cNvSpPr txBox="1"/>
          <p:nvPr/>
        </p:nvSpPr>
        <p:spPr>
          <a:xfrm>
            <a:off x="15479882" y="4635516"/>
            <a:ext cx="1804136"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名額較多</a:t>
            </a:r>
            <a:endParaRPr/>
          </a:p>
        </p:txBody>
      </p:sp>
      <p:sp>
        <p:nvSpPr>
          <p:cNvPr id="780" name="Google Shape;780;p46"/>
          <p:cNvSpPr txBox="1"/>
          <p:nvPr/>
        </p:nvSpPr>
        <p:spPr>
          <a:xfrm>
            <a:off x="11508989" y="4639645"/>
            <a:ext cx="3846449"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申請校系以6校系為限</a:t>
            </a:r>
            <a:endParaRPr b="1" sz="2700">
              <a:solidFill>
                <a:schemeClr val="lt1"/>
              </a:solidFill>
              <a:latin typeface="Arial"/>
              <a:ea typeface="Arial"/>
              <a:cs typeface="Arial"/>
              <a:sym typeface="Arial"/>
            </a:endParaRPr>
          </a:p>
        </p:txBody>
      </p:sp>
      <p:pic>
        <p:nvPicPr>
          <p:cNvPr id="781" name="Google Shape;781;p46"/>
          <p:cNvPicPr preferRelativeResize="0"/>
          <p:nvPr/>
        </p:nvPicPr>
        <p:blipFill rotWithShape="1">
          <a:blip r:embed="rId3">
            <a:alphaModFix/>
          </a:blip>
          <a:srcRect b="0" l="0" r="0" t="0"/>
          <a:stretch/>
        </p:blipFill>
        <p:spPr>
          <a:xfrm>
            <a:off x="50348" y="125024"/>
            <a:ext cx="809166" cy="809166"/>
          </a:xfrm>
          <a:prstGeom prst="rect">
            <a:avLst/>
          </a:prstGeom>
          <a:noFill/>
          <a:ln>
            <a:noFill/>
          </a:ln>
        </p:spPr>
      </p:pic>
      <p:sp>
        <p:nvSpPr>
          <p:cNvPr id="782" name="Google Shape;782;p46"/>
          <p:cNvSpPr/>
          <p:nvPr/>
        </p:nvSpPr>
        <p:spPr>
          <a:xfrm flipH="1" rot="1159861">
            <a:off x="-1607262" y="9313914"/>
            <a:ext cx="19357430" cy="6546331"/>
          </a:xfrm>
          <a:custGeom>
            <a:rect b="b" l="l" r="r" t="t"/>
            <a:pathLst>
              <a:path extrusionOk="0" h="6546331" w="19357430">
                <a:moveTo>
                  <a:pt x="19357429" y="0"/>
                </a:moveTo>
                <a:lnTo>
                  <a:pt x="0" y="0"/>
                </a:lnTo>
                <a:lnTo>
                  <a:pt x="0" y="6546331"/>
                </a:lnTo>
                <a:lnTo>
                  <a:pt x="19357429" y="6546331"/>
                </a:lnTo>
                <a:lnTo>
                  <a:pt x="19357429" y="0"/>
                </a:lnTo>
                <a:close/>
              </a:path>
            </a:pathLst>
          </a:custGeom>
          <a:blipFill rotWithShape="1">
            <a:blip r:embed="rId4">
              <a:alphaModFix amt="38000"/>
            </a:blip>
            <a:stretch>
              <a:fillRect b="0" l="0" r="0" t="0"/>
            </a:stretch>
          </a:blipFill>
          <a:ln>
            <a:noFill/>
          </a:ln>
        </p:spPr>
      </p:sp>
      <p:sp>
        <p:nvSpPr>
          <p:cNvPr id="783" name="Google Shape;783;p46"/>
          <p:cNvSpPr/>
          <p:nvPr/>
        </p:nvSpPr>
        <p:spPr>
          <a:xfrm flipH="1" rot="-9074254">
            <a:off x="1600043" y="-5466606"/>
            <a:ext cx="19357430" cy="6546331"/>
          </a:xfrm>
          <a:custGeom>
            <a:rect b="b" l="l" r="r" t="t"/>
            <a:pathLst>
              <a:path extrusionOk="0" h="6546331" w="19357430">
                <a:moveTo>
                  <a:pt x="19357430" y="0"/>
                </a:moveTo>
                <a:lnTo>
                  <a:pt x="0" y="0"/>
                </a:lnTo>
                <a:lnTo>
                  <a:pt x="0" y="6546331"/>
                </a:lnTo>
                <a:lnTo>
                  <a:pt x="19357430" y="6546331"/>
                </a:lnTo>
                <a:lnTo>
                  <a:pt x="19357430" y="0"/>
                </a:lnTo>
                <a:close/>
              </a:path>
            </a:pathLst>
          </a:custGeom>
          <a:blipFill rotWithShape="1">
            <a:blip r:embed="rId4">
              <a:alphaModFix amt="38000"/>
            </a:blip>
            <a:stretch>
              <a:fillRect b="0" l="0" r="0" t="0"/>
            </a:stretch>
          </a:blipFill>
          <a:ln>
            <a:noFill/>
          </a:ln>
        </p:spPr>
      </p:sp>
      <p:sp>
        <p:nvSpPr>
          <p:cNvPr id="784" name="Google Shape;784;p46"/>
          <p:cNvSpPr txBox="1"/>
          <p:nvPr/>
        </p:nvSpPr>
        <p:spPr>
          <a:xfrm flipH="1">
            <a:off x="8839200" y="9951416"/>
            <a:ext cx="451973" cy="33558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zh-TW" sz="1600">
                <a:solidFill>
                  <a:srgbClr val="7F7F7F"/>
                </a:solidFill>
                <a:latin typeface="Arial"/>
                <a:ea typeface="Arial"/>
                <a:cs typeface="Arial"/>
                <a:sym typeface="Arial"/>
              </a:rPr>
              <a:t>22</a:t>
            </a:r>
            <a:endParaRPr b="1" sz="1600">
              <a:solidFill>
                <a:srgbClr val="7F7F7F"/>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47"/>
          <p:cNvSpPr txBox="1"/>
          <p:nvPr/>
        </p:nvSpPr>
        <p:spPr>
          <a:xfrm>
            <a:off x="1815870" y="1500394"/>
            <a:ext cx="2146530" cy="751168"/>
          </a:xfrm>
          <a:prstGeom prst="rect">
            <a:avLst/>
          </a:prstGeom>
          <a:solidFill>
            <a:srgbClr val="1BA0C9"/>
          </a:solid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lang="zh-TW" sz="3600">
                <a:solidFill>
                  <a:schemeClr val="lt1"/>
                </a:solidFill>
                <a:latin typeface="Arial"/>
                <a:ea typeface="Arial"/>
                <a:cs typeface="Arial"/>
                <a:sym typeface="Arial"/>
              </a:rPr>
              <a:t>特殊選才</a:t>
            </a:r>
            <a:endParaRPr sz="3600">
              <a:solidFill>
                <a:schemeClr val="lt1"/>
              </a:solidFill>
              <a:latin typeface="Arial"/>
              <a:ea typeface="Arial"/>
              <a:cs typeface="Arial"/>
              <a:sym typeface="Arial"/>
            </a:endParaRPr>
          </a:p>
        </p:txBody>
      </p:sp>
      <p:sp>
        <p:nvSpPr>
          <p:cNvPr id="790" name="Google Shape;790;p47"/>
          <p:cNvSpPr txBox="1"/>
          <p:nvPr/>
        </p:nvSpPr>
        <p:spPr>
          <a:xfrm>
            <a:off x="2894709" y="395714"/>
            <a:ext cx="1292305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5400">
                <a:solidFill>
                  <a:srgbClr val="386294"/>
                </a:solidFill>
                <a:latin typeface="Arial"/>
                <a:ea typeface="Arial"/>
                <a:cs typeface="Arial"/>
                <a:sym typeface="Arial"/>
              </a:rPr>
              <a:t>入學管道與學生特質</a:t>
            </a:r>
            <a:endParaRPr b="1" sz="5400">
              <a:solidFill>
                <a:srgbClr val="386294"/>
              </a:solidFill>
              <a:latin typeface="Arial"/>
              <a:ea typeface="Arial"/>
              <a:cs typeface="Arial"/>
              <a:sym typeface="Arial"/>
            </a:endParaRPr>
          </a:p>
        </p:txBody>
      </p:sp>
      <p:cxnSp>
        <p:nvCxnSpPr>
          <p:cNvPr id="791" name="Google Shape;791;p47"/>
          <p:cNvCxnSpPr/>
          <p:nvPr/>
        </p:nvCxnSpPr>
        <p:spPr>
          <a:xfrm flipH="1" rot="10800000">
            <a:off x="1815870" y="2251562"/>
            <a:ext cx="15481530" cy="9860"/>
          </a:xfrm>
          <a:prstGeom prst="straightConnector1">
            <a:avLst/>
          </a:prstGeom>
          <a:noFill/>
          <a:ln cap="flat" cmpd="sng" w="38100">
            <a:solidFill>
              <a:srgbClr val="1BA0C9"/>
            </a:solidFill>
            <a:prstDash val="solid"/>
            <a:round/>
            <a:headEnd len="sm" w="sm" type="none"/>
            <a:tailEnd len="sm" w="sm" type="none"/>
          </a:ln>
        </p:spPr>
      </p:cxnSp>
      <p:sp>
        <p:nvSpPr>
          <p:cNvPr id="792" name="Google Shape;792;p47"/>
          <p:cNvSpPr txBox="1"/>
          <p:nvPr/>
        </p:nvSpPr>
        <p:spPr>
          <a:xfrm>
            <a:off x="3962400" y="1566789"/>
            <a:ext cx="6551976" cy="586507"/>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2700">
                <a:solidFill>
                  <a:srgbClr val="3F3F3F"/>
                </a:solidFill>
                <a:latin typeface="Arial"/>
                <a:ea typeface="Arial"/>
                <a:cs typeface="Arial"/>
                <a:sym typeface="Arial"/>
              </a:rPr>
              <a:t>特殊專長／經驗或弱勢學生</a:t>
            </a:r>
            <a:endParaRPr b="1" sz="2700">
              <a:solidFill>
                <a:srgbClr val="3F3F3F"/>
              </a:solidFill>
              <a:latin typeface="Arial"/>
              <a:ea typeface="Arial"/>
              <a:cs typeface="Arial"/>
              <a:sym typeface="Arial"/>
            </a:endParaRPr>
          </a:p>
        </p:txBody>
      </p:sp>
      <p:sp>
        <p:nvSpPr>
          <p:cNvPr id="793" name="Google Shape;793;p47"/>
          <p:cNvSpPr txBox="1"/>
          <p:nvPr/>
        </p:nvSpPr>
        <p:spPr>
          <a:xfrm>
            <a:off x="1815870" y="3438922"/>
            <a:ext cx="2146530" cy="751168"/>
          </a:xfrm>
          <a:prstGeom prst="rect">
            <a:avLst/>
          </a:prstGeom>
          <a:solidFill>
            <a:srgbClr val="1BA0C9"/>
          </a:solid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lang="zh-TW" sz="3600">
                <a:solidFill>
                  <a:schemeClr val="lt1"/>
                </a:solidFill>
                <a:latin typeface="Arial"/>
                <a:ea typeface="Arial"/>
                <a:cs typeface="Arial"/>
                <a:sym typeface="Arial"/>
              </a:rPr>
              <a:t>單獨招生</a:t>
            </a:r>
            <a:endParaRPr sz="3600">
              <a:solidFill>
                <a:schemeClr val="lt1"/>
              </a:solidFill>
              <a:latin typeface="Arial"/>
              <a:ea typeface="Arial"/>
              <a:cs typeface="Arial"/>
              <a:sym typeface="Arial"/>
            </a:endParaRPr>
          </a:p>
        </p:txBody>
      </p:sp>
      <p:cxnSp>
        <p:nvCxnSpPr>
          <p:cNvPr id="794" name="Google Shape;794;p47"/>
          <p:cNvCxnSpPr/>
          <p:nvPr/>
        </p:nvCxnSpPr>
        <p:spPr>
          <a:xfrm>
            <a:off x="1815871" y="4261295"/>
            <a:ext cx="15481529" cy="0"/>
          </a:xfrm>
          <a:prstGeom prst="straightConnector1">
            <a:avLst/>
          </a:prstGeom>
          <a:noFill/>
          <a:ln cap="flat" cmpd="sng" w="38100">
            <a:solidFill>
              <a:srgbClr val="1BA0C9"/>
            </a:solidFill>
            <a:prstDash val="solid"/>
            <a:round/>
            <a:headEnd len="sm" w="sm" type="none"/>
            <a:tailEnd len="sm" w="sm" type="none"/>
          </a:ln>
        </p:spPr>
      </p:cxnSp>
      <p:sp>
        <p:nvSpPr>
          <p:cNvPr id="795" name="Google Shape;795;p47"/>
          <p:cNvSpPr txBox="1"/>
          <p:nvPr/>
        </p:nvSpPr>
        <p:spPr>
          <a:xfrm>
            <a:off x="3962400" y="3521253"/>
            <a:ext cx="6551976" cy="586507"/>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2700">
                <a:solidFill>
                  <a:srgbClr val="3F3F3F"/>
                </a:solidFill>
                <a:latin typeface="Arial"/>
                <a:ea typeface="Arial"/>
                <a:cs typeface="Arial"/>
                <a:sym typeface="Arial"/>
              </a:rPr>
              <a:t>海洋科技人才培育班</a:t>
            </a:r>
            <a:endParaRPr b="1" sz="2700">
              <a:solidFill>
                <a:srgbClr val="3F3F3F"/>
              </a:solidFill>
              <a:latin typeface="Arial"/>
              <a:ea typeface="Arial"/>
              <a:cs typeface="Arial"/>
              <a:sym typeface="Arial"/>
            </a:endParaRPr>
          </a:p>
        </p:txBody>
      </p:sp>
      <p:sp>
        <p:nvSpPr>
          <p:cNvPr id="796" name="Google Shape;796;p47"/>
          <p:cNvSpPr txBox="1"/>
          <p:nvPr/>
        </p:nvSpPr>
        <p:spPr>
          <a:xfrm>
            <a:off x="1880437" y="5800794"/>
            <a:ext cx="4056284" cy="751168"/>
          </a:xfrm>
          <a:prstGeom prst="rect">
            <a:avLst/>
          </a:prstGeom>
          <a:solidFill>
            <a:srgbClr val="1BA0C9"/>
          </a:solid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lang="zh-TW" sz="3600">
                <a:solidFill>
                  <a:schemeClr val="lt1"/>
                </a:solidFill>
                <a:latin typeface="Arial"/>
                <a:ea typeface="Arial"/>
                <a:cs typeface="Arial"/>
                <a:sym typeface="Arial"/>
              </a:rPr>
              <a:t>暑假、寒假轉學考</a:t>
            </a:r>
            <a:endParaRPr sz="3600">
              <a:solidFill>
                <a:schemeClr val="lt1"/>
              </a:solidFill>
              <a:latin typeface="Arial"/>
              <a:ea typeface="Arial"/>
              <a:cs typeface="Arial"/>
              <a:sym typeface="Arial"/>
            </a:endParaRPr>
          </a:p>
        </p:txBody>
      </p:sp>
      <p:cxnSp>
        <p:nvCxnSpPr>
          <p:cNvPr id="797" name="Google Shape;797;p47"/>
          <p:cNvCxnSpPr/>
          <p:nvPr/>
        </p:nvCxnSpPr>
        <p:spPr>
          <a:xfrm flipH="1" rot="10800000">
            <a:off x="1880437" y="6597417"/>
            <a:ext cx="15424071" cy="1"/>
          </a:xfrm>
          <a:prstGeom prst="straightConnector1">
            <a:avLst/>
          </a:prstGeom>
          <a:noFill/>
          <a:ln cap="flat" cmpd="sng" w="38100">
            <a:solidFill>
              <a:srgbClr val="1BA0C9"/>
            </a:solidFill>
            <a:prstDash val="solid"/>
            <a:round/>
            <a:headEnd len="sm" w="sm" type="none"/>
            <a:tailEnd len="sm" w="sm" type="none"/>
          </a:ln>
        </p:spPr>
      </p:cxnSp>
      <p:sp>
        <p:nvSpPr>
          <p:cNvPr id="798" name="Google Shape;798;p47"/>
          <p:cNvSpPr txBox="1"/>
          <p:nvPr/>
        </p:nvSpPr>
        <p:spPr>
          <a:xfrm>
            <a:off x="5936720" y="5886475"/>
            <a:ext cx="6551976" cy="586507"/>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zh-TW" sz="2700">
                <a:solidFill>
                  <a:srgbClr val="3F3F3F"/>
                </a:solidFill>
                <a:latin typeface="Arial"/>
                <a:ea typeface="Arial"/>
                <a:cs typeface="Arial"/>
                <a:sym typeface="Arial"/>
              </a:rPr>
              <a:t>依興趣勇敢逐夢</a:t>
            </a:r>
            <a:endParaRPr b="1" sz="2700">
              <a:solidFill>
                <a:srgbClr val="3F3F3F"/>
              </a:solidFill>
              <a:latin typeface="Arial"/>
              <a:ea typeface="Arial"/>
              <a:cs typeface="Arial"/>
              <a:sym typeface="Arial"/>
            </a:endParaRPr>
          </a:p>
        </p:txBody>
      </p:sp>
      <p:sp>
        <p:nvSpPr>
          <p:cNvPr id="799" name="Google Shape;799;p47"/>
          <p:cNvSpPr txBox="1"/>
          <p:nvPr/>
        </p:nvSpPr>
        <p:spPr>
          <a:xfrm>
            <a:off x="10325984" y="2385323"/>
            <a:ext cx="1685133"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資格門檻</a:t>
            </a:r>
            <a:endParaRPr/>
          </a:p>
        </p:txBody>
      </p:sp>
      <p:sp>
        <p:nvSpPr>
          <p:cNvPr id="800" name="Google Shape;800;p47"/>
          <p:cNvSpPr txBox="1"/>
          <p:nvPr/>
        </p:nvSpPr>
        <p:spPr>
          <a:xfrm>
            <a:off x="12124321" y="2385323"/>
            <a:ext cx="1368195"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10月起</a:t>
            </a:r>
            <a:endParaRPr/>
          </a:p>
        </p:txBody>
      </p:sp>
      <p:sp>
        <p:nvSpPr>
          <p:cNvPr id="801" name="Google Shape;801;p47"/>
          <p:cNvSpPr txBox="1"/>
          <p:nvPr/>
        </p:nvSpPr>
        <p:spPr>
          <a:xfrm>
            <a:off x="13605719" y="2386331"/>
            <a:ext cx="1685133"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多校報名</a:t>
            </a:r>
            <a:endParaRPr/>
          </a:p>
        </p:txBody>
      </p:sp>
      <p:sp>
        <p:nvSpPr>
          <p:cNvPr id="802" name="Google Shape;802;p47"/>
          <p:cNvSpPr txBox="1"/>
          <p:nvPr/>
        </p:nvSpPr>
        <p:spPr>
          <a:xfrm>
            <a:off x="15404056" y="2385853"/>
            <a:ext cx="1893344"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備審資料</a:t>
            </a:r>
            <a:endParaRPr/>
          </a:p>
        </p:txBody>
      </p:sp>
      <p:sp>
        <p:nvSpPr>
          <p:cNvPr id="803" name="Google Shape;803;p47"/>
          <p:cNvSpPr txBox="1"/>
          <p:nvPr/>
        </p:nvSpPr>
        <p:spPr>
          <a:xfrm>
            <a:off x="1815870" y="2297540"/>
            <a:ext cx="6551976" cy="531556"/>
          </a:xfrm>
          <a:prstGeom prst="rect">
            <a:avLst/>
          </a:prstGeom>
          <a:noFill/>
          <a:ln>
            <a:noFill/>
          </a:ln>
        </p:spPr>
        <p:txBody>
          <a:bodyPr anchorCtr="0" anchor="ctr" bIns="45700" lIns="91425" spcFirstLastPara="1" rIns="91425" wrap="square" tIns="45700">
            <a:spAutoFit/>
          </a:bodyPr>
          <a:lstStyle/>
          <a:p>
            <a:pPr indent="0" lvl="0" marL="0" marR="0" rtl="0" algn="l">
              <a:lnSpc>
                <a:spcPct val="130000"/>
              </a:lnSpc>
              <a:spcBef>
                <a:spcPts val="0"/>
              </a:spcBef>
              <a:spcAft>
                <a:spcPts val="0"/>
              </a:spcAft>
              <a:buNone/>
            </a:pPr>
            <a:r>
              <a:rPr b="1" lang="zh-TW" sz="2400">
                <a:solidFill>
                  <a:srgbClr val="3F3F3F"/>
                </a:solidFill>
                <a:latin typeface="Arial"/>
                <a:ea typeface="Arial"/>
                <a:cs typeface="Arial"/>
                <a:sym typeface="Arial"/>
              </a:rPr>
              <a:t>★參與競賽或科學實驗班。</a:t>
            </a:r>
            <a:endParaRPr b="1" sz="2400">
              <a:solidFill>
                <a:srgbClr val="3F3F3F"/>
              </a:solidFill>
              <a:latin typeface="Arial"/>
              <a:ea typeface="Arial"/>
              <a:cs typeface="Arial"/>
              <a:sym typeface="Arial"/>
            </a:endParaRPr>
          </a:p>
        </p:txBody>
      </p:sp>
      <p:sp>
        <p:nvSpPr>
          <p:cNvPr id="804" name="Google Shape;804;p47"/>
          <p:cNvSpPr txBox="1"/>
          <p:nvPr/>
        </p:nvSpPr>
        <p:spPr>
          <a:xfrm>
            <a:off x="1842632" y="4317367"/>
            <a:ext cx="7007730" cy="531556"/>
          </a:xfrm>
          <a:prstGeom prst="rect">
            <a:avLst/>
          </a:prstGeom>
          <a:noFill/>
          <a:ln>
            <a:noFill/>
          </a:ln>
        </p:spPr>
        <p:txBody>
          <a:bodyPr anchorCtr="0" anchor="ctr" bIns="45700" lIns="91425" spcFirstLastPara="1" rIns="91425" wrap="square" tIns="45700">
            <a:spAutoFit/>
          </a:bodyPr>
          <a:lstStyle/>
          <a:p>
            <a:pPr indent="0" lvl="0" marL="0" marR="0" rtl="0" algn="l">
              <a:lnSpc>
                <a:spcPct val="130000"/>
              </a:lnSpc>
              <a:spcBef>
                <a:spcPts val="0"/>
              </a:spcBef>
              <a:spcAft>
                <a:spcPts val="0"/>
              </a:spcAft>
              <a:buNone/>
            </a:pPr>
            <a:r>
              <a:rPr b="1" lang="zh-TW" sz="2400">
                <a:solidFill>
                  <a:srgbClr val="3F3F3F"/>
                </a:solidFill>
                <a:latin typeface="Arial"/>
                <a:ea typeface="Arial"/>
                <a:cs typeface="Arial"/>
                <a:sym typeface="Arial"/>
              </a:rPr>
              <a:t>★海運暨管理學院：商船系、</a:t>
            </a:r>
            <a:r>
              <a:rPr b="1" lang="zh-TW" sz="2400">
                <a:solidFill>
                  <a:srgbClr val="FF0000"/>
                </a:solidFill>
                <a:latin typeface="Arial"/>
                <a:ea typeface="Arial"/>
                <a:cs typeface="Arial"/>
                <a:sym typeface="Arial"/>
              </a:rPr>
              <a:t>輪機工程學系</a:t>
            </a:r>
            <a:endParaRPr b="1" sz="2400">
              <a:solidFill>
                <a:srgbClr val="FF0000"/>
              </a:solidFill>
              <a:latin typeface="Arial"/>
              <a:ea typeface="Arial"/>
              <a:cs typeface="Arial"/>
              <a:sym typeface="Arial"/>
            </a:endParaRPr>
          </a:p>
        </p:txBody>
      </p:sp>
      <p:sp>
        <p:nvSpPr>
          <p:cNvPr id="805" name="Google Shape;805;p47"/>
          <p:cNvSpPr txBox="1"/>
          <p:nvPr/>
        </p:nvSpPr>
        <p:spPr>
          <a:xfrm>
            <a:off x="8124587" y="4312977"/>
            <a:ext cx="9621069" cy="531556"/>
          </a:xfrm>
          <a:prstGeom prst="rect">
            <a:avLst/>
          </a:prstGeom>
          <a:noFill/>
          <a:ln>
            <a:noFill/>
          </a:ln>
        </p:spPr>
        <p:txBody>
          <a:bodyPr anchorCtr="0" anchor="ctr" bIns="45700" lIns="91425" spcFirstLastPara="1" rIns="91425" wrap="square" tIns="45700">
            <a:spAutoFit/>
          </a:bodyPr>
          <a:lstStyle/>
          <a:p>
            <a:pPr indent="0" lvl="0" marL="0" marR="0" rtl="0" algn="l">
              <a:lnSpc>
                <a:spcPct val="130000"/>
              </a:lnSpc>
              <a:spcBef>
                <a:spcPts val="0"/>
              </a:spcBef>
              <a:spcAft>
                <a:spcPts val="0"/>
              </a:spcAft>
              <a:buNone/>
            </a:pPr>
            <a:r>
              <a:rPr b="1" lang="zh-TW" sz="2400">
                <a:solidFill>
                  <a:srgbClr val="3F3F3F"/>
                </a:solidFill>
                <a:latin typeface="Arial"/>
                <a:ea typeface="Arial"/>
                <a:cs typeface="Arial"/>
                <a:sym typeface="Arial"/>
              </a:rPr>
              <a:t>★生命科學院：食品科學系、水產養殖系及海洋生物科技系</a:t>
            </a:r>
            <a:endParaRPr b="1" sz="2400">
              <a:solidFill>
                <a:srgbClr val="3F3F3F"/>
              </a:solidFill>
              <a:latin typeface="Arial"/>
              <a:ea typeface="Arial"/>
              <a:cs typeface="Arial"/>
              <a:sym typeface="Arial"/>
            </a:endParaRPr>
          </a:p>
        </p:txBody>
      </p:sp>
      <p:sp>
        <p:nvSpPr>
          <p:cNvPr id="806" name="Google Shape;806;p47"/>
          <p:cNvSpPr txBox="1"/>
          <p:nvPr/>
        </p:nvSpPr>
        <p:spPr>
          <a:xfrm>
            <a:off x="1842632" y="4810244"/>
            <a:ext cx="7007730" cy="531556"/>
          </a:xfrm>
          <a:prstGeom prst="rect">
            <a:avLst/>
          </a:prstGeom>
          <a:noFill/>
          <a:ln>
            <a:noFill/>
          </a:ln>
        </p:spPr>
        <p:txBody>
          <a:bodyPr anchorCtr="0" anchor="ctr" bIns="45700" lIns="91425" spcFirstLastPara="1" rIns="91425" wrap="square" tIns="45700">
            <a:spAutoFit/>
          </a:bodyPr>
          <a:lstStyle/>
          <a:p>
            <a:pPr indent="0" lvl="0" marL="0" marR="0" rtl="0" algn="l">
              <a:lnSpc>
                <a:spcPct val="130000"/>
              </a:lnSpc>
              <a:spcBef>
                <a:spcPts val="0"/>
              </a:spcBef>
              <a:spcAft>
                <a:spcPts val="0"/>
              </a:spcAft>
              <a:buNone/>
            </a:pPr>
            <a:r>
              <a:rPr b="1" lang="zh-TW" sz="2400">
                <a:solidFill>
                  <a:srgbClr val="3F3F3F"/>
                </a:solidFill>
                <a:latin typeface="Arial"/>
                <a:ea typeface="Arial"/>
                <a:cs typeface="Arial"/>
                <a:sym typeface="Arial"/>
              </a:rPr>
              <a:t>★工學院：海洋工程科技系</a:t>
            </a:r>
            <a:endParaRPr b="1" sz="2400">
              <a:solidFill>
                <a:srgbClr val="3F3F3F"/>
              </a:solidFill>
              <a:latin typeface="Arial"/>
              <a:ea typeface="Arial"/>
              <a:cs typeface="Arial"/>
              <a:sym typeface="Arial"/>
            </a:endParaRPr>
          </a:p>
        </p:txBody>
      </p:sp>
      <p:sp>
        <p:nvSpPr>
          <p:cNvPr id="807" name="Google Shape;807;p47"/>
          <p:cNvSpPr txBox="1"/>
          <p:nvPr/>
        </p:nvSpPr>
        <p:spPr>
          <a:xfrm>
            <a:off x="8124587" y="4805854"/>
            <a:ext cx="9621069" cy="531556"/>
          </a:xfrm>
          <a:prstGeom prst="rect">
            <a:avLst/>
          </a:prstGeom>
          <a:noFill/>
          <a:ln>
            <a:noFill/>
          </a:ln>
        </p:spPr>
        <p:txBody>
          <a:bodyPr anchorCtr="0" anchor="ctr" bIns="45700" lIns="91425" spcFirstLastPara="1" rIns="91425" wrap="square" tIns="45700">
            <a:spAutoFit/>
          </a:bodyPr>
          <a:lstStyle/>
          <a:p>
            <a:pPr indent="0" lvl="0" marL="0" marR="0" rtl="0" algn="l">
              <a:lnSpc>
                <a:spcPct val="130000"/>
              </a:lnSpc>
              <a:spcBef>
                <a:spcPts val="0"/>
              </a:spcBef>
              <a:spcAft>
                <a:spcPts val="0"/>
              </a:spcAft>
              <a:buNone/>
            </a:pPr>
            <a:r>
              <a:rPr b="1" lang="zh-TW" sz="2400">
                <a:solidFill>
                  <a:srgbClr val="3F3F3F"/>
                </a:solidFill>
                <a:latin typeface="Arial"/>
                <a:ea typeface="Arial"/>
                <a:cs typeface="Arial"/>
                <a:sym typeface="Arial"/>
              </a:rPr>
              <a:t>★海洋科學與資源學院：環境生物與漁業科學系</a:t>
            </a:r>
            <a:endParaRPr b="1" sz="2400">
              <a:solidFill>
                <a:srgbClr val="3F3F3F"/>
              </a:solidFill>
              <a:latin typeface="Arial"/>
              <a:ea typeface="Arial"/>
              <a:cs typeface="Arial"/>
              <a:sym typeface="Arial"/>
            </a:endParaRPr>
          </a:p>
        </p:txBody>
      </p:sp>
      <p:sp>
        <p:nvSpPr>
          <p:cNvPr id="808" name="Google Shape;808;p47"/>
          <p:cNvSpPr txBox="1"/>
          <p:nvPr/>
        </p:nvSpPr>
        <p:spPr>
          <a:xfrm>
            <a:off x="1815869" y="6583382"/>
            <a:ext cx="8144775" cy="3970318"/>
          </a:xfrm>
          <a:prstGeom prst="rect">
            <a:avLst/>
          </a:prstGeom>
          <a:noFill/>
          <a:ln>
            <a:noFill/>
          </a:ln>
        </p:spPr>
        <p:txBody>
          <a:bodyPr anchorCtr="0" anchor="ctr" bIns="45700" lIns="91425" spcFirstLastPara="1" rIns="91425" wrap="square" tIns="45700">
            <a:spAutoFit/>
          </a:bodyPr>
          <a:lstStyle/>
          <a:p>
            <a:pPr indent="0" lvl="0" marL="0" marR="0" rtl="0" algn="l">
              <a:lnSpc>
                <a:spcPct val="150000"/>
              </a:lnSpc>
              <a:spcBef>
                <a:spcPts val="0"/>
              </a:spcBef>
              <a:spcAft>
                <a:spcPts val="0"/>
              </a:spcAft>
              <a:buNone/>
            </a:pPr>
            <a:r>
              <a:rPr b="1" lang="zh-TW" sz="2400">
                <a:solidFill>
                  <a:srgbClr val="3F3F3F"/>
                </a:solidFill>
                <a:latin typeface="Arial"/>
                <a:ea typeface="Arial"/>
                <a:cs typeface="Arial"/>
                <a:sym typeface="Arial"/>
              </a:rPr>
              <a:t>★海運暨管理學院</a:t>
            </a:r>
            <a:br>
              <a:rPr b="1" lang="zh-TW" sz="2400">
                <a:solidFill>
                  <a:srgbClr val="3F3F3F"/>
                </a:solidFill>
                <a:latin typeface="Arial"/>
                <a:ea typeface="Arial"/>
                <a:cs typeface="Arial"/>
                <a:sym typeface="Arial"/>
              </a:rPr>
            </a:br>
            <a:r>
              <a:rPr b="1" lang="zh-TW" sz="2400">
                <a:solidFill>
                  <a:srgbClr val="3F3F3F"/>
                </a:solidFill>
                <a:latin typeface="Arial"/>
                <a:ea typeface="Arial"/>
                <a:cs typeface="Arial"/>
                <a:sym typeface="Arial"/>
              </a:rPr>
              <a:t>★生命科學院</a:t>
            </a:r>
            <a:endParaRPr b="1" sz="24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r>
              <a:rPr b="1" lang="zh-TW" sz="2400">
                <a:solidFill>
                  <a:srgbClr val="3F3F3F"/>
                </a:solidFill>
                <a:latin typeface="Arial"/>
                <a:ea typeface="Arial"/>
                <a:cs typeface="Arial"/>
                <a:sym typeface="Arial"/>
              </a:rPr>
              <a:t>★海洋科學與資源學院</a:t>
            </a:r>
            <a:br>
              <a:rPr b="1" lang="zh-TW" sz="2400">
                <a:solidFill>
                  <a:srgbClr val="3F3F3F"/>
                </a:solidFill>
                <a:latin typeface="Arial"/>
                <a:ea typeface="Arial"/>
                <a:cs typeface="Arial"/>
                <a:sym typeface="Arial"/>
              </a:rPr>
            </a:br>
            <a:r>
              <a:rPr b="1" lang="zh-TW" sz="2400">
                <a:solidFill>
                  <a:srgbClr val="3F3F3F"/>
                </a:solidFill>
                <a:latin typeface="Arial"/>
                <a:ea typeface="Arial"/>
                <a:cs typeface="Arial"/>
                <a:sym typeface="Arial"/>
              </a:rPr>
              <a:t>★工學院</a:t>
            </a:r>
            <a:endParaRPr b="1" sz="24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r>
              <a:t/>
            </a:r>
            <a:endParaRPr b="1" sz="24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r>
              <a:t/>
            </a:r>
            <a:endParaRPr b="1" sz="24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br>
              <a:rPr b="1" lang="zh-TW" sz="2400">
                <a:solidFill>
                  <a:srgbClr val="3F3F3F"/>
                </a:solidFill>
                <a:latin typeface="Arial"/>
                <a:ea typeface="Arial"/>
                <a:cs typeface="Arial"/>
                <a:sym typeface="Arial"/>
              </a:rPr>
            </a:br>
            <a:r>
              <a:rPr b="1" lang="zh-TW" sz="2400">
                <a:solidFill>
                  <a:srgbClr val="3F3F3F"/>
                </a:solidFill>
                <a:latin typeface="Arial"/>
                <a:ea typeface="Arial"/>
                <a:cs typeface="Arial"/>
                <a:sym typeface="Arial"/>
              </a:rPr>
              <a:t>★電機資訊學院</a:t>
            </a:r>
            <a:br>
              <a:rPr b="1" lang="zh-TW" sz="2400">
                <a:solidFill>
                  <a:srgbClr val="3F3F3F"/>
                </a:solidFill>
                <a:latin typeface="Arial"/>
                <a:ea typeface="Arial"/>
                <a:cs typeface="Arial"/>
                <a:sym typeface="Arial"/>
              </a:rPr>
            </a:br>
            <a:r>
              <a:rPr b="1" lang="zh-TW" sz="2400">
                <a:solidFill>
                  <a:srgbClr val="3F3F3F"/>
                </a:solidFill>
                <a:latin typeface="Arial"/>
                <a:ea typeface="Arial"/>
                <a:cs typeface="Arial"/>
                <a:sym typeface="Arial"/>
              </a:rPr>
              <a:t>★人文社會科學院</a:t>
            </a:r>
            <a:br>
              <a:rPr b="1" lang="zh-TW" sz="2400">
                <a:solidFill>
                  <a:srgbClr val="3F3F3F"/>
                </a:solidFill>
                <a:latin typeface="Arial"/>
                <a:ea typeface="Arial"/>
                <a:cs typeface="Arial"/>
                <a:sym typeface="Arial"/>
              </a:rPr>
            </a:br>
            <a:r>
              <a:rPr b="1" lang="zh-TW" sz="2400">
                <a:solidFill>
                  <a:srgbClr val="3F3F3F"/>
                </a:solidFill>
                <a:latin typeface="Arial"/>
                <a:ea typeface="Arial"/>
                <a:cs typeface="Arial"/>
                <a:sym typeface="Arial"/>
              </a:rPr>
              <a:t>★海洋法律與政策學院</a:t>
            </a:r>
            <a:endParaRPr b="1" sz="2400">
              <a:solidFill>
                <a:srgbClr val="3F3F3F"/>
              </a:solidFill>
              <a:latin typeface="Arial"/>
              <a:ea typeface="Arial"/>
              <a:cs typeface="Arial"/>
              <a:sym typeface="Arial"/>
            </a:endParaRPr>
          </a:p>
        </p:txBody>
      </p:sp>
      <p:sp>
        <p:nvSpPr>
          <p:cNvPr id="809" name="Google Shape;809;p47"/>
          <p:cNvSpPr txBox="1"/>
          <p:nvPr/>
        </p:nvSpPr>
        <p:spPr>
          <a:xfrm>
            <a:off x="13890626" y="6759017"/>
            <a:ext cx="1648295"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學分抵免</a:t>
            </a:r>
            <a:endParaRPr/>
          </a:p>
        </p:txBody>
      </p:sp>
      <p:sp>
        <p:nvSpPr>
          <p:cNvPr id="810" name="Google Shape;810;p47"/>
          <p:cNvSpPr txBox="1"/>
          <p:nvPr/>
        </p:nvSpPr>
        <p:spPr>
          <a:xfrm>
            <a:off x="15656213" y="6759017"/>
            <a:ext cx="1648295"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備審資料</a:t>
            </a:r>
            <a:endParaRPr/>
          </a:p>
        </p:txBody>
      </p:sp>
      <p:sp>
        <p:nvSpPr>
          <p:cNvPr id="811" name="Google Shape;811;p47"/>
          <p:cNvSpPr txBox="1"/>
          <p:nvPr/>
        </p:nvSpPr>
        <p:spPr>
          <a:xfrm>
            <a:off x="11900879" y="6743991"/>
            <a:ext cx="1872455"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5月、12月</a:t>
            </a:r>
            <a:endParaRPr/>
          </a:p>
        </p:txBody>
      </p:sp>
      <p:sp>
        <p:nvSpPr>
          <p:cNvPr id="812" name="Google Shape;812;p47"/>
          <p:cNvSpPr txBox="1"/>
          <p:nvPr/>
        </p:nvSpPr>
        <p:spPr>
          <a:xfrm>
            <a:off x="10040424" y="6743991"/>
            <a:ext cx="1743162" cy="507831"/>
          </a:xfrm>
          <a:prstGeom prst="rect">
            <a:avLst/>
          </a:prstGeom>
          <a:solidFill>
            <a:srgbClr val="00206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700">
                <a:solidFill>
                  <a:schemeClr val="lt1"/>
                </a:solidFill>
                <a:latin typeface="Arial"/>
                <a:ea typeface="Arial"/>
                <a:cs typeface="Arial"/>
                <a:sym typeface="Arial"/>
              </a:rPr>
              <a:t>資格門檻</a:t>
            </a:r>
            <a:endParaRPr/>
          </a:p>
        </p:txBody>
      </p:sp>
      <p:pic>
        <p:nvPicPr>
          <p:cNvPr id="813" name="Google Shape;813;p47"/>
          <p:cNvPicPr preferRelativeResize="0"/>
          <p:nvPr/>
        </p:nvPicPr>
        <p:blipFill rotWithShape="1">
          <a:blip r:embed="rId3">
            <a:alphaModFix/>
          </a:blip>
          <a:srcRect b="0" l="0" r="0" t="0"/>
          <a:stretch/>
        </p:blipFill>
        <p:spPr>
          <a:xfrm>
            <a:off x="50348" y="125024"/>
            <a:ext cx="809166" cy="809166"/>
          </a:xfrm>
          <a:prstGeom prst="rect">
            <a:avLst/>
          </a:prstGeom>
          <a:noFill/>
          <a:ln>
            <a:noFill/>
          </a:ln>
        </p:spPr>
      </p:pic>
      <p:sp>
        <p:nvSpPr>
          <p:cNvPr id="814" name="Google Shape;814;p47"/>
          <p:cNvSpPr txBox="1"/>
          <p:nvPr/>
        </p:nvSpPr>
        <p:spPr>
          <a:xfrm flipH="1">
            <a:off x="8839200" y="9951416"/>
            <a:ext cx="451973" cy="33558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zh-TW" sz="1600">
                <a:solidFill>
                  <a:srgbClr val="7F7F7F"/>
                </a:solidFill>
                <a:latin typeface="Arial"/>
                <a:ea typeface="Arial"/>
                <a:cs typeface="Arial"/>
                <a:sym typeface="Arial"/>
              </a:rPr>
              <a:t>23</a:t>
            </a:r>
            <a:endParaRPr b="1" sz="1600">
              <a:solidFill>
                <a:srgbClr val="7F7F7F"/>
              </a:solidFill>
              <a:latin typeface="Arial"/>
              <a:ea typeface="Arial"/>
              <a:cs typeface="Arial"/>
              <a:sym typeface="Arial"/>
            </a:endParaRPr>
          </a:p>
        </p:txBody>
      </p:sp>
      <p:sp>
        <p:nvSpPr>
          <p:cNvPr id="815" name="Google Shape;815;p47"/>
          <p:cNvSpPr/>
          <p:nvPr/>
        </p:nvSpPr>
        <p:spPr>
          <a:xfrm flipH="1" rot="1159861">
            <a:off x="-1622504" y="9313638"/>
            <a:ext cx="19357430" cy="6546331"/>
          </a:xfrm>
          <a:custGeom>
            <a:rect b="b" l="l" r="r" t="t"/>
            <a:pathLst>
              <a:path extrusionOk="0" h="6546331" w="19357430">
                <a:moveTo>
                  <a:pt x="19357429" y="0"/>
                </a:moveTo>
                <a:lnTo>
                  <a:pt x="0" y="0"/>
                </a:lnTo>
                <a:lnTo>
                  <a:pt x="0" y="6546331"/>
                </a:lnTo>
                <a:lnTo>
                  <a:pt x="19357429" y="6546331"/>
                </a:lnTo>
                <a:lnTo>
                  <a:pt x="19357429" y="0"/>
                </a:lnTo>
                <a:close/>
              </a:path>
            </a:pathLst>
          </a:custGeom>
          <a:blipFill rotWithShape="1">
            <a:blip r:embed="rId4">
              <a:alphaModFix amt="38000"/>
            </a:blip>
            <a:stretch>
              <a:fillRect b="0" l="0" r="0" t="0"/>
            </a:stretch>
          </a:blipFill>
          <a:ln>
            <a:noFill/>
          </a:ln>
        </p:spPr>
      </p:sp>
      <p:sp>
        <p:nvSpPr>
          <p:cNvPr id="816" name="Google Shape;816;p47"/>
          <p:cNvSpPr/>
          <p:nvPr/>
        </p:nvSpPr>
        <p:spPr>
          <a:xfrm flipH="1" rot="-9074254">
            <a:off x="1591380" y="-5429310"/>
            <a:ext cx="19357430" cy="6546331"/>
          </a:xfrm>
          <a:custGeom>
            <a:rect b="b" l="l" r="r" t="t"/>
            <a:pathLst>
              <a:path extrusionOk="0" h="6546331" w="19357430">
                <a:moveTo>
                  <a:pt x="19357430" y="0"/>
                </a:moveTo>
                <a:lnTo>
                  <a:pt x="0" y="0"/>
                </a:lnTo>
                <a:lnTo>
                  <a:pt x="0" y="6546331"/>
                </a:lnTo>
                <a:lnTo>
                  <a:pt x="19357430" y="6546331"/>
                </a:lnTo>
                <a:lnTo>
                  <a:pt x="19357430" y="0"/>
                </a:lnTo>
                <a:close/>
              </a:path>
            </a:pathLst>
          </a:custGeom>
          <a:blipFill rotWithShape="1">
            <a:blip r:embed="rId4">
              <a:alphaModFix amt="38000"/>
            </a:blip>
            <a:stretch>
              <a:fillRect b="0" l="0" r="0" t="0"/>
            </a:stretch>
          </a:blipFill>
          <a:ln>
            <a:noFill/>
          </a:ln>
        </p:spPr>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48"/>
          <p:cNvSpPr txBox="1"/>
          <p:nvPr/>
        </p:nvSpPr>
        <p:spPr>
          <a:xfrm>
            <a:off x="3684590" y="1157033"/>
            <a:ext cx="13896827" cy="2095638"/>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3000">
                <a:solidFill>
                  <a:srgbClr val="3F3F3F"/>
                </a:solidFill>
                <a:latin typeface="Arial"/>
                <a:ea typeface="Arial"/>
                <a:cs typeface="Arial"/>
                <a:sym typeface="Arial"/>
              </a:rPr>
              <a:t>配合</a:t>
            </a:r>
            <a:r>
              <a:rPr b="1" lang="zh-TW" sz="3000">
                <a:solidFill>
                  <a:srgbClr val="528DD5"/>
                </a:solidFill>
                <a:latin typeface="Arial"/>
                <a:ea typeface="Arial"/>
                <a:cs typeface="Arial"/>
                <a:sym typeface="Arial"/>
              </a:rPr>
              <a:t>111學年度大學多元入學方案</a:t>
            </a:r>
            <a:r>
              <a:rPr b="1" lang="zh-TW" sz="3000">
                <a:solidFill>
                  <a:srgbClr val="3F3F3F"/>
                </a:solidFill>
                <a:latin typeface="Arial"/>
                <a:ea typeface="Arial"/>
                <a:cs typeface="Arial"/>
                <a:sym typeface="Arial"/>
              </a:rPr>
              <a:t>，將以</a:t>
            </a:r>
            <a:r>
              <a:rPr b="1" lang="zh-TW" sz="3000">
                <a:solidFill>
                  <a:srgbClr val="528DD5"/>
                </a:solidFill>
                <a:latin typeface="Arial"/>
                <a:ea typeface="Arial"/>
                <a:cs typeface="Arial"/>
                <a:sym typeface="Arial"/>
              </a:rPr>
              <a:t>申請入學</a:t>
            </a:r>
            <a:r>
              <a:rPr b="1" lang="zh-TW" sz="3000">
                <a:solidFill>
                  <a:srgbClr val="3F3F3F"/>
                </a:solidFill>
                <a:latin typeface="Arial"/>
                <a:ea typeface="Arial"/>
                <a:cs typeface="Arial"/>
                <a:sym typeface="Arial"/>
              </a:rPr>
              <a:t>為主要管道。</a:t>
            </a:r>
            <a:endParaRPr b="1" sz="30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r>
              <a:rPr b="1" lang="zh-TW" sz="3000">
                <a:solidFill>
                  <a:srgbClr val="3F3F3F"/>
                </a:solidFill>
                <a:latin typeface="Arial"/>
                <a:ea typeface="Arial"/>
                <a:cs typeface="Arial"/>
                <a:sym typeface="Arial"/>
              </a:rPr>
              <a:t>目標：（1）落實高中課綱精神　　　（2）確保審查資料正確</a:t>
            </a:r>
            <a:endParaRPr b="1" sz="30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r>
              <a:rPr b="1" lang="zh-TW" sz="3000">
                <a:solidFill>
                  <a:srgbClr val="3F3F3F"/>
                </a:solidFill>
                <a:latin typeface="Arial"/>
                <a:ea typeface="Arial"/>
                <a:cs typeface="Arial"/>
                <a:sym typeface="Arial"/>
              </a:rPr>
              <a:t>　　　（3）提升大學選才作業效率　（4）成就每個孩子適性楊才與終身學習</a:t>
            </a:r>
            <a:endParaRPr b="1" sz="3000">
              <a:solidFill>
                <a:srgbClr val="3F3F3F"/>
              </a:solidFill>
              <a:latin typeface="Arial"/>
              <a:ea typeface="Arial"/>
              <a:cs typeface="Arial"/>
              <a:sym typeface="Arial"/>
            </a:endParaRPr>
          </a:p>
        </p:txBody>
      </p:sp>
      <p:sp>
        <p:nvSpPr>
          <p:cNvPr id="822" name="Google Shape;822;p48"/>
          <p:cNvSpPr txBox="1"/>
          <p:nvPr/>
        </p:nvSpPr>
        <p:spPr>
          <a:xfrm>
            <a:off x="1699970" y="4675287"/>
            <a:ext cx="8105307" cy="5157438"/>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zh-TW" sz="2400">
                <a:solidFill>
                  <a:srgbClr val="3F3F3F"/>
                </a:solidFill>
                <a:latin typeface="Arial"/>
                <a:ea typeface="Arial"/>
                <a:cs typeface="Arial"/>
                <a:sym typeface="Arial"/>
              </a:rPr>
              <a:t>□多元表現綜合心得</a:t>
            </a:r>
            <a:endParaRPr b="1" sz="2400">
              <a:solidFill>
                <a:srgbClr val="3F3F3F"/>
              </a:solidFill>
              <a:latin typeface="Arial"/>
              <a:ea typeface="Arial"/>
              <a:cs typeface="Arial"/>
              <a:sym typeface="Arial"/>
            </a:endParaRPr>
          </a:p>
          <a:p>
            <a:pPr indent="0" lvl="0" marL="0" marR="0" rtl="0" algn="l">
              <a:lnSpc>
                <a:spcPct val="200000"/>
              </a:lnSpc>
              <a:spcBef>
                <a:spcPts val="0"/>
              </a:spcBef>
              <a:spcAft>
                <a:spcPts val="0"/>
              </a:spcAft>
              <a:buNone/>
            </a:pPr>
            <a:r>
              <a:rPr b="1" lang="zh-TW" sz="2400">
                <a:solidFill>
                  <a:srgbClr val="3F3F3F"/>
                </a:solidFill>
                <a:latin typeface="Arial"/>
                <a:ea typeface="Arial"/>
                <a:cs typeface="Arial"/>
                <a:sym typeface="Arial"/>
              </a:rPr>
              <a:t>□高中自主學習計劃與執行結果</a:t>
            </a:r>
            <a:endParaRPr b="1" sz="2400">
              <a:solidFill>
                <a:srgbClr val="3F3F3F"/>
              </a:solidFill>
              <a:latin typeface="Arial"/>
              <a:ea typeface="Arial"/>
              <a:cs typeface="Arial"/>
              <a:sym typeface="Arial"/>
            </a:endParaRPr>
          </a:p>
          <a:p>
            <a:pPr indent="0" lvl="0" marL="0" marR="0" rtl="0" algn="l">
              <a:lnSpc>
                <a:spcPct val="200000"/>
              </a:lnSpc>
              <a:spcBef>
                <a:spcPts val="0"/>
              </a:spcBef>
              <a:spcAft>
                <a:spcPts val="0"/>
              </a:spcAft>
              <a:buNone/>
            </a:pPr>
            <a:r>
              <a:rPr b="1" lang="zh-TW" sz="2400">
                <a:solidFill>
                  <a:srgbClr val="3F3F3F"/>
                </a:solidFill>
                <a:latin typeface="Arial"/>
                <a:ea typeface="Arial"/>
                <a:cs typeface="Arial"/>
                <a:sym typeface="Arial"/>
              </a:rPr>
              <a:t>□社團活動、擔任幹部、社會服務經驗</a:t>
            </a:r>
            <a:endParaRPr b="1" sz="2400">
              <a:solidFill>
                <a:srgbClr val="3F3F3F"/>
              </a:solidFill>
              <a:latin typeface="Arial"/>
              <a:ea typeface="Arial"/>
              <a:cs typeface="Arial"/>
              <a:sym typeface="Arial"/>
            </a:endParaRPr>
          </a:p>
          <a:p>
            <a:pPr indent="0" lvl="0" marL="0" marR="0" rtl="0" algn="l">
              <a:lnSpc>
                <a:spcPct val="200000"/>
              </a:lnSpc>
              <a:spcBef>
                <a:spcPts val="0"/>
              </a:spcBef>
              <a:spcAft>
                <a:spcPts val="0"/>
              </a:spcAft>
              <a:buNone/>
            </a:pPr>
            <a:r>
              <a:rPr b="1" lang="zh-TW" sz="2400">
                <a:solidFill>
                  <a:srgbClr val="3F3F3F"/>
                </a:solidFill>
                <a:latin typeface="Arial"/>
                <a:ea typeface="Arial"/>
                <a:cs typeface="Arial"/>
                <a:sym typeface="Arial"/>
              </a:rPr>
              <a:t>□競賽表現、檢定證照</a:t>
            </a:r>
            <a:endParaRPr b="1" sz="2400">
              <a:solidFill>
                <a:srgbClr val="3F3F3F"/>
              </a:solidFill>
              <a:latin typeface="Arial"/>
              <a:ea typeface="Arial"/>
              <a:cs typeface="Arial"/>
              <a:sym typeface="Arial"/>
            </a:endParaRPr>
          </a:p>
          <a:p>
            <a:pPr indent="0" lvl="0" marL="0" marR="0" rtl="0" algn="l">
              <a:lnSpc>
                <a:spcPct val="200000"/>
              </a:lnSpc>
              <a:spcBef>
                <a:spcPts val="0"/>
              </a:spcBef>
              <a:spcAft>
                <a:spcPts val="0"/>
              </a:spcAft>
              <a:buNone/>
            </a:pPr>
            <a:r>
              <a:rPr b="1" lang="zh-TW" sz="2400">
                <a:solidFill>
                  <a:srgbClr val="3F3F3F"/>
                </a:solidFill>
                <a:latin typeface="Arial"/>
                <a:ea typeface="Arial"/>
                <a:cs typeface="Arial"/>
                <a:sym typeface="Arial"/>
              </a:rPr>
              <a:t>□非修課記錄之成果作品</a:t>
            </a:r>
            <a:endParaRPr b="1" sz="2400">
              <a:solidFill>
                <a:srgbClr val="3F3F3F"/>
              </a:solidFill>
              <a:latin typeface="Arial"/>
              <a:ea typeface="Arial"/>
              <a:cs typeface="Arial"/>
              <a:sym typeface="Arial"/>
            </a:endParaRPr>
          </a:p>
          <a:p>
            <a:pPr indent="0" lvl="0" marL="0" marR="0" rtl="0" algn="l">
              <a:lnSpc>
                <a:spcPct val="200000"/>
              </a:lnSpc>
              <a:spcBef>
                <a:spcPts val="0"/>
              </a:spcBef>
              <a:spcAft>
                <a:spcPts val="0"/>
              </a:spcAft>
              <a:buNone/>
            </a:pPr>
            <a:r>
              <a:rPr b="1" lang="zh-TW" sz="2400">
                <a:solidFill>
                  <a:srgbClr val="3F3F3F"/>
                </a:solidFill>
                <a:latin typeface="Arial"/>
                <a:ea typeface="Arial"/>
                <a:cs typeface="Arial"/>
                <a:sym typeface="Arial"/>
              </a:rPr>
              <a:t>□特殊優良表現證明</a:t>
            </a:r>
            <a:endParaRPr b="1" sz="2400">
              <a:solidFill>
                <a:srgbClr val="3F3F3F"/>
              </a:solidFill>
              <a:latin typeface="Arial"/>
              <a:ea typeface="Arial"/>
              <a:cs typeface="Arial"/>
              <a:sym typeface="Arial"/>
            </a:endParaRPr>
          </a:p>
          <a:p>
            <a:pPr indent="0" lvl="0" marL="0" marR="0" rtl="0" algn="l">
              <a:lnSpc>
                <a:spcPct val="200000"/>
              </a:lnSpc>
              <a:spcBef>
                <a:spcPts val="0"/>
              </a:spcBef>
              <a:spcAft>
                <a:spcPts val="0"/>
              </a:spcAft>
              <a:buNone/>
            </a:pPr>
            <a:r>
              <a:rPr b="1" lang="zh-TW" sz="2400">
                <a:solidFill>
                  <a:srgbClr val="3F3F3F"/>
                </a:solidFill>
                <a:latin typeface="Arial"/>
                <a:ea typeface="Arial"/>
                <a:cs typeface="Arial"/>
                <a:sym typeface="Arial"/>
              </a:rPr>
              <a:t>□校系自填項目</a:t>
            </a:r>
            <a:endParaRPr b="1" sz="2400">
              <a:solidFill>
                <a:srgbClr val="3F3F3F"/>
              </a:solidFill>
              <a:latin typeface="Arial"/>
              <a:ea typeface="Arial"/>
              <a:cs typeface="Arial"/>
              <a:sym typeface="Arial"/>
            </a:endParaRPr>
          </a:p>
        </p:txBody>
      </p:sp>
      <p:sp>
        <p:nvSpPr>
          <p:cNvPr id="823" name="Google Shape;823;p48"/>
          <p:cNvSpPr txBox="1"/>
          <p:nvPr/>
        </p:nvSpPr>
        <p:spPr>
          <a:xfrm>
            <a:off x="4440695" y="187536"/>
            <a:ext cx="9406611"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5400">
                <a:solidFill>
                  <a:srgbClr val="386294"/>
                </a:solidFill>
                <a:latin typeface="Arial"/>
                <a:ea typeface="Arial"/>
                <a:cs typeface="Arial"/>
                <a:sym typeface="Arial"/>
              </a:rPr>
              <a:t>大學招生專業化</a:t>
            </a:r>
            <a:endParaRPr b="1" sz="5400">
              <a:solidFill>
                <a:srgbClr val="386294"/>
              </a:solidFill>
              <a:latin typeface="Arial"/>
              <a:ea typeface="Arial"/>
              <a:cs typeface="Arial"/>
              <a:sym typeface="Arial"/>
            </a:endParaRPr>
          </a:p>
        </p:txBody>
      </p:sp>
      <p:sp>
        <p:nvSpPr>
          <p:cNvPr id="824" name="Google Shape;824;p48"/>
          <p:cNvSpPr txBox="1"/>
          <p:nvPr/>
        </p:nvSpPr>
        <p:spPr>
          <a:xfrm>
            <a:off x="10480960" y="3739987"/>
            <a:ext cx="6956543" cy="751168"/>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TW" sz="3600">
                <a:solidFill>
                  <a:srgbClr val="3F3F3F"/>
                </a:solidFill>
                <a:latin typeface="Arial"/>
                <a:ea typeface="Arial"/>
                <a:cs typeface="Arial"/>
                <a:sym typeface="Arial"/>
              </a:rPr>
              <a:t>111學年度《大學多元入學方案》</a:t>
            </a:r>
            <a:endParaRPr b="1" sz="3600">
              <a:solidFill>
                <a:srgbClr val="3F3F3F"/>
              </a:solidFill>
              <a:latin typeface="Arial"/>
              <a:ea typeface="Arial"/>
              <a:cs typeface="Arial"/>
              <a:sym typeface="Arial"/>
            </a:endParaRPr>
          </a:p>
        </p:txBody>
      </p:sp>
      <p:sp>
        <p:nvSpPr>
          <p:cNvPr id="825" name="Google Shape;825;p48"/>
          <p:cNvSpPr/>
          <p:nvPr/>
        </p:nvSpPr>
        <p:spPr>
          <a:xfrm>
            <a:off x="9809017" y="5198390"/>
            <a:ext cx="1343894" cy="1679568"/>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3600">
                <a:solidFill>
                  <a:schemeClr val="lt1"/>
                </a:solidFill>
                <a:latin typeface="Arial"/>
                <a:ea typeface="Arial"/>
                <a:cs typeface="Arial"/>
                <a:sym typeface="Arial"/>
              </a:rPr>
              <a:t>資料取向</a:t>
            </a:r>
            <a:endParaRPr sz="3600">
              <a:solidFill>
                <a:schemeClr val="lt1"/>
              </a:solidFill>
              <a:latin typeface="Arial"/>
              <a:ea typeface="Arial"/>
              <a:cs typeface="Arial"/>
              <a:sym typeface="Arial"/>
            </a:endParaRPr>
          </a:p>
        </p:txBody>
      </p:sp>
      <p:sp>
        <p:nvSpPr>
          <p:cNvPr id="826" name="Google Shape;826;p48"/>
          <p:cNvSpPr/>
          <p:nvPr/>
        </p:nvSpPr>
        <p:spPr>
          <a:xfrm>
            <a:off x="9809015" y="7744280"/>
            <a:ext cx="1343894" cy="1679568"/>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3600">
                <a:solidFill>
                  <a:schemeClr val="lt1"/>
                </a:solidFill>
                <a:latin typeface="Arial"/>
                <a:ea typeface="Arial"/>
                <a:cs typeface="Arial"/>
                <a:sym typeface="Arial"/>
              </a:rPr>
              <a:t>能力取向</a:t>
            </a:r>
            <a:endParaRPr sz="3600">
              <a:solidFill>
                <a:schemeClr val="lt1"/>
              </a:solidFill>
              <a:latin typeface="Arial"/>
              <a:ea typeface="Arial"/>
              <a:cs typeface="Arial"/>
              <a:sym typeface="Arial"/>
            </a:endParaRPr>
          </a:p>
        </p:txBody>
      </p:sp>
      <p:sp>
        <p:nvSpPr>
          <p:cNvPr id="827" name="Google Shape;827;p48"/>
          <p:cNvSpPr txBox="1"/>
          <p:nvPr/>
        </p:nvSpPr>
        <p:spPr>
          <a:xfrm>
            <a:off x="10089536" y="6616472"/>
            <a:ext cx="782849" cy="1081643"/>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zh-TW" sz="4800">
                <a:solidFill>
                  <a:srgbClr val="7F7F7F"/>
                </a:solidFill>
                <a:latin typeface="Arial"/>
                <a:ea typeface="Arial"/>
                <a:cs typeface="Arial"/>
                <a:sym typeface="Arial"/>
              </a:rPr>
              <a:t>+</a:t>
            </a:r>
            <a:endParaRPr b="1" sz="3600">
              <a:solidFill>
                <a:srgbClr val="7F7F7F"/>
              </a:solidFill>
              <a:latin typeface="Arial"/>
              <a:ea typeface="Arial"/>
              <a:cs typeface="Arial"/>
              <a:sym typeface="Arial"/>
            </a:endParaRPr>
          </a:p>
        </p:txBody>
      </p:sp>
      <p:cxnSp>
        <p:nvCxnSpPr>
          <p:cNvPr id="828" name="Google Shape;828;p48"/>
          <p:cNvCxnSpPr/>
          <p:nvPr/>
        </p:nvCxnSpPr>
        <p:spPr>
          <a:xfrm>
            <a:off x="11602398" y="7346631"/>
            <a:ext cx="5001492" cy="0"/>
          </a:xfrm>
          <a:prstGeom prst="straightConnector1">
            <a:avLst/>
          </a:prstGeom>
          <a:noFill/>
          <a:ln cap="flat" cmpd="sng" w="19050">
            <a:solidFill>
              <a:srgbClr val="938953"/>
            </a:solidFill>
            <a:prstDash val="solid"/>
            <a:round/>
            <a:headEnd len="sm" w="sm" type="none"/>
            <a:tailEnd len="med" w="med" type="triangle"/>
          </a:ln>
        </p:spPr>
      </p:cxnSp>
      <p:sp>
        <p:nvSpPr>
          <p:cNvPr id="829" name="Google Shape;829;p48"/>
          <p:cNvSpPr txBox="1"/>
          <p:nvPr/>
        </p:nvSpPr>
        <p:spPr>
          <a:xfrm>
            <a:off x="16620551" y="5130365"/>
            <a:ext cx="1426706" cy="424731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5400">
                <a:solidFill>
                  <a:srgbClr val="386294"/>
                </a:solidFill>
                <a:latin typeface="Arial"/>
                <a:ea typeface="Arial"/>
                <a:cs typeface="Arial"/>
                <a:sym typeface="Arial"/>
              </a:rPr>
              <a:t>招</a:t>
            </a:r>
            <a:endParaRPr b="1" sz="5400">
              <a:solidFill>
                <a:srgbClr val="386294"/>
              </a:solidFill>
              <a:latin typeface="Arial"/>
              <a:ea typeface="Arial"/>
              <a:cs typeface="Arial"/>
              <a:sym typeface="Arial"/>
            </a:endParaRPr>
          </a:p>
          <a:p>
            <a:pPr indent="0" lvl="0" marL="0" marR="0" rtl="0" algn="ctr">
              <a:spcBef>
                <a:spcPts val="0"/>
              </a:spcBef>
              <a:spcAft>
                <a:spcPts val="0"/>
              </a:spcAft>
              <a:buNone/>
            </a:pPr>
            <a:r>
              <a:rPr b="1" lang="zh-TW" sz="5400">
                <a:solidFill>
                  <a:srgbClr val="386294"/>
                </a:solidFill>
                <a:latin typeface="Arial"/>
                <a:ea typeface="Arial"/>
                <a:cs typeface="Arial"/>
                <a:sym typeface="Arial"/>
              </a:rPr>
              <a:t>生</a:t>
            </a:r>
            <a:endParaRPr b="1" sz="5400">
              <a:solidFill>
                <a:srgbClr val="386294"/>
              </a:solidFill>
              <a:latin typeface="Arial"/>
              <a:ea typeface="Arial"/>
              <a:cs typeface="Arial"/>
              <a:sym typeface="Arial"/>
            </a:endParaRPr>
          </a:p>
          <a:p>
            <a:pPr indent="0" lvl="0" marL="0" marR="0" rtl="0" algn="ctr">
              <a:spcBef>
                <a:spcPts val="0"/>
              </a:spcBef>
              <a:spcAft>
                <a:spcPts val="0"/>
              </a:spcAft>
              <a:buNone/>
            </a:pPr>
            <a:r>
              <a:rPr b="1" lang="zh-TW" sz="5400">
                <a:solidFill>
                  <a:srgbClr val="386294"/>
                </a:solidFill>
                <a:latin typeface="Arial"/>
                <a:ea typeface="Arial"/>
                <a:cs typeface="Arial"/>
                <a:sym typeface="Arial"/>
              </a:rPr>
              <a:t>專</a:t>
            </a:r>
            <a:endParaRPr b="1" sz="5400">
              <a:solidFill>
                <a:srgbClr val="386294"/>
              </a:solidFill>
              <a:latin typeface="Arial"/>
              <a:ea typeface="Arial"/>
              <a:cs typeface="Arial"/>
              <a:sym typeface="Arial"/>
            </a:endParaRPr>
          </a:p>
          <a:p>
            <a:pPr indent="0" lvl="0" marL="0" marR="0" rtl="0" algn="ctr">
              <a:spcBef>
                <a:spcPts val="0"/>
              </a:spcBef>
              <a:spcAft>
                <a:spcPts val="0"/>
              </a:spcAft>
              <a:buNone/>
            </a:pPr>
            <a:r>
              <a:rPr b="1" lang="zh-TW" sz="5400">
                <a:solidFill>
                  <a:srgbClr val="386294"/>
                </a:solidFill>
                <a:latin typeface="Arial"/>
                <a:ea typeface="Arial"/>
                <a:cs typeface="Arial"/>
                <a:sym typeface="Arial"/>
              </a:rPr>
              <a:t>業</a:t>
            </a:r>
            <a:endParaRPr b="1" sz="5400">
              <a:solidFill>
                <a:srgbClr val="386294"/>
              </a:solidFill>
              <a:latin typeface="Arial"/>
              <a:ea typeface="Arial"/>
              <a:cs typeface="Arial"/>
              <a:sym typeface="Arial"/>
            </a:endParaRPr>
          </a:p>
          <a:p>
            <a:pPr indent="0" lvl="0" marL="0" marR="0" rtl="0" algn="ctr">
              <a:spcBef>
                <a:spcPts val="0"/>
              </a:spcBef>
              <a:spcAft>
                <a:spcPts val="0"/>
              </a:spcAft>
              <a:buNone/>
            </a:pPr>
            <a:r>
              <a:rPr b="1" lang="zh-TW" sz="5400">
                <a:solidFill>
                  <a:srgbClr val="386294"/>
                </a:solidFill>
                <a:latin typeface="Arial"/>
                <a:ea typeface="Arial"/>
                <a:cs typeface="Arial"/>
                <a:sym typeface="Arial"/>
              </a:rPr>
              <a:t>化</a:t>
            </a:r>
            <a:endParaRPr b="1" sz="5400">
              <a:solidFill>
                <a:srgbClr val="386294"/>
              </a:solidFill>
              <a:latin typeface="Arial"/>
              <a:ea typeface="Arial"/>
              <a:cs typeface="Arial"/>
              <a:sym typeface="Arial"/>
            </a:endParaRPr>
          </a:p>
        </p:txBody>
      </p:sp>
      <p:sp>
        <p:nvSpPr>
          <p:cNvPr id="830" name="Google Shape;830;p48"/>
          <p:cNvSpPr txBox="1"/>
          <p:nvPr/>
        </p:nvSpPr>
        <p:spPr>
          <a:xfrm>
            <a:off x="12220018" y="5071400"/>
            <a:ext cx="5217485" cy="169495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2400">
                <a:solidFill>
                  <a:srgbClr val="3F3F3F"/>
                </a:solidFill>
                <a:latin typeface="Arial"/>
                <a:ea typeface="Arial"/>
                <a:cs typeface="Arial"/>
                <a:sym typeface="Arial"/>
              </a:rPr>
              <a:t>□修課歷程與學業表現</a:t>
            </a:r>
            <a:endParaRPr b="1" sz="24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r>
              <a:rPr b="1" lang="zh-TW" sz="2400">
                <a:solidFill>
                  <a:srgbClr val="3F3F3F"/>
                </a:solidFill>
                <a:latin typeface="Arial"/>
                <a:ea typeface="Arial"/>
                <a:cs typeface="Arial"/>
                <a:sym typeface="Arial"/>
              </a:rPr>
              <a:t>□校內、外多元學習表現</a:t>
            </a:r>
            <a:endParaRPr b="1" sz="24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r>
              <a:rPr b="1" lang="zh-TW" sz="2400">
                <a:solidFill>
                  <a:srgbClr val="3F3F3F"/>
                </a:solidFill>
                <a:latin typeface="Arial"/>
                <a:ea typeface="Arial"/>
                <a:cs typeface="Arial"/>
                <a:sym typeface="Arial"/>
              </a:rPr>
              <a:t>□自傳與學習計畫</a:t>
            </a:r>
            <a:endParaRPr b="1" sz="2400">
              <a:solidFill>
                <a:srgbClr val="3F3F3F"/>
              </a:solidFill>
              <a:latin typeface="Arial"/>
              <a:ea typeface="Arial"/>
              <a:cs typeface="Arial"/>
              <a:sym typeface="Arial"/>
            </a:endParaRPr>
          </a:p>
        </p:txBody>
      </p:sp>
      <p:sp>
        <p:nvSpPr>
          <p:cNvPr id="831" name="Google Shape;831;p48"/>
          <p:cNvSpPr txBox="1"/>
          <p:nvPr/>
        </p:nvSpPr>
        <p:spPr>
          <a:xfrm>
            <a:off x="12220016" y="7751497"/>
            <a:ext cx="5217485" cy="224894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zh-TW" sz="2400">
                <a:solidFill>
                  <a:srgbClr val="3F3F3F"/>
                </a:solidFill>
                <a:latin typeface="Arial"/>
                <a:ea typeface="Arial"/>
                <a:cs typeface="Arial"/>
                <a:sym typeface="Arial"/>
              </a:rPr>
              <a:t>□學系專業</a:t>
            </a:r>
            <a:endParaRPr b="1" sz="24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r>
              <a:rPr b="1" lang="zh-TW" sz="2400">
                <a:solidFill>
                  <a:srgbClr val="3F3F3F"/>
                </a:solidFill>
                <a:latin typeface="Arial"/>
                <a:ea typeface="Arial"/>
                <a:cs typeface="Arial"/>
                <a:sym typeface="Arial"/>
              </a:rPr>
              <a:t>□合作領導</a:t>
            </a:r>
            <a:endParaRPr b="1" sz="24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r>
              <a:rPr b="1" lang="zh-TW" sz="2400">
                <a:solidFill>
                  <a:srgbClr val="3F3F3F"/>
                </a:solidFill>
                <a:latin typeface="Arial"/>
                <a:ea typeface="Arial"/>
                <a:cs typeface="Arial"/>
                <a:sym typeface="Arial"/>
              </a:rPr>
              <a:t>□溝通互動</a:t>
            </a:r>
            <a:endParaRPr b="1" sz="2400">
              <a:solidFill>
                <a:srgbClr val="3F3F3F"/>
              </a:solidFill>
              <a:latin typeface="Arial"/>
              <a:ea typeface="Arial"/>
              <a:cs typeface="Arial"/>
              <a:sym typeface="Arial"/>
            </a:endParaRPr>
          </a:p>
          <a:p>
            <a:pPr indent="0" lvl="0" marL="0" marR="0" rtl="0" algn="l">
              <a:lnSpc>
                <a:spcPct val="150000"/>
              </a:lnSpc>
              <a:spcBef>
                <a:spcPts val="0"/>
              </a:spcBef>
              <a:spcAft>
                <a:spcPts val="0"/>
              </a:spcAft>
              <a:buNone/>
            </a:pPr>
            <a:r>
              <a:rPr b="1" lang="zh-TW" sz="2400">
                <a:solidFill>
                  <a:srgbClr val="3F3F3F"/>
                </a:solidFill>
                <a:latin typeface="Arial"/>
                <a:ea typeface="Arial"/>
                <a:cs typeface="Arial"/>
                <a:sym typeface="Arial"/>
              </a:rPr>
              <a:t>□學習探索</a:t>
            </a:r>
            <a:endParaRPr b="1" sz="2400">
              <a:solidFill>
                <a:srgbClr val="3F3F3F"/>
              </a:solidFill>
              <a:latin typeface="Arial"/>
              <a:ea typeface="Arial"/>
              <a:cs typeface="Arial"/>
              <a:sym typeface="Arial"/>
            </a:endParaRPr>
          </a:p>
        </p:txBody>
      </p:sp>
      <p:sp>
        <p:nvSpPr>
          <p:cNvPr id="832" name="Google Shape;832;p48"/>
          <p:cNvSpPr txBox="1"/>
          <p:nvPr/>
        </p:nvSpPr>
        <p:spPr>
          <a:xfrm>
            <a:off x="1075847" y="3656887"/>
            <a:ext cx="6956543" cy="834267"/>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zh-TW" sz="3600">
                <a:solidFill>
                  <a:srgbClr val="3F3F3F"/>
                </a:solidFill>
                <a:latin typeface="Arial"/>
                <a:ea typeface="Arial"/>
                <a:cs typeface="Arial"/>
                <a:sym typeface="Arial"/>
              </a:rPr>
              <a:t>多元學習表現</a:t>
            </a:r>
            <a:endParaRPr b="1" sz="3600">
              <a:solidFill>
                <a:srgbClr val="3F3F3F"/>
              </a:solidFill>
              <a:latin typeface="Arial"/>
              <a:ea typeface="Arial"/>
              <a:cs typeface="Arial"/>
              <a:sym typeface="Arial"/>
            </a:endParaRPr>
          </a:p>
        </p:txBody>
      </p:sp>
      <p:sp>
        <p:nvSpPr>
          <p:cNvPr id="833" name="Google Shape;833;p48"/>
          <p:cNvSpPr txBox="1"/>
          <p:nvPr/>
        </p:nvSpPr>
        <p:spPr>
          <a:xfrm>
            <a:off x="10872385" y="6778841"/>
            <a:ext cx="6956543" cy="1011687"/>
          </a:xfrm>
          <a:prstGeom prst="rect">
            <a:avLst/>
          </a:prstGeom>
          <a:noFill/>
          <a:ln>
            <a:noFill/>
          </a:ln>
        </p:spPr>
        <p:txBody>
          <a:bodyPr anchorCtr="0" anchor="t" bIns="45700" lIns="91425" spcFirstLastPara="1" rIns="91425" wrap="square" tIns="45700">
            <a:spAutoFit/>
          </a:bodyPr>
          <a:lstStyle/>
          <a:p>
            <a:pPr indent="0" lvl="0" marL="0" marR="0" rtl="0" algn="ctr">
              <a:lnSpc>
                <a:spcPct val="130000"/>
              </a:lnSpc>
              <a:spcBef>
                <a:spcPts val="0"/>
              </a:spcBef>
              <a:spcAft>
                <a:spcPts val="0"/>
              </a:spcAft>
              <a:buNone/>
            </a:pPr>
            <a:r>
              <a:rPr b="1" lang="zh-TW" sz="2400">
                <a:solidFill>
                  <a:srgbClr val="528DD5"/>
                </a:solidFill>
                <a:latin typeface="Arial"/>
                <a:ea typeface="Arial"/>
                <a:cs typeface="Arial"/>
                <a:sym typeface="Arial"/>
              </a:rPr>
              <a:t>重視學習歷程，</a:t>
            </a:r>
            <a:endParaRPr b="1" sz="2400">
              <a:solidFill>
                <a:srgbClr val="528DD5"/>
              </a:solidFill>
              <a:latin typeface="Arial"/>
              <a:ea typeface="Arial"/>
              <a:cs typeface="Arial"/>
              <a:sym typeface="Arial"/>
            </a:endParaRPr>
          </a:p>
          <a:p>
            <a:pPr indent="0" lvl="0" marL="0" marR="0" rtl="0" algn="ctr">
              <a:lnSpc>
                <a:spcPct val="130000"/>
              </a:lnSpc>
              <a:spcBef>
                <a:spcPts val="0"/>
              </a:spcBef>
              <a:spcAft>
                <a:spcPts val="0"/>
              </a:spcAft>
              <a:buNone/>
            </a:pPr>
            <a:r>
              <a:rPr b="1" lang="zh-TW" sz="2400">
                <a:solidFill>
                  <a:srgbClr val="528DD5"/>
                </a:solidFill>
                <a:latin typeface="Arial"/>
                <a:ea typeface="Arial"/>
                <a:cs typeface="Arial"/>
                <a:sym typeface="Arial"/>
              </a:rPr>
              <a:t>強化多資料參採、優化審查方式</a:t>
            </a:r>
            <a:endParaRPr b="1" sz="2400">
              <a:solidFill>
                <a:srgbClr val="528DD5"/>
              </a:solidFill>
              <a:latin typeface="Arial"/>
              <a:ea typeface="Arial"/>
              <a:cs typeface="Arial"/>
              <a:sym typeface="Arial"/>
            </a:endParaRPr>
          </a:p>
        </p:txBody>
      </p:sp>
      <p:pic>
        <p:nvPicPr>
          <p:cNvPr id="834" name="Google Shape;834;p48"/>
          <p:cNvPicPr preferRelativeResize="0"/>
          <p:nvPr/>
        </p:nvPicPr>
        <p:blipFill rotWithShape="1">
          <a:blip r:embed="rId3">
            <a:alphaModFix/>
          </a:blip>
          <a:srcRect b="0" l="0" r="0" t="0"/>
          <a:stretch/>
        </p:blipFill>
        <p:spPr>
          <a:xfrm>
            <a:off x="50348" y="125024"/>
            <a:ext cx="809166" cy="809166"/>
          </a:xfrm>
          <a:prstGeom prst="rect">
            <a:avLst/>
          </a:prstGeom>
          <a:noFill/>
          <a:ln>
            <a:noFill/>
          </a:ln>
        </p:spPr>
      </p:pic>
      <p:sp>
        <p:nvSpPr>
          <p:cNvPr id="835" name="Google Shape;835;p48"/>
          <p:cNvSpPr txBox="1"/>
          <p:nvPr/>
        </p:nvSpPr>
        <p:spPr>
          <a:xfrm flipH="1">
            <a:off x="8839200" y="9951416"/>
            <a:ext cx="451973" cy="33558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zh-TW" sz="1600">
                <a:solidFill>
                  <a:srgbClr val="7F7F7F"/>
                </a:solidFill>
                <a:latin typeface="Arial"/>
                <a:ea typeface="Arial"/>
                <a:cs typeface="Arial"/>
                <a:sym typeface="Arial"/>
              </a:rPr>
              <a:t>24</a:t>
            </a:r>
            <a:endParaRPr b="1" sz="1600">
              <a:solidFill>
                <a:srgbClr val="7F7F7F"/>
              </a:solidFill>
              <a:latin typeface="Arial"/>
              <a:ea typeface="Arial"/>
              <a:cs typeface="Arial"/>
              <a:sym typeface="Arial"/>
            </a:endParaRPr>
          </a:p>
        </p:txBody>
      </p:sp>
      <p:sp>
        <p:nvSpPr>
          <p:cNvPr id="836" name="Google Shape;836;p48"/>
          <p:cNvSpPr/>
          <p:nvPr/>
        </p:nvSpPr>
        <p:spPr>
          <a:xfrm flipH="1" rot="1159861">
            <a:off x="-1607262" y="9313914"/>
            <a:ext cx="19357430" cy="6546331"/>
          </a:xfrm>
          <a:custGeom>
            <a:rect b="b" l="l" r="r" t="t"/>
            <a:pathLst>
              <a:path extrusionOk="0" h="6546331" w="19357430">
                <a:moveTo>
                  <a:pt x="19357429" y="0"/>
                </a:moveTo>
                <a:lnTo>
                  <a:pt x="0" y="0"/>
                </a:lnTo>
                <a:lnTo>
                  <a:pt x="0" y="6546331"/>
                </a:lnTo>
                <a:lnTo>
                  <a:pt x="19357429" y="6546331"/>
                </a:lnTo>
                <a:lnTo>
                  <a:pt x="19357429" y="0"/>
                </a:lnTo>
                <a:close/>
              </a:path>
            </a:pathLst>
          </a:custGeom>
          <a:blipFill rotWithShape="1">
            <a:blip r:embed="rId4">
              <a:alphaModFix amt="38000"/>
            </a:blip>
            <a:stretch>
              <a:fillRect b="0" l="0" r="0" t="0"/>
            </a:stretch>
          </a:blipFill>
          <a:ln>
            <a:noFill/>
          </a:ln>
        </p:spPr>
      </p:sp>
      <p:sp>
        <p:nvSpPr>
          <p:cNvPr id="837" name="Google Shape;837;p48"/>
          <p:cNvSpPr/>
          <p:nvPr/>
        </p:nvSpPr>
        <p:spPr>
          <a:xfrm flipH="1" rot="-9074254">
            <a:off x="2016498" y="-5348626"/>
            <a:ext cx="19357430" cy="6546331"/>
          </a:xfrm>
          <a:custGeom>
            <a:rect b="b" l="l" r="r" t="t"/>
            <a:pathLst>
              <a:path extrusionOk="0" h="6546331" w="19357430">
                <a:moveTo>
                  <a:pt x="19357430" y="0"/>
                </a:moveTo>
                <a:lnTo>
                  <a:pt x="0" y="0"/>
                </a:lnTo>
                <a:lnTo>
                  <a:pt x="0" y="6546331"/>
                </a:lnTo>
                <a:lnTo>
                  <a:pt x="19357430" y="6546331"/>
                </a:lnTo>
                <a:lnTo>
                  <a:pt x="19357430" y="0"/>
                </a:lnTo>
                <a:close/>
              </a:path>
            </a:pathLst>
          </a:custGeom>
          <a:blipFill rotWithShape="1">
            <a:blip r:embed="rId4">
              <a:alphaModFix amt="38000"/>
            </a:blip>
            <a:stretch>
              <a:fillRect b="0" l="0" r="0" t="0"/>
            </a:stretch>
          </a:blipFill>
          <a:ln>
            <a:noFill/>
          </a:ln>
        </p:spPr>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pic>
        <p:nvPicPr>
          <p:cNvPr id="842" name="Google Shape;842;p49"/>
          <p:cNvPicPr preferRelativeResize="0"/>
          <p:nvPr>
            <p:ph idx="1" type="body"/>
          </p:nvPr>
        </p:nvPicPr>
        <p:blipFill rotWithShape="1">
          <a:blip r:embed="rId3">
            <a:alphaModFix/>
          </a:blip>
          <a:srcRect b="0" l="0" r="0" t="0"/>
          <a:stretch/>
        </p:blipFill>
        <p:spPr>
          <a:xfrm>
            <a:off x="27432" y="0"/>
            <a:ext cx="18260568" cy="10361888"/>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pic>
        <p:nvPicPr>
          <p:cNvPr id="847" name="Google Shape;847;p50"/>
          <p:cNvPicPr preferRelativeResize="0"/>
          <p:nvPr>
            <p:ph idx="1" type="body"/>
          </p:nvPr>
        </p:nvPicPr>
        <p:blipFill rotWithShape="1">
          <a:blip r:embed="rId3">
            <a:alphaModFix/>
          </a:blip>
          <a:srcRect b="0" l="0" r="0" t="0"/>
          <a:stretch/>
        </p:blipFill>
        <p:spPr>
          <a:xfrm>
            <a:off x="15240" y="0"/>
            <a:ext cx="18272760" cy="10368806"/>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grpSp>
        <p:nvGrpSpPr>
          <p:cNvPr id="852" name="Google Shape;852;p51"/>
          <p:cNvGrpSpPr/>
          <p:nvPr/>
        </p:nvGrpSpPr>
        <p:grpSpPr>
          <a:xfrm>
            <a:off x="9042407" y="0"/>
            <a:ext cx="9423611" cy="10287000"/>
            <a:chOff x="5967442" y="40728"/>
            <a:chExt cx="6282407" cy="6858000"/>
          </a:xfrm>
        </p:grpSpPr>
        <p:grpSp>
          <p:nvGrpSpPr>
            <p:cNvPr id="853" name="Google Shape;853;p51"/>
            <p:cNvGrpSpPr/>
            <p:nvPr/>
          </p:nvGrpSpPr>
          <p:grpSpPr>
            <a:xfrm rot="10800000">
              <a:off x="5967442" y="40728"/>
              <a:ext cx="6282407" cy="6858000"/>
              <a:chOff x="4946869" y="1460938"/>
              <a:chExt cx="6282407" cy="6858000"/>
            </a:xfrm>
          </p:grpSpPr>
          <p:pic>
            <p:nvPicPr>
              <p:cNvPr id="854" name="Google Shape;854;p51"/>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855" name="Google Shape;855;p51"/>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856" name="Google Shape;856;p51"/>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857" name="Google Shape;857;p51"/>
          <p:cNvSpPr/>
          <p:nvPr/>
        </p:nvSpPr>
        <p:spPr>
          <a:xfrm>
            <a:off x="4804771" y="1827147"/>
            <a:ext cx="9312165" cy="13388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8100">
                <a:solidFill>
                  <a:srgbClr val="002060"/>
                </a:solidFill>
                <a:latin typeface="Microsoft JhengHei"/>
                <a:ea typeface="Microsoft JhengHei"/>
                <a:cs typeface="Microsoft JhengHei"/>
                <a:sym typeface="Microsoft JhengHei"/>
              </a:rPr>
              <a:t>114年招生系（組）</a:t>
            </a:r>
            <a:endParaRPr/>
          </a:p>
        </p:txBody>
      </p:sp>
      <p:sp>
        <p:nvSpPr>
          <p:cNvPr id="858" name="Google Shape;858;p51"/>
          <p:cNvSpPr/>
          <p:nvPr/>
        </p:nvSpPr>
        <p:spPr>
          <a:xfrm>
            <a:off x="2564031" y="3900101"/>
            <a:ext cx="15901986" cy="60016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chemeClr val="dk1"/>
                </a:solidFill>
                <a:latin typeface="Microsoft JhengHei"/>
                <a:ea typeface="Microsoft JhengHei"/>
                <a:cs typeface="Microsoft JhengHei"/>
                <a:sym typeface="Microsoft JhengHei"/>
              </a:rPr>
              <a:t>申請資格：高中職以上畢業或同等學力。</a:t>
            </a:r>
            <a:endParaRPr/>
          </a:p>
          <a:p>
            <a:pPr indent="0" lvl="0" marL="0" marR="0" rtl="0" algn="l">
              <a:spcBef>
                <a:spcPts val="900"/>
              </a:spcBef>
              <a:spcAft>
                <a:spcPts val="0"/>
              </a:spcAft>
              <a:buNone/>
            </a:pPr>
            <a:r>
              <a:rPr b="1" lang="zh-TW" sz="3600">
                <a:solidFill>
                  <a:schemeClr val="dk1"/>
                </a:solidFill>
                <a:latin typeface="Microsoft JhengHei"/>
                <a:ea typeface="Microsoft JhengHei"/>
                <a:cs typeface="Microsoft JhengHei"/>
                <a:sym typeface="Microsoft JhengHei"/>
              </a:rPr>
              <a:t>上課時間：平日18:30~22:05，必要時得於週六、日排課。</a:t>
            </a:r>
            <a:endParaRPr b="1" sz="3600">
              <a:solidFill>
                <a:schemeClr val="dk1"/>
              </a:solidFill>
              <a:latin typeface="Microsoft JhengHei"/>
              <a:ea typeface="Microsoft JhengHei"/>
              <a:cs typeface="Microsoft JhengHei"/>
              <a:sym typeface="Microsoft JhengHei"/>
            </a:endParaRPr>
          </a:p>
          <a:p>
            <a:pPr indent="0" lvl="0" marL="0" marR="0" rtl="0" algn="l">
              <a:spcBef>
                <a:spcPts val="900"/>
              </a:spcBef>
              <a:spcAft>
                <a:spcPts val="0"/>
              </a:spcAft>
              <a:buNone/>
            </a:pPr>
            <a:r>
              <a:rPr b="1" lang="zh-TW" sz="3600">
                <a:solidFill>
                  <a:schemeClr val="dk1"/>
                </a:solidFill>
                <a:latin typeface="Microsoft JhengHei"/>
                <a:ea typeface="Microsoft JhengHei"/>
                <a:cs typeface="Microsoft JhengHei"/>
                <a:sym typeface="Microsoft JhengHei"/>
              </a:rPr>
              <a:t>招生方式：資料審查</a:t>
            </a:r>
            <a:endParaRPr/>
          </a:p>
          <a:p>
            <a:pPr indent="0" lvl="0" marL="0" marR="0" rtl="0" algn="l">
              <a:spcBef>
                <a:spcPts val="900"/>
              </a:spcBef>
              <a:spcAft>
                <a:spcPts val="0"/>
              </a:spcAft>
              <a:buNone/>
            </a:pPr>
            <a:r>
              <a:rPr b="1" lang="zh-TW" sz="3600">
                <a:solidFill>
                  <a:schemeClr val="dk1"/>
                </a:solidFill>
                <a:latin typeface="Microsoft JhengHei"/>
                <a:ea typeface="Microsoft JhengHei"/>
                <a:cs typeface="Microsoft JhengHei"/>
                <a:sym typeface="Microsoft JhengHei"/>
              </a:rPr>
              <a:t>招生名額：</a:t>
            </a:r>
            <a:r>
              <a:rPr b="1" lang="zh-TW" sz="3600">
                <a:solidFill>
                  <a:srgbClr val="0070C0"/>
                </a:solidFill>
                <a:latin typeface="Microsoft JhengHei"/>
                <a:ea typeface="Microsoft JhengHei"/>
                <a:cs typeface="Microsoft JhengHei"/>
                <a:sym typeface="Microsoft JhengHei"/>
              </a:rPr>
              <a:t>商船學系</a:t>
            </a:r>
            <a:r>
              <a:rPr b="1" lang="zh-TW" sz="3600">
                <a:solidFill>
                  <a:srgbClr val="FF0000"/>
                </a:solidFill>
                <a:latin typeface="Microsoft JhengHei"/>
                <a:ea typeface="Microsoft JhengHei"/>
                <a:cs typeface="Microsoft JhengHei"/>
                <a:sym typeface="Microsoft JhengHei"/>
              </a:rPr>
              <a:t>25</a:t>
            </a:r>
            <a:r>
              <a:rPr b="1" lang="zh-TW" sz="3600">
                <a:solidFill>
                  <a:srgbClr val="0070C0"/>
                </a:solidFill>
                <a:latin typeface="Microsoft JhengHei"/>
                <a:ea typeface="Microsoft JhengHei"/>
                <a:cs typeface="Microsoft JhengHei"/>
                <a:sym typeface="Microsoft JhengHei"/>
              </a:rPr>
              <a:t>名</a:t>
            </a:r>
            <a:endParaRPr b="1" sz="3600">
              <a:solidFill>
                <a:srgbClr val="0070C0"/>
              </a:solidFill>
              <a:latin typeface="Microsoft JhengHei"/>
              <a:ea typeface="Microsoft JhengHei"/>
              <a:cs typeface="Microsoft JhengHei"/>
              <a:sym typeface="Microsoft JhengHei"/>
            </a:endParaRPr>
          </a:p>
          <a:p>
            <a:pPr indent="0" lvl="0" marL="0" marR="0" rtl="0" algn="l">
              <a:spcBef>
                <a:spcPts val="900"/>
              </a:spcBef>
              <a:spcAft>
                <a:spcPts val="0"/>
              </a:spcAft>
              <a:buNone/>
            </a:pPr>
            <a:r>
              <a:rPr b="1" lang="zh-TW" sz="3600">
                <a:solidFill>
                  <a:srgbClr val="0070C0"/>
                </a:solidFill>
                <a:latin typeface="Microsoft JhengHei"/>
                <a:ea typeface="Microsoft JhengHei"/>
                <a:cs typeface="Microsoft JhengHei"/>
                <a:sym typeface="Microsoft JhengHei"/>
              </a:rPr>
              <a:t>                    輪機工程學系</a:t>
            </a:r>
            <a:r>
              <a:rPr b="1" lang="zh-TW" sz="3600">
                <a:solidFill>
                  <a:srgbClr val="FF0000"/>
                </a:solidFill>
                <a:latin typeface="Microsoft JhengHei"/>
                <a:ea typeface="Microsoft JhengHei"/>
                <a:cs typeface="Microsoft JhengHei"/>
                <a:sym typeface="Microsoft JhengHei"/>
              </a:rPr>
              <a:t>27</a:t>
            </a:r>
            <a:r>
              <a:rPr b="1" lang="zh-TW" sz="3600">
                <a:solidFill>
                  <a:srgbClr val="0070C0"/>
                </a:solidFill>
                <a:latin typeface="Microsoft JhengHei"/>
                <a:ea typeface="Microsoft JhengHei"/>
                <a:cs typeface="Microsoft JhengHei"/>
                <a:sym typeface="Microsoft JhengHei"/>
              </a:rPr>
              <a:t>名(含原住民外加名額</a:t>
            </a:r>
            <a:r>
              <a:rPr b="1" lang="zh-TW" sz="3600">
                <a:solidFill>
                  <a:srgbClr val="FF0000"/>
                </a:solidFill>
                <a:latin typeface="Microsoft JhengHei"/>
                <a:ea typeface="Microsoft JhengHei"/>
                <a:cs typeface="Microsoft JhengHei"/>
                <a:sym typeface="Microsoft JhengHei"/>
              </a:rPr>
              <a:t>1</a:t>
            </a:r>
            <a:r>
              <a:rPr b="1" lang="zh-TW" sz="3600">
                <a:solidFill>
                  <a:srgbClr val="0070C0"/>
                </a:solidFill>
                <a:latin typeface="Microsoft JhengHei"/>
                <a:ea typeface="Microsoft JhengHei"/>
                <a:cs typeface="Microsoft JhengHei"/>
                <a:sym typeface="Microsoft JhengHei"/>
              </a:rPr>
              <a:t>名)</a:t>
            </a:r>
            <a:endParaRPr b="1" sz="3600">
              <a:solidFill>
                <a:srgbClr val="0070C0"/>
              </a:solidFill>
              <a:latin typeface="Microsoft JhengHei"/>
              <a:ea typeface="Microsoft JhengHei"/>
              <a:cs typeface="Microsoft JhengHei"/>
              <a:sym typeface="Microsoft JhengHei"/>
            </a:endParaRPr>
          </a:p>
          <a:p>
            <a:pPr indent="0" lvl="0" marL="0" marR="0" rtl="0" algn="l">
              <a:spcBef>
                <a:spcPts val="900"/>
              </a:spcBef>
              <a:spcAft>
                <a:spcPts val="0"/>
              </a:spcAft>
              <a:buNone/>
            </a:pPr>
            <a:r>
              <a:rPr b="1" lang="zh-TW" sz="3600">
                <a:solidFill>
                  <a:schemeClr val="dk1"/>
                </a:solidFill>
                <a:latin typeface="Microsoft JhengHei"/>
                <a:ea typeface="Microsoft JhengHei"/>
                <a:cs typeface="Microsoft JhengHei"/>
                <a:sym typeface="Microsoft JhengHei"/>
              </a:rPr>
              <a:t>                    </a:t>
            </a:r>
            <a:r>
              <a:rPr b="1" lang="zh-TW" sz="3600">
                <a:solidFill>
                  <a:srgbClr val="0070C0"/>
                </a:solidFill>
                <a:latin typeface="Microsoft JhengHei"/>
                <a:ea typeface="Microsoft JhengHei"/>
                <a:cs typeface="Microsoft JhengHei"/>
                <a:sym typeface="Microsoft JhengHei"/>
              </a:rPr>
              <a:t>航運管理學系航運管理組</a:t>
            </a:r>
            <a:r>
              <a:rPr b="1" lang="zh-TW" sz="3600">
                <a:solidFill>
                  <a:srgbClr val="FF0000"/>
                </a:solidFill>
                <a:latin typeface="Microsoft JhengHei"/>
                <a:ea typeface="Microsoft JhengHei"/>
                <a:cs typeface="Microsoft JhengHei"/>
                <a:sym typeface="Microsoft JhengHei"/>
              </a:rPr>
              <a:t>49</a:t>
            </a:r>
            <a:r>
              <a:rPr b="1" lang="zh-TW" sz="3600">
                <a:solidFill>
                  <a:srgbClr val="0070C0"/>
                </a:solidFill>
                <a:latin typeface="Microsoft JhengHei"/>
                <a:ea typeface="Microsoft JhengHei"/>
                <a:cs typeface="Microsoft JhengHei"/>
                <a:sym typeface="Microsoft JhengHei"/>
              </a:rPr>
              <a:t>名(含原住民外加名額</a:t>
            </a:r>
            <a:r>
              <a:rPr b="1" lang="zh-TW" sz="3600">
                <a:solidFill>
                  <a:srgbClr val="FF0000"/>
                </a:solidFill>
                <a:latin typeface="Microsoft JhengHei"/>
                <a:ea typeface="Microsoft JhengHei"/>
                <a:cs typeface="Microsoft JhengHei"/>
                <a:sym typeface="Microsoft JhengHei"/>
              </a:rPr>
              <a:t>1</a:t>
            </a:r>
            <a:r>
              <a:rPr b="1" lang="zh-TW" sz="3600">
                <a:solidFill>
                  <a:srgbClr val="0070C0"/>
                </a:solidFill>
                <a:latin typeface="Microsoft JhengHei"/>
                <a:ea typeface="Microsoft JhengHei"/>
                <a:cs typeface="Microsoft JhengHei"/>
                <a:sym typeface="Microsoft JhengHei"/>
              </a:rPr>
              <a:t>名)</a:t>
            </a:r>
            <a:endParaRPr b="1" sz="3600">
              <a:solidFill>
                <a:srgbClr val="0070C0"/>
              </a:solidFill>
              <a:latin typeface="Microsoft JhengHei"/>
              <a:ea typeface="Microsoft JhengHei"/>
              <a:cs typeface="Microsoft JhengHei"/>
              <a:sym typeface="Microsoft JhengHei"/>
            </a:endParaRPr>
          </a:p>
          <a:p>
            <a:pPr indent="0" lvl="0" marL="0" marR="0" rtl="0" algn="l">
              <a:spcBef>
                <a:spcPts val="900"/>
              </a:spcBef>
              <a:spcAft>
                <a:spcPts val="0"/>
              </a:spcAft>
              <a:buNone/>
            </a:pPr>
            <a:r>
              <a:rPr b="1" lang="zh-TW" sz="3600">
                <a:solidFill>
                  <a:srgbClr val="FF0000"/>
                </a:solidFill>
                <a:latin typeface="Microsoft JhengHei"/>
                <a:ea typeface="Microsoft JhengHei"/>
                <a:cs typeface="Microsoft JhengHei"/>
                <a:sym typeface="Microsoft JhengHei"/>
              </a:rPr>
              <a:t>                    </a:t>
            </a:r>
            <a:r>
              <a:rPr b="1" lang="zh-TW" sz="3600">
                <a:solidFill>
                  <a:srgbClr val="0070C0"/>
                </a:solidFill>
                <a:latin typeface="Microsoft JhengHei"/>
                <a:ea typeface="Microsoft JhengHei"/>
                <a:cs typeface="Microsoft JhengHei"/>
                <a:sym typeface="Microsoft JhengHei"/>
              </a:rPr>
              <a:t>航運管理學系資訊管理組</a:t>
            </a:r>
            <a:r>
              <a:rPr b="1" lang="zh-TW" sz="3600">
                <a:solidFill>
                  <a:srgbClr val="FF0000"/>
                </a:solidFill>
                <a:latin typeface="Microsoft JhengHei"/>
                <a:ea typeface="Microsoft JhengHei"/>
                <a:cs typeface="Microsoft JhengHei"/>
                <a:sym typeface="Microsoft JhengHei"/>
              </a:rPr>
              <a:t>26</a:t>
            </a:r>
            <a:r>
              <a:rPr b="1" lang="zh-TW" sz="3600">
                <a:solidFill>
                  <a:srgbClr val="0070C0"/>
                </a:solidFill>
                <a:latin typeface="Microsoft JhengHei"/>
                <a:ea typeface="Microsoft JhengHei"/>
                <a:cs typeface="Microsoft JhengHei"/>
                <a:sym typeface="Microsoft JhengHei"/>
              </a:rPr>
              <a:t>名(含原住民外加名額</a:t>
            </a:r>
            <a:r>
              <a:rPr b="1" lang="zh-TW" sz="3600">
                <a:solidFill>
                  <a:srgbClr val="FF0000"/>
                </a:solidFill>
                <a:latin typeface="Microsoft JhengHei"/>
                <a:ea typeface="Microsoft JhengHei"/>
                <a:cs typeface="Microsoft JhengHei"/>
                <a:sym typeface="Microsoft JhengHei"/>
              </a:rPr>
              <a:t>1</a:t>
            </a:r>
            <a:r>
              <a:rPr b="1" lang="zh-TW" sz="3600">
                <a:solidFill>
                  <a:srgbClr val="0070C0"/>
                </a:solidFill>
                <a:latin typeface="Microsoft JhengHei"/>
                <a:ea typeface="Microsoft JhengHei"/>
                <a:cs typeface="Microsoft JhengHei"/>
                <a:sym typeface="Microsoft JhengHei"/>
              </a:rPr>
              <a:t>名)</a:t>
            </a:r>
            <a:endParaRPr b="1" sz="3600">
              <a:solidFill>
                <a:srgbClr val="0070C0"/>
              </a:solidFill>
              <a:latin typeface="Microsoft JhengHei"/>
              <a:ea typeface="Microsoft JhengHei"/>
              <a:cs typeface="Microsoft JhengHei"/>
              <a:sym typeface="Microsoft JhengHei"/>
            </a:endParaRPr>
          </a:p>
          <a:p>
            <a:pPr indent="0" lvl="0" marL="0" marR="0" rtl="0" algn="l">
              <a:spcBef>
                <a:spcPts val="900"/>
              </a:spcBef>
              <a:spcAft>
                <a:spcPts val="0"/>
              </a:spcAft>
              <a:buNone/>
            </a:pPr>
            <a:r>
              <a:rPr b="1" lang="zh-TW" sz="3600">
                <a:solidFill>
                  <a:srgbClr val="FF0000"/>
                </a:solidFill>
                <a:latin typeface="Microsoft JhengHei"/>
                <a:ea typeface="Microsoft JhengHei"/>
                <a:cs typeface="Microsoft JhengHei"/>
                <a:sym typeface="Microsoft JhengHei"/>
              </a:rPr>
              <a:t>                    </a:t>
            </a:r>
            <a:r>
              <a:rPr b="1" lang="zh-TW" sz="3600">
                <a:solidFill>
                  <a:srgbClr val="0070C0"/>
                </a:solidFill>
                <a:latin typeface="Microsoft JhengHei"/>
                <a:ea typeface="Microsoft JhengHei"/>
                <a:cs typeface="Microsoft JhengHei"/>
                <a:sym typeface="Microsoft JhengHei"/>
              </a:rPr>
              <a:t>航運管理學系物流管理組</a:t>
            </a:r>
            <a:r>
              <a:rPr b="1" lang="zh-TW" sz="3600">
                <a:solidFill>
                  <a:srgbClr val="FF0000"/>
                </a:solidFill>
                <a:latin typeface="Microsoft JhengHei"/>
                <a:ea typeface="Microsoft JhengHei"/>
                <a:cs typeface="Microsoft JhengHei"/>
                <a:sym typeface="Microsoft JhengHei"/>
              </a:rPr>
              <a:t>15</a:t>
            </a:r>
            <a:r>
              <a:rPr b="1" lang="zh-TW" sz="3600">
                <a:solidFill>
                  <a:srgbClr val="0070C0"/>
                </a:solidFill>
                <a:latin typeface="Microsoft JhengHei"/>
                <a:ea typeface="Microsoft JhengHei"/>
                <a:cs typeface="Microsoft JhengHei"/>
                <a:sym typeface="Microsoft JhengHei"/>
              </a:rPr>
              <a:t>名</a:t>
            </a:r>
            <a:endParaRPr/>
          </a:p>
          <a:p>
            <a:pPr indent="0" lvl="0" marL="0" marR="0" rtl="0" algn="l">
              <a:spcBef>
                <a:spcPts val="900"/>
              </a:spcBef>
              <a:spcAft>
                <a:spcPts val="0"/>
              </a:spcAft>
              <a:buNone/>
            </a:pPr>
            <a:r>
              <a:rPr b="1" lang="zh-TW" sz="3600">
                <a:solidFill>
                  <a:schemeClr val="dk1"/>
                </a:solidFill>
                <a:latin typeface="Microsoft JhengHei"/>
                <a:ea typeface="Microsoft JhengHei"/>
                <a:cs typeface="Microsoft JhengHei"/>
                <a:sym typeface="Microsoft JhengHei"/>
              </a:rPr>
              <a:t>                    </a:t>
            </a:r>
            <a:endParaRPr/>
          </a:p>
        </p:txBody>
      </p:sp>
      <p:sp>
        <p:nvSpPr>
          <p:cNvPr id="859" name="Google Shape;859;p51"/>
          <p:cNvSpPr/>
          <p:nvPr/>
        </p:nvSpPr>
        <p:spPr>
          <a:xfrm>
            <a:off x="2442570" y="1428920"/>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gradFill>
            <a:gsLst>
              <a:gs pos="0">
                <a:srgbClr val="F9F8F8"/>
              </a:gs>
              <a:gs pos="79000">
                <a:schemeClr val="dk1"/>
              </a:gs>
              <a:gs pos="100000">
                <a:schemeClr val="dk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60" name="Google Shape;860;p51"/>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61" name="Google Shape;861;p51"/>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62" name="Google Shape;862;p51"/>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pic>
        <p:nvPicPr>
          <p:cNvPr id="863" name="Google Shape;863;p51"/>
          <p:cNvPicPr preferRelativeResize="0"/>
          <p:nvPr/>
        </p:nvPicPr>
        <p:blipFill rotWithShape="1">
          <a:blip r:embed="rId5">
            <a:alphaModFix/>
          </a:blip>
          <a:srcRect b="0" l="0" r="0" t="0"/>
          <a:stretch/>
        </p:blipFill>
        <p:spPr>
          <a:xfrm>
            <a:off x="15590889" y="292832"/>
            <a:ext cx="2379108" cy="271475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grpSp>
        <p:nvGrpSpPr>
          <p:cNvPr id="869" name="Google Shape;869;p52"/>
          <p:cNvGrpSpPr/>
          <p:nvPr/>
        </p:nvGrpSpPr>
        <p:grpSpPr>
          <a:xfrm>
            <a:off x="-124692" y="1"/>
            <a:ext cx="9569706" cy="9288287"/>
            <a:chOff x="5126214" y="0"/>
            <a:chExt cx="7065786" cy="6858000"/>
          </a:xfrm>
        </p:grpSpPr>
        <p:pic>
          <p:nvPicPr>
            <p:cNvPr id="870" name="Google Shape;870;p52"/>
            <p:cNvPicPr preferRelativeResize="0"/>
            <p:nvPr/>
          </p:nvPicPr>
          <p:blipFill rotWithShape="1">
            <a:blip r:embed="rId3">
              <a:alphaModFix/>
            </a:blip>
            <a:srcRect b="0" l="42046" r="0" t="0"/>
            <a:stretch/>
          </p:blipFill>
          <p:spPr>
            <a:xfrm>
              <a:off x="5126214" y="0"/>
              <a:ext cx="7065786" cy="6858000"/>
            </a:xfrm>
            <a:prstGeom prst="rect">
              <a:avLst/>
            </a:prstGeom>
            <a:noFill/>
            <a:ln>
              <a:noFill/>
            </a:ln>
          </p:spPr>
        </p:pic>
        <p:pic>
          <p:nvPicPr>
            <p:cNvPr id="871" name="Google Shape;871;p52"/>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grpSp>
        <p:nvGrpSpPr>
          <p:cNvPr id="872" name="Google Shape;872;p52"/>
          <p:cNvGrpSpPr/>
          <p:nvPr/>
        </p:nvGrpSpPr>
        <p:grpSpPr>
          <a:xfrm rot="10800000">
            <a:off x="7101841" y="5897"/>
            <a:ext cx="11258897" cy="10287000"/>
            <a:chOff x="4686069" y="0"/>
            <a:chExt cx="7505931" cy="6858000"/>
          </a:xfrm>
        </p:grpSpPr>
        <p:pic>
          <p:nvPicPr>
            <p:cNvPr id="873" name="Google Shape;873;p52"/>
            <p:cNvPicPr preferRelativeResize="0"/>
            <p:nvPr/>
          </p:nvPicPr>
          <p:blipFill rotWithShape="1">
            <a:blip r:embed="rId5">
              <a:alphaModFix/>
            </a:blip>
            <a:srcRect b="0" l="38436" r="0" t="0"/>
            <a:stretch/>
          </p:blipFill>
          <p:spPr>
            <a:xfrm>
              <a:off x="4686069" y="0"/>
              <a:ext cx="7505931" cy="6858000"/>
            </a:xfrm>
            <a:prstGeom prst="rect">
              <a:avLst/>
            </a:prstGeom>
            <a:noFill/>
            <a:ln>
              <a:noFill/>
            </a:ln>
          </p:spPr>
        </p:pic>
        <p:pic>
          <p:nvPicPr>
            <p:cNvPr id="874" name="Google Shape;874;p52"/>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875" name="Google Shape;875;p52"/>
          <p:cNvSpPr/>
          <p:nvPr/>
        </p:nvSpPr>
        <p:spPr>
          <a:xfrm>
            <a:off x="11686710" y="4410416"/>
            <a:ext cx="3333075" cy="260700"/>
          </a:xfrm>
          <a:prstGeom prst="rect">
            <a:avLst/>
          </a:prstGeom>
          <a:solidFill>
            <a:srgbClr val="F3ECD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76" name="Google Shape;876;p52"/>
          <p:cNvSpPr/>
          <p:nvPr/>
        </p:nvSpPr>
        <p:spPr>
          <a:xfrm>
            <a:off x="10142624" y="1921454"/>
            <a:ext cx="2451944" cy="277886"/>
          </a:xfrm>
          <a:prstGeom prst="rect">
            <a:avLst/>
          </a:prstGeom>
          <a:solidFill>
            <a:srgbClr val="C2C0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77" name="Google Shape;877;p52"/>
          <p:cNvSpPr/>
          <p:nvPr/>
        </p:nvSpPr>
        <p:spPr>
          <a:xfrm>
            <a:off x="1990682" y="7756797"/>
            <a:ext cx="6147707" cy="287331"/>
          </a:xfrm>
          <a:prstGeom prst="rect">
            <a:avLst/>
          </a:prstGeom>
          <a:solidFill>
            <a:srgbClr val="E2DD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78" name="Google Shape;878;p52"/>
          <p:cNvSpPr/>
          <p:nvPr/>
        </p:nvSpPr>
        <p:spPr>
          <a:xfrm>
            <a:off x="390358" y="5390329"/>
            <a:ext cx="6147707" cy="307880"/>
          </a:xfrm>
          <a:prstGeom prst="rect">
            <a:avLst/>
          </a:prstGeom>
          <a:solidFill>
            <a:srgbClr val="E5DF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79" name="Google Shape;879;p52"/>
          <p:cNvSpPr/>
          <p:nvPr/>
        </p:nvSpPr>
        <p:spPr>
          <a:xfrm>
            <a:off x="986705" y="2440574"/>
            <a:ext cx="6054176" cy="322313"/>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80" name="Google Shape;880;p52"/>
          <p:cNvSpPr/>
          <p:nvPr/>
        </p:nvSpPr>
        <p:spPr>
          <a:xfrm>
            <a:off x="-124692" y="-89977"/>
            <a:ext cx="8891285" cy="1553072"/>
          </a:xfrm>
          <a:prstGeom prst="rect">
            <a:avLst/>
          </a:prstGeom>
          <a:gradFill>
            <a:gsLst>
              <a:gs pos="0">
                <a:srgbClr val="A5A5A5"/>
              </a:gs>
              <a:gs pos="63000">
                <a:srgbClr val="F2F2F2"/>
              </a:gs>
              <a:gs pos="86000">
                <a:srgbClr val="FAFBFD"/>
              </a:gs>
              <a:gs pos="100000">
                <a:srgbClr val="F9FAFC"/>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81" name="Google Shape;881;p52"/>
          <p:cNvSpPr txBox="1"/>
          <p:nvPr/>
        </p:nvSpPr>
        <p:spPr>
          <a:xfrm>
            <a:off x="162907" y="-334409"/>
            <a:ext cx="8864504" cy="1553070"/>
          </a:xfrm>
          <a:prstGeom prst="rect">
            <a:avLst/>
          </a:prstGeom>
          <a:noFill/>
          <a:ln>
            <a:noFill/>
          </a:ln>
        </p:spPr>
        <p:txBody>
          <a:bodyPr anchorCtr="0" anchor="b" bIns="0" lIns="0" spcFirstLastPara="1" rIns="0" wrap="square" tIns="68575">
            <a:noAutofit/>
          </a:bodyPr>
          <a:lstStyle/>
          <a:p>
            <a:pPr indent="0" lvl="0" marL="0" marR="0" rtl="0" algn="l">
              <a:spcBef>
                <a:spcPts val="0"/>
              </a:spcBef>
              <a:spcAft>
                <a:spcPts val="0"/>
              </a:spcAft>
              <a:buNone/>
            </a:pPr>
            <a:r>
              <a:rPr b="1" lang="zh-TW" sz="6600">
                <a:solidFill>
                  <a:schemeClr val="dk1"/>
                </a:solidFill>
                <a:latin typeface="Microsoft JhengHei"/>
                <a:ea typeface="Microsoft JhengHei"/>
                <a:cs typeface="Microsoft JhengHei"/>
                <a:sym typeface="Microsoft JhengHei"/>
              </a:rPr>
              <a:t>進修學士班系(組)簡介</a:t>
            </a:r>
            <a:endParaRPr/>
          </a:p>
        </p:txBody>
      </p:sp>
      <p:sp>
        <p:nvSpPr>
          <p:cNvPr id="882" name="Google Shape;882;p52"/>
          <p:cNvSpPr/>
          <p:nvPr/>
        </p:nvSpPr>
        <p:spPr>
          <a:xfrm>
            <a:off x="10164444" y="1467037"/>
            <a:ext cx="2633868"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200">
                <a:solidFill>
                  <a:srgbClr val="000000"/>
                </a:solidFill>
                <a:latin typeface="Microsoft JhengHei"/>
                <a:ea typeface="Microsoft JhengHei"/>
                <a:cs typeface="Microsoft JhengHei"/>
                <a:sym typeface="Microsoft JhengHei"/>
              </a:rPr>
              <a:t>商船學系</a:t>
            </a:r>
            <a:endParaRPr b="1" sz="4200">
              <a:solidFill>
                <a:schemeClr val="dk1"/>
              </a:solidFill>
              <a:latin typeface="Microsoft JhengHei"/>
              <a:ea typeface="Microsoft JhengHei"/>
              <a:cs typeface="Microsoft JhengHei"/>
              <a:sym typeface="Microsoft JhengHei"/>
            </a:endParaRPr>
          </a:p>
        </p:txBody>
      </p:sp>
      <p:sp>
        <p:nvSpPr>
          <p:cNvPr id="883" name="Google Shape;883;p52"/>
          <p:cNvSpPr/>
          <p:nvPr/>
        </p:nvSpPr>
        <p:spPr>
          <a:xfrm>
            <a:off x="11634257" y="3976604"/>
            <a:ext cx="35801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200">
                <a:solidFill>
                  <a:srgbClr val="000000"/>
                </a:solidFill>
                <a:latin typeface="Microsoft JhengHei"/>
                <a:ea typeface="Microsoft JhengHei"/>
                <a:cs typeface="Microsoft JhengHei"/>
                <a:sym typeface="Microsoft JhengHei"/>
              </a:rPr>
              <a:t>輪機工程學系</a:t>
            </a:r>
            <a:endParaRPr b="1" sz="4200">
              <a:solidFill>
                <a:schemeClr val="dk1"/>
              </a:solidFill>
              <a:latin typeface="Microsoft JhengHei"/>
              <a:ea typeface="Microsoft JhengHei"/>
              <a:cs typeface="Microsoft JhengHei"/>
              <a:sym typeface="Microsoft JhengHei"/>
            </a:endParaRPr>
          </a:p>
        </p:txBody>
      </p:sp>
      <p:sp>
        <p:nvSpPr>
          <p:cNvPr id="884" name="Google Shape;884;p52"/>
          <p:cNvSpPr/>
          <p:nvPr/>
        </p:nvSpPr>
        <p:spPr>
          <a:xfrm>
            <a:off x="1981055" y="7331704"/>
            <a:ext cx="6694937"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200">
                <a:solidFill>
                  <a:srgbClr val="000000"/>
                </a:solidFill>
                <a:latin typeface="Microsoft JhengHei"/>
                <a:ea typeface="Microsoft JhengHei"/>
                <a:cs typeface="Microsoft JhengHei"/>
                <a:sym typeface="Microsoft JhengHei"/>
              </a:rPr>
              <a:t>航運管理學系</a:t>
            </a:r>
            <a:r>
              <a:rPr b="1" lang="zh-TW" sz="4200">
                <a:solidFill>
                  <a:srgbClr val="0070C0"/>
                </a:solidFill>
                <a:latin typeface="Microsoft JhengHei"/>
                <a:ea typeface="Microsoft JhengHei"/>
                <a:cs typeface="Microsoft JhengHei"/>
                <a:sym typeface="Microsoft JhengHei"/>
              </a:rPr>
              <a:t>物流管理組</a:t>
            </a:r>
            <a:endParaRPr/>
          </a:p>
        </p:txBody>
      </p:sp>
      <p:sp>
        <p:nvSpPr>
          <p:cNvPr id="885" name="Google Shape;885;p52"/>
          <p:cNvSpPr/>
          <p:nvPr/>
        </p:nvSpPr>
        <p:spPr>
          <a:xfrm>
            <a:off x="359774" y="4968485"/>
            <a:ext cx="6778248"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200">
                <a:solidFill>
                  <a:schemeClr val="dk1"/>
                </a:solidFill>
                <a:latin typeface="Microsoft JhengHei"/>
                <a:ea typeface="Microsoft JhengHei"/>
                <a:cs typeface="Microsoft JhengHei"/>
                <a:sym typeface="Microsoft JhengHei"/>
              </a:rPr>
              <a:t>航運管理學系</a:t>
            </a:r>
            <a:r>
              <a:rPr b="1" lang="zh-TW" sz="4200">
                <a:solidFill>
                  <a:srgbClr val="0070C0"/>
                </a:solidFill>
                <a:latin typeface="Microsoft JhengHei"/>
                <a:ea typeface="Microsoft JhengHei"/>
                <a:cs typeface="Microsoft JhengHei"/>
                <a:sym typeface="Microsoft JhengHei"/>
              </a:rPr>
              <a:t>資訊管理組</a:t>
            </a:r>
            <a:endParaRPr/>
          </a:p>
        </p:txBody>
      </p:sp>
      <p:sp>
        <p:nvSpPr>
          <p:cNvPr id="886" name="Google Shape;886;p52"/>
          <p:cNvSpPr/>
          <p:nvPr/>
        </p:nvSpPr>
        <p:spPr>
          <a:xfrm>
            <a:off x="925745" y="2066996"/>
            <a:ext cx="7098215"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4200">
                <a:solidFill>
                  <a:srgbClr val="000000"/>
                </a:solidFill>
                <a:latin typeface="Microsoft JhengHei"/>
                <a:ea typeface="Microsoft JhengHei"/>
                <a:cs typeface="Microsoft JhengHei"/>
                <a:sym typeface="Microsoft JhengHei"/>
              </a:rPr>
              <a:t>航運管理學系</a:t>
            </a:r>
            <a:r>
              <a:rPr b="1" lang="zh-TW" sz="4200">
                <a:solidFill>
                  <a:srgbClr val="0070C0"/>
                </a:solidFill>
                <a:latin typeface="Microsoft JhengHei"/>
                <a:ea typeface="Microsoft JhengHei"/>
                <a:cs typeface="Microsoft JhengHei"/>
                <a:sym typeface="Microsoft JhengHei"/>
              </a:rPr>
              <a:t>航運管理組</a:t>
            </a:r>
            <a:endParaRPr/>
          </a:p>
        </p:txBody>
      </p:sp>
      <p:sp>
        <p:nvSpPr>
          <p:cNvPr id="887" name="Google Shape;887;p52"/>
          <p:cNvSpPr/>
          <p:nvPr/>
        </p:nvSpPr>
        <p:spPr>
          <a:xfrm rot="1127394">
            <a:off x="6596546" y="3202185"/>
            <a:ext cx="4593366" cy="3974946"/>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762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accent1"/>
              </a:solidFill>
              <a:latin typeface="Calibri"/>
              <a:ea typeface="Calibri"/>
              <a:cs typeface="Calibri"/>
              <a:sym typeface="Calibri"/>
            </a:endParaRPr>
          </a:p>
        </p:txBody>
      </p:sp>
      <p:sp>
        <p:nvSpPr>
          <p:cNvPr id="888" name="Google Shape;888;p52"/>
          <p:cNvSpPr/>
          <p:nvPr/>
        </p:nvSpPr>
        <p:spPr>
          <a:xfrm>
            <a:off x="11237053" y="4792763"/>
            <a:ext cx="7109639"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3000">
                <a:solidFill>
                  <a:schemeClr val="dk1"/>
                </a:solidFill>
                <a:latin typeface="Microsoft JhengHei"/>
                <a:ea typeface="Microsoft JhengHei"/>
                <a:cs typeface="Microsoft JhengHei"/>
                <a:sym typeface="Microsoft JhengHei"/>
              </a:rPr>
              <a:t>從業方面包含操作級與管理級輪機人員、</a:t>
            </a:r>
            <a:br>
              <a:rPr lang="zh-TW" sz="3000">
                <a:solidFill>
                  <a:schemeClr val="dk1"/>
                </a:solidFill>
                <a:latin typeface="Microsoft JhengHei"/>
                <a:ea typeface="Microsoft JhengHei"/>
                <a:cs typeface="Microsoft JhengHei"/>
                <a:sym typeface="Microsoft JhengHei"/>
              </a:rPr>
            </a:br>
            <a:r>
              <a:rPr lang="zh-TW" sz="3000">
                <a:solidFill>
                  <a:schemeClr val="dk1"/>
                </a:solidFill>
                <a:latin typeface="Microsoft JhengHei"/>
                <a:ea typeface="Microsoft JhengHei"/>
                <a:cs typeface="Microsoft JhengHei"/>
                <a:sym typeface="Microsoft JhengHei"/>
              </a:rPr>
              <a:t>政府組織、以及民間營利機構等。</a:t>
            </a:r>
            <a:endParaRPr/>
          </a:p>
        </p:txBody>
      </p:sp>
      <p:sp>
        <p:nvSpPr>
          <p:cNvPr id="889" name="Google Shape;889;p52"/>
          <p:cNvSpPr/>
          <p:nvPr/>
        </p:nvSpPr>
        <p:spPr>
          <a:xfrm>
            <a:off x="344724" y="5816759"/>
            <a:ext cx="6724918"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3000">
                <a:solidFill>
                  <a:schemeClr val="dk1"/>
                </a:solidFill>
                <a:latin typeface="Microsoft JhengHei"/>
                <a:ea typeface="Microsoft JhengHei"/>
                <a:cs typeface="Microsoft JhengHei"/>
                <a:sym typeface="Microsoft JhengHei"/>
              </a:rPr>
              <a:t>以培養具備一般資訊管理專長，但也</a:t>
            </a:r>
            <a:br>
              <a:rPr lang="zh-TW" sz="3000">
                <a:solidFill>
                  <a:schemeClr val="dk1"/>
                </a:solidFill>
                <a:latin typeface="Microsoft JhengHei"/>
                <a:ea typeface="Microsoft JhengHei"/>
                <a:cs typeface="Microsoft JhengHei"/>
                <a:sym typeface="Microsoft JhengHei"/>
              </a:rPr>
            </a:br>
            <a:r>
              <a:rPr lang="zh-TW" sz="3000">
                <a:solidFill>
                  <a:schemeClr val="dk1"/>
                </a:solidFill>
                <a:latin typeface="Microsoft JhengHei"/>
                <a:ea typeface="Microsoft JhengHei"/>
                <a:cs typeface="Microsoft JhengHei"/>
                <a:sym typeface="Microsoft JhengHei"/>
              </a:rPr>
              <a:t>兼具航運產業專業背景的人才為目標。</a:t>
            </a:r>
            <a:endParaRPr/>
          </a:p>
        </p:txBody>
      </p:sp>
      <p:sp>
        <p:nvSpPr>
          <p:cNvPr id="890" name="Google Shape;890;p52"/>
          <p:cNvSpPr/>
          <p:nvPr/>
        </p:nvSpPr>
        <p:spPr>
          <a:xfrm>
            <a:off x="10171408" y="2220982"/>
            <a:ext cx="7494359"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3000">
                <a:solidFill>
                  <a:schemeClr val="dk1"/>
                </a:solidFill>
                <a:latin typeface="Microsoft JhengHei"/>
                <a:ea typeface="Microsoft JhengHei"/>
                <a:cs typeface="Microsoft JhengHei"/>
                <a:sym typeface="Microsoft JhengHei"/>
              </a:rPr>
              <a:t>全國最優培育船副、船長及引水人等，</a:t>
            </a:r>
            <a:br>
              <a:rPr lang="zh-TW" sz="3000">
                <a:solidFill>
                  <a:schemeClr val="dk1"/>
                </a:solidFill>
                <a:latin typeface="Microsoft JhengHei"/>
                <a:ea typeface="Microsoft JhengHei"/>
                <a:cs typeface="Microsoft JhengHei"/>
                <a:sym typeface="Microsoft JhengHei"/>
              </a:rPr>
            </a:br>
            <a:r>
              <a:rPr lang="zh-TW" sz="3000">
                <a:solidFill>
                  <a:schemeClr val="dk1"/>
                </a:solidFill>
                <a:latin typeface="Microsoft JhengHei"/>
                <a:ea typeface="Microsoft JhengHei"/>
                <a:cs typeface="Microsoft JhengHei"/>
                <a:sym typeface="Microsoft JhengHei"/>
              </a:rPr>
              <a:t>船務與港務管理方面航海專業人才的科系。</a:t>
            </a:r>
            <a:endParaRPr/>
          </a:p>
        </p:txBody>
      </p:sp>
      <p:sp>
        <p:nvSpPr>
          <p:cNvPr id="891" name="Google Shape;891;p52"/>
          <p:cNvSpPr/>
          <p:nvPr/>
        </p:nvSpPr>
        <p:spPr>
          <a:xfrm>
            <a:off x="1815274" y="8179978"/>
            <a:ext cx="8263801"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3000">
                <a:solidFill>
                  <a:schemeClr val="dk1"/>
                </a:solidFill>
                <a:latin typeface="Microsoft JhengHei"/>
                <a:ea typeface="Microsoft JhengHei"/>
                <a:cs typeface="Microsoft JhengHei"/>
                <a:sym typeface="Microsoft JhengHei"/>
              </a:rPr>
              <a:t>主要培養運輸物流相關產業人才，以及製造業與</a:t>
            </a:r>
            <a:br>
              <a:rPr lang="zh-TW" sz="3000">
                <a:solidFill>
                  <a:schemeClr val="dk1"/>
                </a:solidFill>
                <a:latin typeface="Microsoft JhengHei"/>
                <a:ea typeface="Microsoft JhengHei"/>
                <a:cs typeface="Microsoft JhengHei"/>
                <a:sym typeface="Microsoft JhengHei"/>
              </a:rPr>
            </a:br>
            <a:r>
              <a:rPr lang="zh-TW" sz="3000">
                <a:solidFill>
                  <a:schemeClr val="dk1"/>
                </a:solidFill>
                <a:latin typeface="Microsoft JhengHei"/>
                <a:ea typeface="Microsoft JhengHei"/>
                <a:cs typeface="Microsoft JhengHei"/>
                <a:sym typeface="Microsoft JhengHei"/>
              </a:rPr>
              <a:t>服務業中，協助企業運輸及物流的人員。</a:t>
            </a:r>
            <a:endParaRPr/>
          </a:p>
        </p:txBody>
      </p:sp>
      <p:sp>
        <p:nvSpPr>
          <p:cNvPr id="892" name="Google Shape;892;p52"/>
          <p:cNvSpPr/>
          <p:nvPr/>
        </p:nvSpPr>
        <p:spPr>
          <a:xfrm>
            <a:off x="811540" y="2809367"/>
            <a:ext cx="6720977"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3000">
                <a:solidFill>
                  <a:schemeClr val="dk1"/>
                </a:solidFill>
                <a:latin typeface="Microsoft JhengHei"/>
                <a:ea typeface="Microsoft JhengHei"/>
                <a:cs typeface="Microsoft JhengHei"/>
                <a:sym typeface="Microsoft JhengHei"/>
              </a:rPr>
              <a:t>以培養具備國際素養的航運物流專業人才，並且致力於航運物流相關知識創新研究為目標。</a:t>
            </a:r>
            <a:endParaRPr/>
          </a:p>
        </p:txBody>
      </p:sp>
      <p:sp>
        <p:nvSpPr>
          <p:cNvPr id="893" name="Google Shape;893;p52"/>
          <p:cNvSpPr/>
          <p:nvPr/>
        </p:nvSpPr>
        <p:spPr>
          <a:xfrm rot="-2435580">
            <a:off x="6316132" y="3632487"/>
            <a:ext cx="2476280" cy="117981"/>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94" name="Google Shape;894;p52"/>
          <p:cNvSpPr/>
          <p:nvPr/>
        </p:nvSpPr>
        <p:spPr>
          <a:xfrm rot="-6124473">
            <a:off x="5711843" y="5503812"/>
            <a:ext cx="2450471" cy="118761"/>
          </a:xfrm>
          <a:prstGeom prst="rect">
            <a:avLst/>
          </a:prstGeom>
          <a:solidFill>
            <a:srgbClr val="E5DF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95" name="Google Shape;895;p52"/>
          <p:cNvSpPr/>
          <p:nvPr/>
        </p:nvSpPr>
        <p:spPr>
          <a:xfrm rot="-9611698">
            <a:off x="7062710" y="7029296"/>
            <a:ext cx="2476280" cy="133245"/>
          </a:xfrm>
          <a:prstGeom prst="rect">
            <a:avLst/>
          </a:prstGeom>
          <a:solidFill>
            <a:srgbClr val="E2DD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96" name="Google Shape;896;p52"/>
          <p:cNvSpPr/>
          <p:nvPr/>
        </p:nvSpPr>
        <p:spPr>
          <a:xfrm rot="8124535">
            <a:off x="9024736" y="6609351"/>
            <a:ext cx="2476280" cy="117981"/>
          </a:xfrm>
          <a:prstGeom prst="rect">
            <a:avLst/>
          </a:prstGeom>
          <a:solidFill>
            <a:srgbClr val="F1DD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97" name="Google Shape;897;p52"/>
          <p:cNvSpPr/>
          <p:nvPr/>
        </p:nvSpPr>
        <p:spPr>
          <a:xfrm rot="4627973">
            <a:off x="9747247" y="4728611"/>
            <a:ext cx="2204462" cy="123486"/>
          </a:xfrm>
          <a:prstGeom prst="rect">
            <a:avLst/>
          </a:prstGeom>
          <a:solidFill>
            <a:srgbClr val="F3ECD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98" name="Google Shape;898;p52"/>
          <p:cNvSpPr/>
          <p:nvPr/>
        </p:nvSpPr>
        <p:spPr>
          <a:xfrm rot="1251821">
            <a:off x="8357971" y="3288917"/>
            <a:ext cx="2476280" cy="117981"/>
          </a:xfrm>
          <a:prstGeom prst="rect">
            <a:avLst/>
          </a:prstGeom>
          <a:solidFill>
            <a:srgbClr val="C2C0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899" name="Google Shape;899;p52"/>
          <p:cNvSpPr txBox="1"/>
          <p:nvPr/>
        </p:nvSpPr>
        <p:spPr>
          <a:xfrm>
            <a:off x="7233914" y="4808466"/>
            <a:ext cx="3505967"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6000">
                <a:solidFill>
                  <a:schemeClr val="dk1"/>
                </a:solidFill>
                <a:latin typeface="Microsoft JhengHei"/>
                <a:ea typeface="Microsoft JhengHei"/>
                <a:cs typeface="Microsoft JhengHei"/>
                <a:sym typeface="Microsoft JhengHei"/>
              </a:rPr>
              <a:t>資料審查</a:t>
            </a:r>
            <a:endParaRPr b="1" sz="5400">
              <a:solidFill>
                <a:schemeClr val="dk1"/>
              </a:solidFill>
              <a:latin typeface="Microsoft JhengHei"/>
              <a:ea typeface="Microsoft JhengHei"/>
              <a:cs typeface="Microsoft JhengHei"/>
              <a:sym typeface="Microsoft JhengHei"/>
            </a:endParaRPr>
          </a:p>
        </p:txBody>
      </p:sp>
      <p:sp>
        <p:nvSpPr>
          <p:cNvPr id="900" name="Google Shape;900;p52"/>
          <p:cNvSpPr txBox="1"/>
          <p:nvPr/>
        </p:nvSpPr>
        <p:spPr>
          <a:xfrm>
            <a:off x="8016201" y="4110923"/>
            <a:ext cx="1980795" cy="553998"/>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000">
                <a:solidFill>
                  <a:schemeClr val="dk1"/>
                </a:solidFill>
                <a:latin typeface="Microsoft JhengHei"/>
                <a:ea typeface="Microsoft JhengHei"/>
                <a:cs typeface="Microsoft JhengHei"/>
                <a:sym typeface="Microsoft JhengHei"/>
              </a:rPr>
              <a:t>入學方式</a:t>
            </a:r>
            <a:endParaRPr/>
          </a:p>
        </p:txBody>
      </p:sp>
      <p:pic>
        <p:nvPicPr>
          <p:cNvPr id="901" name="Google Shape;901;p52"/>
          <p:cNvPicPr preferRelativeResize="0"/>
          <p:nvPr/>
        </p:nvPicPr>
        <p:blipFill rotWithShape="1">
          <a:blip r:embed="rId6">
            <a:alphaModFix/>
          </a:blip>
          <a:srcRect b="0" l="0" r="0" t="0"/>
          <a:stretch/>
        </p:blipFill>
        <p:spPr>
          <a:xfrm>
            <a:off x="15481992" y="7352463"/>
            <a:ext cx="2379108" cy="2714751"/>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grpSp>
        <p:nvGrpSpPr>
          <p:cNvPr id="907" name="Google Shape;907;p53"/>
          <p:cNvGrpSpPr/>
          <p:nvPr/>
        </p:nvGrpSpPr>
        <p:grpSpPr>
          <a:xfrm>
            <a:off x="-124692" y="1"/>
            <a:ext cx="9569706" cy="9288287"/>
            <a:chOff x="5126214" y="0"/>
            <a:chExt cx="7065786" cy="6858000"/>
          </a:xfrm>
        </p:grpSpPr>
        <p:pic>
          <p:nvPicPr>
            <p:cNvPr id="908" name="Google Shape;908;p53"/>
            <p:cNvPicPr preferRelativeResize="0"/>
            <p:nvPr/>
          </p:nvPicPr>
          <p:blipFill rotWithShape="1">
            <a:blip r:embed="rId3">
              <a:alphaModFix/>
            </a:blip>
            <a:srcRect b="0" l="42046" r="0" t="0"/>
            <a:stretch/>
          </p:blipFill>
          <p:spPr>
            <a:xfrm>
              <a:off x="5126214" y="0"/>
              <a:ext cx="7065786" cy="6858000"/>
            </a:xfrm>
            <a:prstGeom prst="rect">
              <a:avLst/>
            </a:prstGeom>
            <a:noFill/>
            <a:ln>
              <a:noFill/>
            </a:ln>
          </p:spPr>
        </p:pic>
        <p:pic>
          <p:nvPicPr>
            <p:cNvPr id="909" name="Google Shape;909;p53"/>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grpSp>
        <p:nvGrpSpPr>
          <p:cNvPr id="910" name="Google Shape;910;p53"/>
          <p:cNvGrpSpPr/>
          <p:nvPr/>
        </p:nvGrpSpPr>
        <p:grpSpPr>
          <a:xfrm rot="10800000">
            <a:off x="7101841" y="5897"/>
            <a:ext cx="11258897" cy="10287000"/>
            <a:chOff x="4686069" y="0"/>
            <a:chExt cx="7505931" cy="6858000"/>
          </a:xfrm>
        </p:grpSpPr>
        <p:pic>
          <p:nvPicPr>
            <p:cNvPr id="911" name="Google Shape;911;p53"/>
            <p:cNvPicPr preferRelativeResize="0"/>
            <p:nvPr/>
          </p:nvPicPr>
          <p:blipFill rotWithShape="1">
            <a:blip r:embed="rId5">
              <a:alphaModFix/>
            </a:blip>
            <a:srcRect b="0" l="38436" r="0" t="0"/>
            <a:stretch/>
          </p:blipFill>
          <p:spPr>
            <a:xfrm>
              <a:off x="4686069" y="0"/>
              <a:ext cx="7505931" cy="6858000"/>
            </a:xfrm>
            <a:prstGeom prst="rect">
              <a:avLst/>
            </a:prstGeom>
            <a:noFill/>
            <a:ln>
              <a:noFill/>
            </a:ln>
          </p:spPr>
        </p:pic>
        <p:pic>
          <p:nvPicPr>
            <p:cNvPr id="912" name="Google Shape;912;p53"/>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913" name="Google Shape;913;p53"/>
          <p:cNvSpPr/>
          <p:nvPr/>
        </p:nvSpPr>
        <p:spPr>
          <a:xfrm>
            <a:off x="-124692" y="1"/>
            <a:ext cx="8891285" cy="1553072"/>
          </a:xfrm>
          <a:prstGeom prst="rect">
            <a:avLst/>
          </a:prstGeom>
          <a:gradFill>
            <a:gsLst>
              <a:gs pos="0">
                <a:srgbClr val="A5A5A5"/>
              </a:gs>
              <a:gs pos="63000">
                <a:srgbClr val="F2F2F2"/>
              </a:gs>
              <a:gs pos="86000">
                <a:srgbClr val="FAFBFD"/>
              </a:gs>
              <a:gs pos="100000">
                <a:srgbClr val="F9FAFC"/>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14" name="Google Shape;914;p53"/>
          <p:cNvSpPr/>
          <p:nvPr/>
        </p:nvSpPr>
        <p:spPr>
          <a:xfrm rot="1127394">
            <a:off x="13219923" y="3275546"/>
            <a:ext cx="4593366" cy="3974946"/>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762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accent1"/>
              </a:solidFill>
              <a:latin typeface="Calibri"/>
              <a:ea typeface="Calibri"/>
              <a:cs typeface="Calibri"/>
              <a:sym typeface="Calibri"/>
            </a:endParaRPr>
          </a:p>
        </p:txBody>
      </p:sp>
      <p:sp>
        <p:nvSpPr>
          <p:cNvPr id="915" name="Google Shape;915;p53"/>
          <p:cNvSpPr/>
          <p:nvPr/>
        </p:nvSpPr>
        <p:spPr>
          <a:xfrm rot="-2435580">
            <a:off x="12939509" y="3705848"/>
            <a:ext cx="2476280" cy="117981"/>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16" name="Google Shape;916;p53"/>
          <p:cNvSpPr/>
          <p:nvPr/>
        </p:nvSpPr>
        <p:spPr>
          <a:xfrm rot="-6124473">
            <a:off x="12335221" y="5577173"/>
            <a:ext cx="2450471" cy="118761"/>
          </a:xfrm>
          <a:prstGeom prst="rect">
            <a:avLst/>
          </a:prstGeom>
          <a:solidFill>
            <a:srgbClr val="E5DF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17" name="Google Shape;917;p53"/>
          <p:cNvSpPr/>
          <p:nvPr/>
        </p:nvSpPr>
        <p:spPr>
          <a:xfrm rot="-9611698">
            <a:off x="13686088" y="7102656"/>
            <a:ext cx="2476280" cy="133245"/>
          </a:xfrm>
          <a:prstGeom prst="rect">
            <a:avLst/>
          </a:prstGeom>
          <a:solidFill>
            <a:srgbClr val="E2DD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18" name="Google Shape;918;p53"/>
          <p:cNvSpPr/>
          <p:nvPr/>
        </p:nvSpPr>
        <p:spPr>
          <a:xfrm rot="8124535">
            <a:off x="15648113" y="6682712"/>
            <a:ext cx="2476280" cy="117981"/>
          </a:xfrm>
          <a:prstGeom prst="rect">
            <a:avLst/>
          </a:prstGeom>
          <a:solidFill>
            <a:srgbClr val="F1DD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19" name="Google Shape;919;p53"/>
          <p:cNvSpPr/>
          <p:nvPr/>
        </p:nvSpPr>
        <p:spPr>
          <a:xfrm rot="4627973">
            <a:off x="16370624" y="4801971"/>
            <a:ext cx="2204462" cy="123486"/>
          </a:xfrm>
          <a:prstGeom prst="rect">
            <a:avLst/>
          </a:prstGeom>
          <a:solidFill>
            <a:srgbClr val="F3ECD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20" name="Google Shape;920;p53"/>
          <p:cNvSpPr/>
          <p:nvPr/>
        </p:nvSpPr>
        <p:spPr>
          <a:xfrm rot="1251821">
            <a:off x="14981348" y="3362277"/>
            <a:ext cx="2476280" cy="117981"/>
          </a:xfrm>
          <a:prstGeom prst="rect">
            <a:avLst/>
          </a:prstGeom>
          <a:solidFill>
            <a:srgbClr val="C2C0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21" name="Google Shape;921;p53"/>
          <p:cNvSpPr txBox="1"/>
          <p:nvPr/>
        </p:nvSpPr>
        <p:spPr>
          <a:xfrm>
            <a:off x="13857292" y="4881827"/>
            <a:ext cx="3505967"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6000">
                <a:solidFill>
                  <a:schemeClr val="dk1"/>
                </a:solidFill>
                <a:latin typeface="Microsoft JhengHei"/>
                <a:ea typeface="Microsoft JhengHei"/>
                <a:cs typeface="Microsoft JhengHei"/>
                <a:sym typeface="Microsoft JhengHei"/>
              </a:rPr>
              <a:t>資料審查</a:t>
            </a:r>
            <a:endParaRPr b="1" sz="5400">
              <a:solidFill>
                <a:schemeClr val="dk1"/>
              </a:solidFill>
              <a:latin typeface="Microsoft JhengHei"/>
              <a:ea typeface="Microsoft JhengHei"/>
              <a:cs typeface="Microsoft JhengHei"/>
              <a:sym typeface="Microsoft JhengHei"/>
            </a:endParaRPr>
          </a:p>
        </p:txBody>
      </p:sp>
      <p:sp>
        <p:nvSpPr>
          <p:cNvPr id="922" name="Google Shape;922;p53"/>
          <p:cNvSpPr txBox="1"/>
          <p:nvPr/>
        </p:nvSpPr>
        <p:spPr>
          <a:xfrm>
            <a:off x="14349575" y="4102058"/>
            <a:ext cx="2607125" cy="646331"/>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600">
                <a:solidFill>
                  <a:schemeClr val="dk1"/>
                </a:solidFill>
                <a:latin typeface="Microsoft JhengHei"/>
                <a:ea typeface="Microsoft JhengHei"/>
                <a:cs typeface="Microsoft JhengHei"/>
                <a:sym typeface="Microsoft JhengHei"/>
              </a:rPr>
              <a:t>入學方式</a:t>
            </a:r>
            <a:endParaRPr/>
          </a:p>
        </p:txBody>
      </p:sp>
      <p:sp>
        <p:nvSpPr>
          <p:cNvPr id="923" name="Google Shape;923;p53"/>
          <p:cNvSpPr/>
          <p:nvPr/>
        </p:nvSpPr>
        <p:spPr>
          <a:xfrm>
            <a:off x="25739" y="418125"/>
            <a:ext cx="9494907"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6600">
                <a:solidFill>
                  <a:schemeClr val="dk1"/>
                </a:solidFill>
                <a:latin typeface="Microsoft JhengHei"/>
                <a:ea typeface="Microsoft JhengHei"/>
                <a:cs typeface="Microsoft JhengHei"/>
                <a:sym typeface="Microsoft JhengHei"/>
              </a:rPr>
              <a:t>航運管理學系</a:t>
            </a:r>
            <a:r>
              <a:rPr b="1" lang="zh-TW" sz="6600">
                <a:solidFill>
                  <a:srgbClr val="0070C0"/>
                </a:solidFill>
                <a:latin typeface="Microsoft JhengHei"/>
                <a:ea typeface="Microsoft JhengHei"/>
                <a:cs typeface="Microsoft JhengHei"/>
                <a:sym typeface="Microsoft JhengHei"/>
              </a:rPr>
              <a:t>航運管理組</a:t>
            </a:r>
            <a:endParaRPr/>
          </a:p>
        </p:txBody>
      </p:sp>
      <p:sp>
        <p:nvSpPr>
          <p:cNvPr id="924" name="Google Shape;924;p53"/>
          <p:cNvSpPr/>
          <p:nvPr/>
        </p:nvSpPr>
        <p:spPr>
          <a:xfrm>
            <a:off x="4760259" y="1344878"/>
            <a:ext cx="3950937" cy="198522"/>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25" name="Google Shape;925;p53"/>
          <p:cNvSpPr txBox="1"/>
          <p:nvPr>
            <p:ph idx="1" type="body"/>
          </p:nvPr>
        </p:nvSpPr>
        <p:spPr>
          <a:xfrm>
            <a:off x="752168" y="2744756"/>
            <a:ext cx="12523604" cy="6543531"/>
          </a:xfrm>
          <a:prstGeom prst="rect">
            <a:avLst/>
          </a:prstGeom>
          <a:noFill/>
          <a:ln>
            <a:noFill/>
          </a:ln>
        </p:spPr>
        <p:txBody>
          <a:bodyPr anchorCtr="0" anchor="t" bIns="45700" lIns="91425" spcFirstLastPara="1" rIns="91425" wrap="square" tIns="45700">
            <a:normAutofit/>
          </a:bodyPr>
          <a:lstStyle/>
          <a:p>
            <a:pPr indent="-342900" lvl="0" marL="342900" rtl="0" algn="l">
              <a:lnSpc>
                <a:spcPct val="110000"/>
              </a:lnSpc>
              <a:spcBef>
                <a:spcPts val="0"/>
              </a:spcBef>
              <a:spcAft>
                <a:spcPts val="0"/>
              </a:spcAft>
              <a:buClr>
                <a:srgbClr val="FF0000"/>
              </a:buClr>
              <a:buSzPts val="5400"/>
              <a:buChar char="•"/>
            </a:pPr>
            <a:r>
              <a:rPr lang="zh-TW" sz="5400">
                <a:solidFill>
                  <a:srgbClr val="FF0000"/>
                </a:solidFill>
                <a:latin typeface="Microsoft JhengHei"/>
                <a:ea typeface="Microsoft JhengHei"/>
                <a:cs typeface="Microsoft JhengHei"/>
                <a:sym typeface="Microsoft JhengHei"/>
              </a:rPr>
              <a:t>國內唯一具完整航運教育的科系</a:t>
            </a:r>
            <a:endParaRPr sz="5400">
              <a:solidFill>
                <a:srgbClr val="FF0000"/>
              </a:solidFill>
              <a:latin typeface="Microsoft JhengHei"/>
              <a:ea typeface="Microsoft JhengHei"/>
              <a:cs typeface="Microsoft JhengHei"/>
              <a:sym typeface="Microsoft JhengHei"/>
            </a:endParaRPr>
          </a:p>
          <a:p>
            <a:pPr indent="-342900" lvl="0" marL="342900" rtl="0" algn="l">
              <a:lnSpc>
                <a:spcPct val="110000"/>
              </a:lnSpc>
              <a:spcBef>
                <a:spcPts val="1080"/>
              </a:spcBef>
              <a:spcAft>
                <a:spcPts val="0"/>
              </a:spcAft>
              <a:buClr>
                <a:schemeClr val="dk1"/>
              </a:buClr>
              <a:buSzPts val="5400"/>
              <a:buChar char="•"/>
            </a:pPr>
            <a:r>
              <a:rPr lang="zh-TW" sz="5400">
                <a:latin typeface="Microsoft JhengHei"/>
                <a:ea typeface="Microsoft JhengHei"/>
                <a:cs typeface="Microsoft JhengHei"/>
                <a:sym typeface="Microsoft JhengHei"/>
              </a:rPr>
              <a:t>培養具備國際素養的航運物流專業人才</a:t>
            </a:r>
            <a:endParaRPr sz="5400">
              <a:latin typeface="Microsoft JhengHei"/>
              <a:ea typeface="Microsoft JhengHei"/>
              <a:cs typeface="Microsoft JhengHei"/>
              <a:sym typeface="Microsoft JhengHei"/>
            </a:endParaRPr>
          </a:p>
          <a:p>
            <a:pPr indent="-342900" lvl="0" marL="342900" rtl="0" algn="l">
              <a:lnSpc>
                <a:spcPct val="110000"/>
              </a:lnSpc>
              <a:spcBef>
                <a:spcPts val="1080"/>
              </a:spcBef>
              <a:spcAft>
                <a:spcPts val="0"/>
              </a:spcAft>
              <a:buClr>
                <a:srgbClr val="FF0000"/>
              </a:buClr>
              <a:buSzPts val="5400"/>
              <a:buChar char="•"/>
            </a:pPr>
            <a:r>
              <a:rPr lang="zh-TW" sz="5400">
                <a:solidFill>
                  <a:srgbClr val="FF0000"/>
                </a:solidFill>
                <a:latin typeface="Microsoft JhengHei"/>
                <a:ea typeface="Microsoft JhengHei"/>
                <a:cs typeface="Microsoft JhengHei"/>
                <a:sym typeface="Microsoft JhengHei"/>
              </a:rPr>
              <a:t>學習港埠、空運、海運、運輸、物流、法律、企管等專業知識</a:t>
            </a:r>
            <a:endParaRPr sz="5400">
              <a:solidFill>
                <a:srgbClr val="FF0000"/>
              </a:solidFill>
              <a:latin typeface="Microsoft JhengHei"/>
              <a:ea typeface="Microsoft JhengHei"/>
              <a:cs typeface="Microsoft JhengHei"/>
              <a:sym typeface="Microsoft JhengHei"/>
            </a:endParaRPr>
          </a:p>
          <a:p>
            <a:pPr indent="-342900" lvl="0" marL="342900" rtl="0" algn="l">
              <a:lnSpc>
                <a:spcPct val="110000"/>
              </a:lnSpc>
              <a:spcBef>
                <a:spcPts val="1200"/>
              </a:spcBef>
              <a:spcAft>
                <a:spcPts val="0"/>
              </a:spcAft>
              <a:buClr>
                <a:schemeClr val="dk1"/>
              </a:buClr>
              <a:buSzPts val="5400"/>
              <a:buChar char="•"/>
            </a:pPr>
            <a:r>
              <a:rPr lang="zh-TW" sz="5400">
                <a:latin typeface="Microsoft JhengHei"/>
                <a:ea typeface="Microsoft JhengHei"/>
                <a:cs typeface="Microsoft JhengHei"/>
                <a:sym typeface="Microsoft JhengHei"/>
              </a:rPr>
              <a:t>強調學生之語文、資訊科技、財經、人文素養等基本能力的養成</a:t>
            </a:r>
            <a:r>
              <a:rPr lang="zh-TW" sz="6000">
                <a:latin typeface="Microsoft JhengHei"/>
                <a:ea typeface="Microsoft JhengHei"/>
                <a:cs typeface="Microsoft JhengHei"/>
                <a:sym typeface="Microsoft JhengHei"/>
              </a:rPr>
              <a:t>。</a:t>
            </a:r>
            <a:endParaRPr sz="6000">
              <a:latin typeface="Microsoft JhengHei"/>
              <a:ea typeface="Microsoft JhengHei"/>
              <a:cs typeface="Microsoft JhengHei"/>
              <a:sym typeface="Microsoft JhengHei"/>
            </a:endParaRPr>
          </a:p>
          <a:p>
            <a:pPr indent="-38100" lvl="0" marL="342900" rtl="0" algn="l">
              <a:spcBef>
                <a:spcPts val="960"/>
              </a:spcBef>
              <a:spcAft>
                <a:spcPts val="0"/>
              </a:spcAft>
              <a:buClr>
                <a:schemeClr val="dk1"/>
              </a:buClr>
              <a:buSzPts val="4800"/>
              <a:buNone/>
            </a:pPr>
            <a:r>
              <a:t/>
            </a:r>
            <a:endParaRPr sz="4800">
              <a:latin typeface="Microsoft JhengHei"/>
              <a:ea typeface="Microsoft JhengHei"/>
              <a:cs typeface="Microsoft JhengHei"/>
              <a:sym typeface="Microsoft JhengHei"/>
            </a:endParaRPr>
          </a:p>
        </p:txBody>
      </p:sp>
      <p:pic>
        <p:nvPicPr>
          <p:cNvPr id="926" name="Google Shape;926;p53"/>
          <p:cNvPicPr preferRelativeResize="0"/>
          <p:nvPr/>
        </p:nvPicPr>
        <p:blipFill rotWithShape="1">
          <a:blip r:embed="rId6">
            <a:alphaModFix/>
          </a:blip>
          <a:srcRect b="0" l="0" r="0" t="0"/>
          <a:stretch/>
        </p:blipFill>
        <p:spPr>
          <a:xfrm>
            <a:off x="15696698" y="123164"/>
            <a:ext cx="2379108" cy="271475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grpSp>
        <p:nvGrpSpPr>
          <p:cNvPr id="932" name="Google Shape;932;p54"/>
          <p:cNvGrpSpPr/>
          <p:nvPr/>
        </p:nvGrpSpPr>
        <p:grpSpPr>
          <a:xfrm>
            <a:off x="-124692" y="1"/>
            <a:ext cx="9569706" cy="9288287"/>
            <a:chOff x="5126214" y="0"/>
            <a:chExt cx="7065786" cy="6858000"/>
          </a:xfrm>
        </p:grpSpPr>
        <p:pic>
          <p:nvPicPr>
            <p:cNvPr id="933" name="Google Shape;933;p54"/>
            <p:cNvPicPr preferRelativeResize="0"/>
            <p:nvPr/>
          </p:nvPicPr>
          <p:blipFill rotWithShape="1">
            <a:blip r:embed="rId3">
              <a:alphaModFix/>
            </a:blip>
            <a:srcRect b="0" l="42046" r="0" t="0"/>
            <a:stretch/>
          </p:blipFill>
          <p:spPr>
            <a:xfrm>
              <a:off x="5126214" y="0"/>
              <a:ext cx="7065786" cy="6858000"/>
            </a:xfrm>
            <a:prstGeom prst="rect">
              <a:avLst/>
            </a:prstGeom>
            <a:noFill/>
            <a:ln>
              <a:noFill/>
            </a:ln>
          </p:spPr>
        </p:pic>
        <p:pic>
          <p:nvPicPr>
            <p:cNvPr id="934" name="Google Shape;934;p54"/>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grpSp>
        <p:nvGrpSpPr>
          <p:cNvPr id="935" name="Google Shape;935;p54"/>
          <p:cNvGrpSpPr/>
          <p:nvPr/>
        </p:nvGrpSpPr>
        <p:grpSpPr>
          <a:xfrm rot="10800000">
            <a:off x="7113053" y="0"/>
            <a:ext cx="11258897" cy="10287000"/>
            <a:chOff x="4686069" y="0"/>
            <a:chExt cx="7505931" cy="6858000"/>
          </a:xfrm>
        </p:grpSpPr>
        <p:pic>
          <p:nvPicPr>
            <p:cNvPr id="936" name="Google Shape;936;p54"/>
            <p:cNvPicPr preferRelativeResize="0"/>
            <p:nvPr/>
          </p:nvPicPr>
          <p:blipFill rotWithShape="1">
            <a:blip r:embed="rId5">
              <a:alphaModFix/>
            </a:blip>
            <a:srcRect b="0" l="38436" r="0" t="0"/>
            <a:stretch/>
          </p:blipFill>
          <p:spPr>
            <a:xfrm>
              <a:off x="4686069" y="0"/>
              <a:ext cx="7505931" cy="6858000"/>
            </a:xfrm>
            <a:prstGeom prst="rect">
              <a:avLst/>
            </a:prstGeom>
            <a:noFill/>
            <a:ln>
              <a:noFill/>
            </a:ln>
          </p:spPr>
        </p:pic>
        <p:pic>
          <p:nvPicPr>
            <p:cNvPr id="937" name="Google Shape;937;p54"/>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938" name="Google Shape;938;p54"/>
          <p:cNvSpPr/>
          <p:nvPr/>
        </p:nvSpPr>
        <p:spPr>
          <a:xfrm>
            <a:off x="-124692" y="1"/>
            <a:ext cx="8891285" cy="1553072"/>
          </a:xfrm>
          <a:prstGeom prst="rect">
            <a:avLst/>
          </a:prstGeom>
          <a:gradFill>
            <a:gsLst>
              <a:gs pos="0">
                <a:srgbClr val="A5A5A5"/>
              </a:gs>
              <a:gs pos="63000">
                <a:srgbClr val="F2F2F2"/>
              </a:gs>
              <a:gs pos="86000">
                <a:srgbClr val="FAFBFD"/>
              </a:gs>
              <a:gs pos="100000">
                <a:srgbClr val="F9FAFC"/>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39" name="Google Shape;939;p54"/>
          <p:cNvSpPr/>
          <p:nvPr/>
        </p:nvSpPr>
        <p:spPr>
          <a:xfrm rot="1127394">
            <a:off x="13219923" y="3275546"/>
            <a:ext cx="4593366" cy="3974946"/>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762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accent1"/>
              </a:solidFill>
              <a:latin typeface="Calibri"/>
              <a:ea typeface="Calibri"/>
              <a:cs typeface="Calibri"/>
              <a:sym typeface="Calibri"/>
            </a:endParaRPr>
          </a:p>
        </p:txBody>
      </p:sp>
      <p:sp>
        <p:nvSpPr>
          <p:cNvPr id="940" name="Google Shape;940;p54"/>
          <p:cNvSpPr/>
          <p:nvPr/>
        </p:nvSpPr>
        <p:spPr>
          <a:xfrm rot="-2435580">
            <a:off x="12939509" y="3705848"/>
            <a:ext cx="2476280" cy="117981"/>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41" name="Google Shape;941;p54"/>
          <p:cNvSpPr/>
          <p:nvPr/>
        </p:nvSpPr>
        <p:spPr>
          <a:xfrm rot="-6124473">
            <a:off x="12335221" y="5577173"/>
            <a:ext cx="2450471" cy="118761"/>
          </a:xfrm>
          <a:prstGeom prst="rect">
            <a:avLst/>
          </a:prstGeom>
          <a:solidFill>
            <a:srgbClr val="E5DF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42" name="Google Shape;942;p54"/>
          <p:cNvSpPr/>
          <p:nvPr/>
        </p:nvSpPr>
        <p:spPr>
          <a:xfrm rot="-9611698">
            <a:off x="13686088" y="7102656"/>
            <a:ext cx="2476280" cy="133245"/>
          </a:xfrm>
          <a:prstGeom prst="rect">
            <a:avLst/>
          </a:prstGeom>
          <a:solidFill>
            <a:srgbClr val="E2DD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43" name="Google Shape;943;p54"/>
          <p:cNvSpPr/>
          <p:nvPr/>
        </p:nvSpPr>
        <p:spPr>
          <a:xfrm rot="8124535">
            <a:off x="15648113" y="6682712"/>
            <a:ext cx="2476280" cy="117981"/>
          </a:xfrm>
          <a:prstGeom prst="rect">
            <a:avLst/>
          </a:prstGeom>
          <a:solidFill>
            <a:srgbClr val="F1DD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44" name="Google Shape;944;p54"/>
          <p:cNvSpPr/>
          <p:nvPr/>
        </p:nvSpPr>
        <p:spPr>
          <a:xfrm rot="4627973">
            <a:off x="16370624" y="4801971"/>
            <a:ext cx="2204462" cy="123486"/>
          </a:xfrm>
          <a:prstGeom prst="rect">
            <a:avLst/>
          </a:prstGeom>
          <a:solidFill>
            <a:srgbClr val="F3ECD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45" name="Google Shape;945;p54"/>
          <p:cNvSpPr/>
          <p:nvPr/>
        </p:nvSpPr>
        <p:spPr>
          <a:xfrm rot="1251821">
            <a:off x="14981348" y="3362277"/>
            <a:ext cx="2476280" cy="117981"/>
          </a:xfrm>
          <a:prstGeom prst="rect">
            <a:avLst/>
          </a:prstGeom>
          <a:solidFill>
            <a:srgbClr val="C2C0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46" name="Google Shape;946;p54"/>
          <p:cNvSpPr txBox="1"/>
          <p:nvPr/>
        </p:nvSpPr>
        <p:spPr>
          <a:xfrm>
            <a:off x="13857292" y="4881827"/>
            <a:ext cx="3505967"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6000">
                <a:solidFill>
                  <a:schemeClr val="dk1"/>
                </a:solidFill>
                <a:latin typeface="Microsoft JhengHei"/>
                <a:ea typeface="Microsoft JhengHei"/>
                <a:cs typeface="Microsoft JhengHei"/>
                <a:sym typeface="Microsoft JhengHei"/>
              </a:rPr>
              <a:t>資料審查</a:t>
            </a:r>
            <a:endParaRPr b="1" sz="5400">
              <a:solidFill>
                <a:schemeClr val="dk1"/>
              </a:solidFill>
              <a:latin typeface="Microsoft JhengHei"/>
              <a:ea typeface="Microsoft JhengHei"/>
              <a:cs typeface="Microsoft JhengHei"/>
              <a:sym typeface="Microsoft JhengHei"/>
            </a:endParaRPr>
          </a:p>
        </p:txBody>
      </p:sp>
      <p:sp>
        <p:nvSpPr>
          <p:cNvPr id="947" name="Google Shape;947;p54"/>
          <p:cNvSpPr txBox="1"/>
          <p:nvPr/>
        </p:nvSpPr>
        <p:spPr>
          <a:xfrm>
            <a:off x="14349575" y="4102058"/>
            <a:ext cx="2607125" cy="646331"/>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600">
                <a:solidFill>
                  <a:schemeClr val="dk1"/>
                </a:solidFill>
                <a:latin typeface="Microsoft JhengHei"/>
                <a:ea typeface="Microsoft JhengHei"/>
                <a:cs typeface="Microsoft JhengHei"/>
                <a:sym typeface="Microsoft JhengHei"/>
              </a:rPr>
              <a:t>入學方式</a:t>
            </a:r>
            <a:endParaRPr/>
          </a:p>
        </p:txBody>
      </p:sp>
      <p:sp>
        <p:nvSpPr>
          <p:cNvPr id="948" name="Google Shape;948;p54"/>
          <p:cNvSpPr/>
          <p:nvPr/>
        </p:nvSpPr>
        <p:spPr>
          <a:xfrm>
            <a:off x="25739" y="418125"/>
            <a:ext cx="9494907"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6600">
                <a:solidFill>
                  <a:schemeClr val="dk1"/>
                </a:solidFill>
                <a:latin typeface="Microsoft JhengHei"/>
                <a:ea typeface="Microsoft JhengHei"/>
                <a:cs typeface="Microsoft JhengHei"/>
                <a:sym typeface="Microsoft JhengHei"/>
              </a:rPr>
              <a:t>航運管理學系</a:t>
            </a:r>
            <a:r>
              <a:rPr b="1" lang="zh-TW" sz="6600">
                <a:solidFill>
                  <a:srgbClr val="0070C0"/>
                </a:solidFill>
                <a:latin typeface="Microsoft JhengHei"/>
                <a:ea typeface="Microsoft JhengHei"/>
                <a:cs typeface="Microsoft JhengHei"/>
                <a:sym typeface="Microsoft JhengHei"/>
              </a:rPr>
              <a:t>資訊管理組</a:t>
            </a:r>
            <a:endParaRPr/>
          </a:p>
        </p:txBody>
      </p:sp>
      <p:sp>
        <p:nvSpPr>
          <p:cNvPr id="949" name="Google Shape;949;p54"/>
          <p:cNvSpPr/>
          <p:nvPr/>
        </p:nvSpPr>
        <p:spPr>
          <a:xfrm>
            <a:off x="4760259" y="1344878"/>
            <a:ext cx="3950937" cy="198522"/>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50" name="Google Shape;950;p54"/>
          <p:cNvSpPr txBox="1"/>
          <p:nvPr>
            <p:ph idx="1" type="body"/>
          </p:nvPr>
        </p:nvSpPr>
        <p:spPr>
          <a:xfrm>
            <a:off x="840659" y="2265701"/>
            <a:ext cx="12253169" cy="7548143"/>
          </a:xfrm>
          <a:prstGeom prst="rect">
            <a:avLst/>
          </a:prstGeom>
          <a:noFill/>
          <a:ln>
            <a:noFill/>
          </a:ln>
        </p:spPr>
        <p:txBody>
          <a:bodyPr anchorCtr="0" anchor="t" bIns="45700" lIns="91425" spcFirstLastPara="1" rIns="91425" wrap="square" tIns="45700">
            <a:normAutofit fontScale="92500" lnSpcReduction="10000"/>
          </a:bodyPr>
          <a:lstStyle/>
          <a:p>
            <a:pPr indent="-664370" lvl="0" marL="664370" rtl="0" algn="l">
              <a:lnSpc>
                <a:spcPct val="120000"/>
              </a:lnSpc>
              <a:spcBef>
                <a:spcPts val="0"/>
              </a:spcBef>
              <a:spcAft>
                <a:spcPts val="0"/>
              </a:spcAft>
              <a:buClr>
                <a:schemeClr val="dk1"/>
              </a:buClr>
              <a:buSzPct val="100000"/>
              <a:buChar char="•"/>
            </a:pPr>
            <a:r>
              <a:rPr lang="zh-TW" sz="5400">
                <a:latin typeface="Microsoft JhengHei"/>
                <a:ea typeface="Microsoft JhengHei"/>
                <a:cs typeface="Microsoft JhengHei"/>
                <a:sym typeface="Microsoft JhengHei"/>
              </a:rPr>
              <a:t>培養具備一般資訊管理專長，兼具航運產業專業背景的人才為目標。</a:t>
            </a:r>
            <a:endParaRPr sz="5400">
              <a:latin typeface="Microsoft JhengHei"/>
              <a:ea typeface="Microsoft JhengHei"/>
              <a:cs typeface="Microsoft JhengHei"/>
              <a:sym typeface="Microsoft JhengHei"/>
            </a:endParaRPr>
          </a:p>
          <a:p>
            <a:pPr indent="-664370" lvl="0" marL="664370" rtl="0" algn="l">
              <a:lnSpc>
                <a:spcPct val="120000"/>
              </a:lnSpc>
              <a:spcBef>
                <a:spcPts val="999"/>
              </a:spcBef>
              <a:spcAft>
                <a:spcPts val="0"/>
              </a:spcAft>
              <a:buClr>
                <a:srgbClr val="FF0000"/>
              </a:buClr>
              <a:buSzPct val="100000"/>
              <a:buChar char="•"/>
            </a:pPr>
            <a:r>
              <a:rPr lang="zh-TW" sz="5400">
                <a:solidFill>
                  <a:srgbClr val="FF0000"/>
                </a:solidFill>
                <a:latin typeface="Microsoft JhengHei"/>
                <a:ea typeface="Microsoft JhengHei"/>
                <a:cs typeface="Microsoft JhengHei"/>
                <a:sym typeface="Microsoft JhengHei"/>
              </a:rPr>
              <a:t>專業課程包括三大領域：</a:t>
            </a:r>
            <a:endParaRPr/>
          </a:p>
          <a:p>
            <a:pPr indent="-928688" lvl="0" marL="1593057" rtl="0" algn="l">
              <a:lnSpc>
                <a:spcPct val="120000"/>
              </a:lnSpc>
              <a:spcBef>
                <a:spcPts val="999"/>
              </a:spcBef>
              <a:spcAft>
                <a:spcPts val="0"/>
              </a:spcAft>
              <a:buClr>
                <a:srgbClr val="FF0000"/>
              </a:buClr>
              <a:buSzPct val="100000"/>
              <a:buFont typeface="Calibri"/>
              <a:buAutoNum type="arabicPeriod"/>
            </a:pPr>
            <a:r>
              <a:rPr lang="zh-TW" sz="5400">
                <a:solidFill>
                  <a:srgbClr val="FF0000"/>
                </a:solidFill>
                <a:latin typeface="Microsoft JhengHei"/>
                <a:ea typeface="Microsoft JhengHei"/>
                <a:cs typeface="Microsoft JhengHei"/>
                <a:sym typeface="Microsoft JhengHei"/>
              </a:rPr>
              <a:t>資訊系統</a:t>
            </a:r>
            <a:endParaRPr sz="5400">
              <a:solidFill>
                <a:srgbClr val="FF0000"/>
              </a:solidFill>
              <a:latin typeface="Microsoft JhengHei"/>
              <a:ea typeface="Microsoft JhengHei"/>
              <a:cs typeface="Microsoft JhengHei"/>
              <a:sym typeface="Microsoft JhengHei"/>
            </a:endParaRPr>
          </a:p>
          <a:p>
            <a:pPr indent="-928688" lvl="0" marL="1593057" rtl="0" algn="l">
              <a:lnSpc>
                <a:spcPct val="120000"/>
              </a:lnSpc>
              <a:spcBef>
                <a:spcPts val="999"/>
              </a:spcBef>
              <a:spcAft>
                <a:spcPts val="0"/>
              </a:spcAft>
              <a:buClr>
                <a:srgbClr val="FF0000"/>
              </a:buClr>
              <a:buSzPct val="100000"/>
              <a:buFont typeface="Calibri"/>
              <a:buAutoNum type="arabicPeriod"/>
            </a:pPr>
            <a:r>
              <a:rPr lang="zh-TW" sz="5400">
                <a:solidFill>
                  <a:srgbClr val="FF0000"/>
                </a:solidFill>
                <a:latin typeface="Microsoft JhengHei"/>
                <a:ea typeface="Microsoft JhengHei"/>
                <a:cs typeface="Microsoft JhengHei"/>
                <a:sym typeface="Microsoft JhengHei"/>
              </a:rPr>
              <a:t>資訊應用</a:t>
            </a:r>
            <a:endParaRPr sz="5400">
              <a:solidFill>
                <a:srgbClr val="FF0000"/>
              </a:solidFill>
              <a:latin typeface="Microsoft JhengHei"/>
              <a:ea typeface="Microsoft JhengHei"/>
              <a:cs typeface="Microsoft JhengHei"/>
              <a:sym typeface="Microsoft JhengHei"/>
            </a:endParaRPr>
          </a:p>
          <a:p>
            <a:pPr indent="-928688" lvl="0" marL="1593057" rtl="0" algn="l">
              <a:lnSpc>
                <a:spcPct val="120000"/>
              </a:lnSpc>
              <a:spcBef>
                <a:spcPts val="999"/>
              </a:spcBef>
              <a:spcAft>
                <a:spcPts val="0"/>
              </a:spcAft>
              <a:buClr>
                <a:srgbClr val="FF0000"/>
              </a:buClr>
              <a:buSzPct val="100000"/>
              <a:buFont typeface="Calibri"/>
              <a:buAutoNum type="arabicPeriod"/>
            </a:pPr>
            <a:r>
              <a:rPr lang="zh-TW" sz="5400">
                <a:solidFill>
                  <a:srgbClr val="FF0000"/>
                </a:solidFill>
                <a:latin typeface="Microsoft JhengHei"/>
                <a:ea typeface="Microsoft JhengHei"/>
                <a:cs typeface="Microsoft JhengHei"/>
                <a:sym typeface="Microsoft JhengHei"/>
              </a:rPr>
              <a:t>管理及航運應用領域</a:t>
            </a:r>
            <a:endParaRPr/>
          </a:p>
          <a:p>
            <a:pPr indent="-664370" lvl="0" marL="664370" rtl="0" algn="l">
              <a:lnSpc>
                <a:spcPct val="120000"/>
              </a:lnSpc>
              <a:spcBef>
                <a:spcPts val="999"/>
              </a:spcBef>
              <a:spcAft>
                <a:spcPts val="0"/>
              </a:spcAft>
              <a:buClr>
                <a:schemeClr val="dk1"/>
              </a:buClr>
              <a:buSzPct val="100000"/>
              <a:buChar char="•"/>
            </a:pPr>
            <a:r>
              <a:rPr lang="zh-TW" sz="5400">
                <a:latin typeface="Microsoft JhengHei"/>
                <a:ea typeface="Microsoft JhengHei"/>
                <a:cs typeface="Microsoft JhengHei"/>
                <a:sym typeface="Microsoft JhengHei"/>
              </a:rPr>
              <a:t>強調學生之語文、財經、人文素養等基本能力的養成。</a:t>
            </a:r>
            <a:endParaRPr/>
          </a:p>
        </p:txBody>
      </p:sp>
      <p:pic>
        <p:nvPicPr>
          <p:cNvPr id="951" name="Google Shape;951;p54"/>
          <p:cNvPicPr preferRelativeResize="0"/>
          <p:nvPr/>
        </p:nvPicPr>
        <p:blipFill rotWithShape="1">
          <a:blip r:embed="rId6">
            <a:alphaModFix/>
          </a:blip>
          <a:srcRect b="0" l="0" r="0" t="0"/>
          <a:stretch/>
        </p:blipFill>
        <p:spPr>
          <a:xfrm>
            <a:off x="15706196" y="123164"/>
            <a:ext cx="2379108" cy="2714751"/>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grpSp>
        <p:nvGrpSpPr>
          <p:cNvPr id="957" name="Google Shape;957;p55"/>
          <p:cNvGrpSpPr/>
          <p:nvPr/>
        </p:nvGrpSpPr>
        <p:grpSpPr>
          <a:xfrm>
            <a:off x="-124692" y="1"/>
            <a:ext cx="9569706" cy="9288287"/>
            <a:chOff x="5126214" y="0"/>
            <a:chExt cx="7065786" cy="6858000"/>
          </a:xfrm>
        </p:grpSpPr>
        <p:pic>
          <p:nvPicPr>
            <p:cNvPr id="958" name="Google Shape;958;p55"/>
            <p:cNvPicPr preferRelativeResize="0"/>
            <p:nvPr/>
          </p:nvPicPr>
          <p:blipFill rotWithShape="1">
            <a:blip r:embed="rId3">
              <a:alphaModFix/>
            </a:blip>
            <a:srcRect b="0" l="42046" r="0" t="0"/>
            <a:stretch/>
          </p:blipFill>
          <p:spPr>
            <a:xfrm>
              <a:off x="5126214" y="0"/>
              <a:ext cx="7065786" cy="6858000"/>
            </a:xfrm>
            <a:prstGeom prst="rect">
              <a:avLst/>
            </a:prstGeom>
            <a:noFill/>
            <a:ln>
              <a:noFill/>
            </a:ln>
          </p:spPr>
        </p:pic>
        <p:pic>
          <p:nvPicPr>
            <p:cNvPr id="959" name="Google Shape;959;p55"/>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grpSp>
        <p:nvGrpSpPr>
          <p:cNvPr id="960" name="Google Shape;960;p55"/>
          <p:cNvGrpSpPr/>
          <p:nvPr/>
        </p:nvGrpSpPr>
        <p:grpSpPr>
          <a:xfrm rot="10800000">
            <a:off x="7101841" y="5897"/>
            <a:ext cx="11258897" cy="10287000"/>
            <a:chOff x="4686069" y="0"/>
            <a:chExt cx="7505931" cy="6858000"/>
          </a:xfrm>
        </p:grpSpPr>
        <p:pic>
          <p:nvPicPr>
            <p:cNvPr id="961" name="Google Shape;961;p55"/>
            <p:cNvPicPr preferRelativeResize="0"/>
            <p:nvPr/>
          </p:nvPicPr>
          <p:blipFill rotWithShape="1">
            <a:blip r:embed="rId5">
              <a:alphaModFix/>
            </a:blip>
            <a:srcRect b="0" l="38436" r="0" t="0"/>
            <a:stretch/>
          </p:blipFill>
          <p:spPr>
            <a:xfrm>
              <a:off x="4686069" y="0"/>
              <a:ext cx="7505931" cy="6858000"/>
            </a:xfrm>
            <a:prstGeom prst="rect">
              <a:avLst/>
            </a:prstGeom>
            <a:noFill/>
            <a:ln>
              <a:noFill/>
            </a:ln>
          </p:spPr>
        </p:pic>
        <p:pic>
          <p:nvPicPr>
            <p:cNvPr id="962" name="Google Shape;962;p55"/>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963" name="Google Shape;963;p55"/>
          <p:cNvSpPr/>
          <p:nvPr/>
        </p:nvSpPr>
        <p:spPr>
          <a:xfrm>
            <a:off x="-124692" y="1"/>
            <a:ext cx="8891285" cy="1553072"/>
          </a:xfrm>
          <a:prstGeom prst="rect">
            <a:avLst/>
          </a:prstGeom>
          <a:gradFill>
            <a:gsLst>
              <a:gs pos="0">
                <a:srgbClr val="A5A5A5"/>
              </a:gs>
              <a:gs pos="63000">
                <a:srgbClr val="F2F2F2"/>
              </a:gs>
              <a:gs pos="86000">
                <a:srgbClr val="FAFBFD"/>
              </a:gs>
              <a:gs pos="100000">
                <a:srgbClr val="F9FAFC"/>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64" name="Google Shape;964;p55"/>
          <p:cNvSpPr/>
          <p:nvPr/>
        </p:nvSpPr>
        <p:spPr>
          <a:xfrm rot="1127394">
            <a:off x="13219923" y="3275546"/>
            <a:ext cx="4593366" cy="3974946"/>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762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accent1"/>
              </a:solidFill>
              <a:latin typeface="Calibri"/>
              <a:ea typeface="Calibri"/>
              <a:cs typeface="Calibri"/>
              <a:sym typeface="Calibri"/>
            </a:endParaRPr>
          </a:p>
        </p:txBody>
      </p:sp>
      <p:sp>
        <p:nvSpPr>
          <p:cNvPr id="965" name="Google Shape;965;p55"/>
          <p:cNvSpPr/>
          <p:nvPr/>
        </p:nvSpPr>
        <p:spPr>
          <a:xfrm rot="-2435580">
            <a:off x="12939509" y="3705848"/>
            <a:ext cx="2476280" cy="117981"/>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66" name="Google Shape;966;p55"/>
          <p:cNvSpPr/>
          <p:nvPr/>
        </p:nvSpPr>
        <p:spPr>
          <a:xfrm rot="-6124473">
            <a:off x="12335221" y="5577173"/>
            <a:ext cx="2450471" cy="118761"/>
          </a:xfrm>
          <a:prstGeom prst="rect">
            <a:avLst/>
          </a:prstGeom>
          <a:solidFill>
            <a:srgbClr val="E5DF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67" name="Google Shape;967;p55"/>
          <p:cNvSpPr/>
          <p:nvPr/>
        </p:nvSpPr>
        <p:spPr>
          <a:xfrm rot="-9611698">
            <a:off x="13686088" y="7102656"/>
            <a:ext cx="2476280" cy="133245"/>
          </a:xfrm>
          <a:prstGeom prst="rect">
            <a:avLst/>
          </a:prstGeom>
          <a:solidFill>
            <a:srgbClr val="E2DD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68" name="Google Shape;968;p55"/>
          <p:cNvSpPr/>
          <p:nvPr/>
        </p:nvSpPr>
        <p:spPr>
          <a:xfrm rot="8124535">
            <a:off x="15648113" y="6682712"/>
            <a:ext cx="2476280" cy="117981"/>
          </a:xfrm>
          <a:prstGeom prst="rect">
            <a:avLst/>
          </a:prstGeom>
          <a:solidFill>
            <a:srgbClr val="F1DD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69" name="Google Shape;969;p55"/>
          <p:cNvSpPr/>
          <p:nvPr/>
        </p:nvSpPr>
        <p:spPr>
          <a:xfrm rot="4627973">
            <a:off x="16370624" y="4801971"/>
            <a:ext cx="2204462" cy="123486"/>
          </a:xfrm>
          <a:prstGeom prst="rect">
            <a:avLst/>
          </a:prstGeom>
          <a:solidFill>
            <a:srgbClr val="F3ECD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70" name="Google Shape;970;p55"/>
          <p:cNvSpPr/>
          <p:nvPr/>
        </p:nvSpPr>
        <p:spPr>
          <a:xfrm rot="1251821">
            <a:off x="14981348" y="3362277"/>
            <a:ext cx="2476280" cy="117981"/>
          </a:xfrm>
          <a:prstGeom prst="rect">
            <a:avLst/>
          </a:prstGeom>
          <a:solidFill>
            <a:srgbClr val="C2C0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71" name="Google Shape;971;p55"/>
          <p:cNvSpPr txBox="1"/>
          <p:nvPr/>
        </p:nvSpPr>
        <p:spPr>
          <a:xfrm>
            <a:off x="13857292" y="4881827"/>
            <a:ext cx="3505967"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6000">
                <a:solidFill>
                  <a:schemeClr val="dk1"/>
                </a:solidFill>
                <a:latin typeface="Microsoft JhengHei"/>
                <a:ea typeface="Microsoft JhengHei"/>
                <a:cs typeface="Microsoft JhengHei"/>
                <a:sym typeface="Microsoft JhengHei"/>
              </a:rPr>
              <a:t>資料審查</a:t>
            </a:r>
            <a:endParaRPr b="1" sz="5400">
              <a:solidFill>
                <a:schemeClr val="dk1"/>
              </a:solidFill>
              <a:latin typeface="Microsoft JhengHei"/>
              <a:ea typeface="Microsoft JhengHei"/>
              <a:cs typeface="Microsoft JhengHei"/>
              <a:sym typeface="Microsoft JhengHei"/>
            </a:endParaRPr>
          </a:p>
        </p:txBody>
      </p:sp>
      <p:sp>
        <p:nvSpPr>
          <p:cNvPr id="972" name="Google Shape;972;p55"/>
          <p:cNvSpPr txBox="1"/>
          <p:nvPr/>
        </p:nvSpPr>
        <p:spPr>
          <a:xfrm>
            <a:off x="14349575" y="4102058"/>
            <a:ext cx="2607125" cy="646331"/>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600">
                <a:solidFill>
                  <a:schemeClr val="dk1"/>
                </a:solidFill>
                <a:latin typeface="Microsoft JhengHei"/>
                <a:ea typeface="Microsoft JhengHei"/>
                <a:cs typeface="Microsoft JhengHei"/>
                <a:sym typeface="Microsoft JhengHei"/>
              </a:rPr>
              <a:t>入學方式</a:t>
            </a:r>
            <a:endParaRPr/>
          </a:p>
        </p:txBody>
      </p:sp>
      <p:sp>
        <p:nvSpPr>
          <p:cNvPr id="973" name="Google Shape;973;p55"/>
          <p:cNvSpPr/>
          <p:nvPr/>
        </p:nvSpPr>
        <p:spPr>
          <a:xfrm>
            <a:off x="25739" y="418125"/>
            <a:ext cx="9494907"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6600">
                <a:solidFill>
                  <a:schemeClr val="dk1"/>
                </a:solidFill>
                <a:latin typeface="Microsoft JhengHei"/>
                <a:ea typeface="Microsoft JhengHei"/>
                <a:cs typeface="Microsoft JhengHei"/>
                <a:sym typeface="Microsoft JhengHei"/>
              </a:rPr>
              <a:t>航運管理學系</a:t>
            </a:r>
            <a:r>
              <a:rPr b="1" lang="zh-TW" sz="6600">
                <a:solidFill>
                  <a:srgbClr val="0070C0"/>
                </a:solidFill>
                <a:latin typeface="Microsoft JhengHei"/>
                <a:ea typeface="Microsoft JhengHei"/>
                <a:cs typeface="Microsoft JhengHei"/>
                <a:sym typeface="Microsoft JhengHei"/>
              </a:rPr>
              <a:t>物流管理組</a:t>
            </a:r>
            <a:endParaRPr/>
          </a:p>
        </p:txBody>
      </p:sp>
      <p:sp>
        <p:nvSpPr>
          <p:cNvPr id="974" name="Google Shape;974;p55"/>
          <p:cNvSpPr/>
          <p:nvPr/>
        </p:nvSpPr>
        <p:spPr>
          <a:xfrm>
            <a:off x="4760259" y="1344878"/>
            <a:ext cx="3950937" cy="198522"/>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75" name="Google Shape;975;p55"/>
          <p:cNvSpPr txBox="1"/>
          <p:nvPr>
            <p:ph idx="1" type="body"/>
          </p:nvPr>
        </p:nvSpPr>
        <p:spPr>
          <a:xfrm>
            <a:off x="840659" y="2265701"/>
            <a:ext cx="12253169" cy="7548143"/>
          </a:xfrm>
          <a:prstGeom prst="rect">
            <a:avLst/>
          </a:prstGeom>
          <a:noFill/>
          <a:ln>
            <a:noFill/>
          </a:ln>
        </p:spPr>
        <p:txBody>
          <a:bodyPr anchorCtr="0" anchor="t" bIns="45700" lIns="91425" spcFirstLastPara="1" rIns="91425" wrap="square" tIns="45700">
            <a:normAutofit fontScale="85000" lnSpcReduction="20000"/>
          </a:bodyPr>
          <a:lstStyle/>
          <a:p>
            <a:pPr indent="-664370" lvl="0" marL="664370" rtl="0" algn="l">
              <a:lnSpc>
                <a:spcPct val="120000"/>
              </a:lnSpc>
              <a:spcBef>
                <a:spcPts val="0"/>
              </a:spcBef>
              <a:spcAft>
                <a:spcPts val="0"/>
              </a:spcAft>
              <a:buClr>
                <a:schemeClr val="dk1"/>
              </a:buClr>
              <a:buSzPct val="100000"/>
              <a:buChar char="•"/>
            </a:pPr>
            <a:r>
              <a:rPr lang="zh-TW" sz="5400">
                <a:latin typeface="Microsoft JhengHei"/>
                <a:ea typeface="Microsoft JhengHei"/>
                <a:cs typeface="Microsoft JhengHei"/>
                <a:sym typeface="Microsoft JhengHei"/>
              </a:rPr>
              <a:t>在傳統海空運領域中，加入以企業思維為核心的物流管理</a:t>
            </a:r>
            <a:endParaRPr sz="5400">
              <a:latin typeface="Microsoft JhengHei"/>
              <a:ea typeface="Microsoft JhengHei"/>
              <a:cs typeface="Microsoft JhengHei"/>
              <a:sym typeface="Microsoft JhengHei"/>
            </a:endParaRPr>
          </a:p>
          <a:p>
            <a:pPr indent="-664370" lvl="0" marL="664370" rtl="0" algn="l">
              <a:lnSpc>
                <a:spcPct val="120000"/>
              </a:lnSpc>
              <a:spcBef>
                <a:spcPts val="918"/>
              </a:spcBef>
              <a:spcAft>
                <a:spcPts val="0"/>
              </a:spcAft>
              <a:buClr>
                <a:schemeClr val="dk1"/>
              </a:buClr>
              <a:buSzPct val="100000"/>
              <a:buChar char="•"/>
            </a:pPr>
            <a:r>
              <a:rPr lang="zh-TW" sz="5400">
                <a:latin typeface="Microsoft JhengHei"/>
                <a:ea typeface="Microsoft JhengHei"/>
                <a:cs typeface="Microsoft JhengHei"/>
                <a:sym typeface="Microsoft JhengHei"/>
              </a:rPr>
              <a:t>加强增進與物流業界之產學合作關係，使理論與實務結合並配合社會及產業脈動、培養物流管理人才。</a:t>
            </a:r>
            <a:endParaRPr/>
          </a:p>
          <a:p>
            <a:pPr indent="-664370" lvl="0" marL="664370" rtl="0" algn="l">
              <a:lnSpc>
                <a:spcPct val="120000"/>
              </a:lnSpc>
              <a:spcBef>
                <a:spcPts val="918"/>
              </a:spcBef>
              <a:spcAft>
                <a:spcPts val="0"/>
              </a:spcAft>
              <a:buClr>
                <a:srgbClr val="FF0000"/>
              </a:buClr>
              <a:buSzPct val="100000"/>
              <a:buChar char="•"/>
            </a:pPr>
            <a:r>
              <a:rPr lang="zh-TW" sz="5400">
                <a:solidFill>
                  <a:srgbClr val="FF0000"/>
                </a:solidFill>
                <a:latin typeface="Microsoft JhengHei"/>
                <a:ea typeface="Microsoft JhengHei"/>
                <a:cs typeface="Microsoft JhengHei"/>
                <a:sym typeface="Microsoft JhengHei"/>
              </a:rPr>
              <a:t>專業課程包括三大領域：</a:t>
            </a:r>
            <a:endParaRPr/>
          </a:p>
          <a:p>
            <a:pPr indent="-928688" lvl="0" marL="1593057" rtl="0" algn="l">
              <a:lnSpc>
                <a:spcPct val="120000"/>
              </a:lnSpc>
              <a:spcBef>
                <a:spcPts val="918"/>
              </a:spcBef>
              <a:spcAft>
                <a:spcPts val="0"/>
              </a:spcAft>
              <a:buClr>
                <a:srgbClr val="FF0000"/>
              </a:buClr>
              <a:buSzPct val="100000"/>
              <a:buFont typeface="Calibri"/>
              <a:buAutoNum type="arabicPeriod"/>
            </a:pPr>
            <a:r>
              <a:rPr lang="zh-TW" sz="5400">
                <a:solidFill>
                  <a:srgbClr val="FF0000"/>
                </a:solidFill>
                <a:latin typeface="Microsoft JhengHei"/>
                <a:ea typeface="Microsoft JhengHei"/>
                <a:cs typeface="Microsoft JhengHei"/>
                <a:sym typeface="Microsoft JhengHei"/>
              </a:rPr>
              <a:t>物流管理</a:t>
            </a:r>
            <a:endParaRPr sz="5400">
              <a:solidFill>
                <a:srgbClr val="FF0000"/>
              </a:solidFill>
              <a:latin typeface="Microsoft JhengHei"/>
              <a:ea typeface="Microsoft JhengHei"/>
              <a:cs typeface="Microsoft JhengHei"/>
              <a:sym typeface="Microsoft JhengHei"/>
            </a:endParaRPr>
          </a:p>
          <a:p>
            <a:pPr indent="-928688" lvl="0" marL="1593057" rtl="0" algn="l">
              <a:lnSpc>
                <a:spcPct val="120000"/>
              </a:lnSpc>
              <a:spcBef>
                <a:spcPts val="918"/>
              </a:spcBef>
              <a:spcAft>
                <a:spcPts val="0"/>
              </a:spcAft>
              <a:buClr>
                <a:srgbClr val="FF0000"/>
              </a:buClr>
              <a:buSzPct val="100000"/>
              <a:buFont typeface="Calibri"/>
              <a:buAutoNum type="arabicPeriod"/>
            </a:pPr>
            <a:r>
              <a:rPr lang="zh-TW" sz="5400">
                <a:solidFill>
                  <a:srgbClr val="FF0000"/>
                </a:solidFill>
                <a:latin typeface="Microsoft JhengHei"/>
                <a:ea typeface="Microsoft JhengHei"/>
                <a:cs typeface="Microsoft JhengHei"/>
                <a:sym typeface="Microsoft JhengHei"/>
              </a:rPr>
              <a:t>管理應用領域</a:t>
            </a:r>
            <a:endParaRPr sz="5400">
              <a:solidFill>
                <a:srgbClr val="FF0000"/>
              </a:solidFill>
              <a:latin typeface="Microsoft JhengHei"/>
              <a:ea typeface="Microsoft JhengHei"/>
              <a:cs typeface="Microsoft JhengHei"/>
              <a:sym typeface="Microsoft JhengHei"/>
            </a:endParaRPr>
          </a:p>
          <a:p>
            <a:pPr indent="-928688" lvl="0" marL="1593057" rtl="0" algn="l">
              <a:lnSpc>
                <a:spcPct val="120000"/>
              </a:lnSpc>
              <a:spcBef>
                <a:spcPts val="918"/>
              </a:spcBef>
              <a:spcAft>
                <a:spcPts val="0"/>
              </a:spcAft>
              <a:buClr>
                <a:srgbClr val="FF0000"/>
              </a:buClr>
              <a:buSzPct val="100000"/>
              <a:buFont typeface="Calibri"/>
              <a:buAutoNum type="arabicPeriod"/>
            </a:pPr>
            <a:r>
              <a:rPr lang="zh-TW" sz="5400">
                <a:solidFill>
                  <a:srgbClr val="FF0000"/>
                </a:solidFill>
                <a:latin typeface="Microsoft JhengHei"/>
                <a:ea typeface="Microsoft JhengHei"/>
                <a:cs typeface="Microsoft JhengHei"/>
                <a:sym typeface="Microsoft JhengHei"/>
              </a:rPr>
              <a:t>航運應用領域</a:t>
            </a:r>
            <a:endParaRPr sz="5400">
              <a:solidFill>
                <a:srgbClr val="FF0000"/>
              </a:solidFill>
              <a:latin typeface="Microsoft JhengHei"/>
              <a:ea typeface="Microsoft JhengHei"/>
              <a:cs typeface="Microsoft JhengHei"/>
              <a:sym typeface="Microsoft JhengHei"/>
            </a:endParaRPr>
          </a:p>
        </p:txBody>
      </p:sp>
      <p:pic>
        <p:nvPicPr>
          <p:cNvPr id="976" name="Google Shape;976;p55"/>
          <p:cNvPicPr preferRelativeResize="0"/>
          <p:nvPr/>
        </p:nvPicPr>
        <p:blipFill rotWithShape="1">
          <a:blip r:embed="rId6">
            <a:alphaModFix/>
          </a:blip>
          <a:srcRect b="0" l="0" r="0" t="0"/>
          <a:stretch/>
        </p:blipFill>
        <p:spPr>
          <a:xfrm>
            <a:off x="15767145" y="207488"/>
            <a:ext cx="2379108" cy="271475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grpSp>
        <p:nvGrpSpPr>
          <p:cNvPr id="982" name="Google Shape;982;p56"/>
          <p:cNvGrpSpPr/>
          <p:nvPr/>
        </p:nvGrpSpPr>
        <p:grpSpPr>
          <a:xfrm>
            <a:off x="-124692" y="1"/>
            <a:ext cx="9569706" cy="9288287"/>
            <a:chOff x="5126214" y="0"/>
            <a:chExt cx="7065786" cy="6858000"/>
          </a:xfrm>
        </p:grpSpPr>
        <p:pic>
          <p:nvPicPr>
            <p:cNvPr id="983" name="Google Shape;983;p56"/>
            <p:cNvPicPr preferRelativeResize="0"/>
            <p:nvPr/>
          </p:nvPicPr>
          <p:blipFill rotWithShape="1">
            <a:blip r:embed="rId3">
              <a:alphaModFix/>
            </a:blip>
            <a:srcRect b="0" l="42046" r="0" t="0"/>
            <a:stretch/>
          </p:blipFill>
          <p:spPr>
            <a:xfrm>
              <a:off x="5126214" y="0"/>
              <a:ext cx="7065786" cy="6858000"/>
            </a:xfrm>
            <a:prstGeom prst="rect">
              <a:avLst/>
            </a:prstGeom>
            <a:noFill/>
            <a:ln>
              <a:noFill/>
            </a:ln>
          </p:spPr>
        </p:pic>
        <p:pic>
          <p:nvPicPr>
            <p:cNvPr id="984" name="Google Shape;984;p56"/>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grpSp>
        <p:nvGrpSpPr>
          <p:cNvPr id="985" name="Google Shape;985;p56"/>
          <p:cNvGrpSpPr/>
          <p:nvPr/>
        </p:nvGrpSpPr>
        <p:grpSpPr>
          <a:xfrm rot="10800000">
            <a:off x="7072157" y="0"/>
            <a:ext cx="11258897" cy="10287000"/>
            <a:chOff x="4686069" y="0"/>
            <a:chExt cx="7505931" cy="6858000"/>
          </a:xfrm>
        </p:grpSpPr>
        <p:pic>
          <p:nvPicPr>
            <p:cNvPr id="986" name="Google Shape;986;p56"/>
            <p:cNvPicPr preferRelativeResize="0"/>
            <p:nvPr/>
          </p:nvPicPr>
          <p:blipFill rotWithShape="1">
            <a:blip r:embed="rId5">
              <a:alphaModFix/>
            </a:blip>
            <a:srcRect b="0" l="38436" r="0" t="0"/>
            <a:stretch/>
          </p:blipFill>
          <p:spPr>
            <a:xfrm>
              <a:off x="4686069" y="0"/>
              <a:ext cx="7505931" cy="6858000"/>
            </a:xfrm>
            <a:prstGeom prst="rect">
              <a:avLst/>
            </a:prstGeom>
            <a:noFill/>
            <a:ln>
              <a:noFill/>
            </a:ln>
          </p:spPr>
        </p:pic>
        <p:pic>
          <p:nvPicPr>
            <p:cNvPr id="987" name="Google Shape;987;p56"/>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988" name="Google Shape;988;p56"/>
          <p:cNvSpPr/>
          <p:nvPr/>
        </p:nvSpPr>
        <p:spPr>
          <a:xfrm>
            <a:off x="-124692" y="1"/>
            <a:ext cx="8891285" cy="1553072"/>
          </a:xfrm>
          <a:prstGeom prst="rect">
            <a:avLst/>
          </a:prstGeom>
          <a:gradFill>
            <a:gsLst>
              <a:gs pos="0">
                <a:srgbClr val="A5A5A5"/>
              </a:gs>
              <a:gs pos="63000">
                <a:srgbClr val="F2F2F2"/>
              </a:gs>
              <a:gs pos="86000">
                <a:srgbClr val="FAFBFD"/>
              </a:gs>
              <a:gs pos="100000">
                <a:srgbClr val="F9FAFC"/>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89" name="Google Shape;989;p56"/>
          <p:cNvSpPr/>
          <p:nvPr/>
        </p:nvSpPr>
        <p:spPr>
          <a:xfrm rot="1127394">
            <a:off x="13219923" y="3275546"/>
            <a:ext cx="4593366" cy="3974946"/>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762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accent1"/>
              </a:solidFill>
              <a:latin typeface="Calibri"/>
              <a:ea typeface="Calibri"/>
              <a:cs typeface="Calibri"/>
              <a:sym typeface="Calibri"/>
            </a:endParaRPr>
          </a:p>
        </p:txBody>
      </p:sp>
      <p:sp>
        <p:nvSpPr>
          <p:cNvPr id="990" name="Google Shape;990;p56"/>
          <p:cNvSpPr/>
          <p:nvPr/>
        </p:nvSpPr>
        <p:spPr>
          <a:xfrm rot="-2435580">
            <a:off x="12939509" y="3705848"/>
            <a:ext cx="2476280" cy="117981"/>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91" name="Google Shape;991;p56"/>
          <p:cNvSpPr/>
          <p:nvPr/>
        </p:nvSpPr>
        <p:spPr>
          <a:xfrm rot="-6124473">
            <a:off x="12335221" y="5577173"/>
            <a:ext cx="2450471" cy="118761"/>
          </a:xfrm>
          <a:prstGeom prst="rect">
            <a:avLst/>
          </a:prstGeom>
          <a:solidFill>
            <a:srgbClr val="E5DF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92" name="Google Shape;992;p56"/>
          <p:cNvSpPr/>
          <p:nvPr/>
        </p:nvSpPr>
        <p:spPr>
          <a:xfrm rot="-9611698">
            <a:off x="13686088" y="7102656"/>
            <a:ext cx="2476280" cy="133245"/>
          </a:xfrm>
          <a:prstGeom prst="rect">
            <a:avLst/>
          </a:prstGeom>
          <a:solidFill>
            <a:srgbClr val="E2DD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93" name="Google Shape;993;p56"/>
          <p:cNvSpPr/>
          <p:nvPr/>
        </p:nvSpPr>
        <p:spPr>
          <a:xfrm rot="8124535">
            <a:off x="15648113" y="6682712"/>
            <a:ext cx="2476280" cy="117981"/>
          </a:xfrm>
          <a:prstGeom prst="rect">
            <a:avLst/>
          </a:prstGeom>
          <a:solidFill>
            <a:srgbClr val="F1DD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94" name="Google Shape;994;p56"/>
          <p:cNvSpPr/>
          <p:nvPr/>
        </p:nvSpPr>
        <p:spPr>
          <a:xfrm rot="4627973">
            <a:off x="16370624" y="4801971"/>
            <a:ext cx="2204462" cy="123486"/>
          </a:xfrm>
          <a:prstGeom prst="rect">
            <a:avLst/>
          </a:prstGeom>
          <a:solidFill>
            <a:srgbClr val="F3ECD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95" name="Google Shape;995;p56"/>
          <p:cNvSpPr/>
          <p:nvPr/>
        </p:nvSpPr>
        <p:spPr>
          <a:xfrm rot="1251821">
            <a:off x="14981348" y="3362277"/>
            <a:ext cx="2476280" cy="117981"/>
          </a:xfrm>
          <a:prstGeom prst="rect">
            <a:avLst/>
          </a:prstGeom>
          <a:solidFill>
            <a:srgbClr val="C2C0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996" name="Google Shape;996;p56"/>
          <p:cNvSpPr txBox="1"/>
          <p:nvPr/>
        </p:nvSpPr>
        <p:spPr>
          <a:xfrm>
            <a:off x="13857292" y="4881827"/>
            <a:ext cx="3505967"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6000">
                <a:solidFill>
                  <a:schemeClr val="dk1"/>
                </a:solidFill>
                <a:latin typeface="Microsoft JhengHei"/>
                <a:ea typeface="Microsoft JhengHei"/>
                <a:cs typeface="Microsoft JhengHei"/>
                <a:sym typeface="Microsoft JhengHei"/>
              </a:rPr>
              <a:t>資料審查</a:t>
            </a:r>
            <a:endParaRPr b="1" sz="5400">
              <a:solidFill>
                <a:schemeClr val="dk1"/>
              </a:solidFill>
              <a:latin typeface="Microsoft JhengHei"/>
              <a:ea typeface="Microsoft JhengHei"/>
              <a:cs typeface="Microsoft JhengHei"/>
              <a:sym typeface="Microsoft JhengHei"/>
            </a:endParaRPr>
          </a:p>
        </p:txBody>
      </p:sp>
      <p:sp>
        <p:nvSpPr>
          <p:cNvPr id="997" name="Google Shape;997;p56"/>
          <p:cNvSpPr txBox="1"/>
          <p:nvPr/>
        </p:nvSpPr>
        <p:spPr>
          <a:xfrm>
            <a:off x="14349575" y="4102058"/>
            <a:ext cx="2607125" cy="646331"/>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600">
                <a:solidFill>
                  <a:schemeClr val="dk1"/>
                </a:solidFill>
                <a:latin typeface="Microsoft JhengHei"/>
                <a:ea typeface="Microsoft JhengHei"/>
                <a:cs typeface="Microsoft JhengHei"/>
                <a:sym typeface="Microsoft JhengHei"/>
              </a:rPr>
              <a:t>入學方式</a:t>
            </a:r>
            <a:endParaRPr/>
          </a:p>
        </p:txBody>
      </p:sp>
      <p:sp>
        <p:nvSpPr>
          <p:cNvPr id="998" name="Google Shape;998;p56"/>
          <p:cNvSpPr/>
          <p:nvPr/>
        </p:nvSpPr>
        <p:spPr>
          <a:xfrm>
            <a:off x="1318465" y="272423"/>
            <a:ext cx="387798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7200">
                <a:solidFill>
                  <a:schemeClr val="dk1"/>
                </a:solidFill>
                <a:latin typeface="Microsoft JhengHei"/>
                <a:ea typeface="Microsoft JhengHei"/>
                <a:cs typeface="Microsoft JhengHei"/>
                <a:sym typeface="Microsoft JhengHei"/>
              </a:rPr>
              <a:t>商船學系</a:t>
            </a:r>
            <a:endParaRPr b="1" sz="7200">
              <a:solidFill>
                <a:srgbClr val="0070C0"/>
              </a:solidFill>
              <a:latin typeface="Microsoft JhengHei"/>
              <a:ea typeface="Microsoft JhengHei"/>
              <a:cs typeface="Microsoft JhengHei"/>
              <a:sym typeface="Microsoft JhengHei"/>
            </a:endParaRPr>
          </a:p>
        </p:txBody>
      </p:sp>
      <p:sp>
        <p:nvSpPr>
          <p:cNvPr id="999" name="Google Shape;999;p56"/>
          <p:cNvSpPr txBox="1"/>
          <p:nvPr>
            <p:ph idx="1" type="body"/>
          </p:nvPr>
        </p:nvSpPr>
        <p:spPr>
          <a:xfrm>
            <a:off x="840659" y="2265701"/>
            <a:ext cx="12253169" cy="7548143"/>
          </a:xfrm>
          <a:prstGeom prst="rect">
            <a:avLst/>
          </a:prstGeom>
          <a:noFill/>
          <a:ln>
            <a:noFill/>
          </a:ln>
        </p:spPr>
        <p:txBody>
          <a:bodyPr anchorCtr="0" anchor="t" bIns="45700" lIns="91425" spcFirstLastPara="1" rIns="91425" wrap="square" tIns="45700">
            <a:normAutofit/>
          </a:bodyPr>
          <a:lstStyle/>
          <a:p>
            <a:pPr indent="-664370" lvl="0" marL="664370" rtl="0" algn="l">
              <a:lnSpc>
                <a:spcPct val="120000"/>
              </a:lnSpc>
              <a:spcBef>
                <a:spcPts val="0"/>
              </a:spcBef>
              <a:spcAft>
                <a:spcPts val="0"/>
              </a:spcAft>
              <a:buClr>
                <a:schemeClr val="dk1"/>
              </a:buClr>
              <a:buSzPts val="5400"/>
              <a:buChar char="•"/>
            </a:pPr>
            <a:r>
              <a:rPr lang="zh-TW" sz="5400">
                <a:latin typeface="Microsoft JhengHei"/>
                <a:ea typeface="Microsoft JhengHei"/>
                <a:cs typeface="Microsoft JhengHei"/>
                <a:sym typeface="Microsoft JhengHei"/>
              </a:rPr>
              <a:t>為全國高教體系</a:t>
            </a:r>
            <a:r>
              <a:rPr lang="zh-TW" sz="5400">
                <a:solidFill>
                  <a:srgbClr val="FF0000"/>
                </a:solidFill>
                <a:latin typeface="Microsoft JhengHei"/>
                <a:ea typeface="Microsoft JhengHei"/>
                <a:cs typeface="Microsoft JhengHei"/>
                <a:sym typeface="Microsoft JhengHei"/>
              </a:rPr>
              <a:t>唯一培育商船與航海高階人才之科系</a:t>
            </a:r>
            <a:endParaRPr sz="5400">
              <a:solidFill>
                <a:srgbClr val="FF0000"/>
              </a:solidFill>
              <a:latin typeface="Microsoft JhengHei"/>
              <a:ea typeface="Microsoft JhengHei"/>
              <a:cs typeface="Microsoft JhengHei"/>
              <a:sym typeface="Microsoft JhengHei"/>
            </a:endParaRPr>
          </a:p>
          <a:p>
            <a:pPr indent="-664370" lvl="0" marL="664370" rtl="0" algn="l">
              <a:lnSpc>
                <a:spcPct val="120000"/>
              </a:lnSpc>
              <a:spcBef>
                <a:spcPts val="1080"/>
              </a:spcBef>
              <a:spcAft>
                <a:spcPts val="0"/>
              </a:spcAft>
              <a:buClr>
                <a:schemeClr val="dk1"/>
              </a:buClr>
              <a:buSzPts val="5400"/>
              <a:buChar char="•"/>
            </a:pPr>
            <a:r>
              <a:rPr lang="zh-TW" sz="5400">
                <a:latin typeface="Microsoft JhengHei"/>
                <a:ea typeface="Microsoft JhengHei"/>
                <a:cs typeface="Microsoft JhengHei"/>
                <a:sym typeface="Microsoft JhengHei"/>
              </a:rPr>
              <a:t>培養學生在航海知識、海洋運輸以及海事管理等方面之專業能力</a:t>
            </a:r>
            <a:endParaRPr sz="5400">
              <a:latin typeface="Microsoft JhengHei"/>
              <a:ea typeface="Microsoft JhengHei"/>
              <a:cs typeface="Microsoft JhengHei"/>
              <a:sym typeface="Microsoft JhengHei"/>
            </a:endParaRPr>
          </a:p>
          <a:p>
            <a:pPr indent="-664370" lvl="0" marL="664370" rtl="0" algn="l">
              <a:lnSpc>
                <a:spcPct val="120000"/>
              </a:lnSpc>
              <a:spcBef>
                <a:spcPts val="1080"/>
              </a:spcBef>
              <a:spcAft>
                <a:spcPts val="0"/>
              </a:spcAft>
              <a:buClr>
                <a:srgbClr val="FF0000"/>
              </a:buClr>
              <a:buSzPts val="5400"/>
              <a:buChar char="•"/>
            </a:pPr>
            <a:r>
              <a:rPr lang="zh-TW" sz="5400">
                <a:solidFill>
                  <a:srgbClr val="FF0000"/>
                </a:solidFill>
                <a:latin typeface="Microsoft JhengHei"/>
                <a:ea typeface="Microsoft JhengHei"/>
                <a:cs typeface="Microsoft JhengHei"/>
                <a:sym typeface="Microsoft JhengHei"/>
              </a:rPr>
              <a:t>課程規劃分為「航行」與「船務」兩大專業領域</a:t>
            </a:r>
            <a:endParaRPr/>
          </a:p>
          <a:p>
            <a:pPr indent="-321470" lvl="0" marL="664370" rtl="0" algn="l">
              <a:lnSpc>
                <a:spcPct val="120000"/>
              </a:lnSpc>
              <a:spcBef>
                <a:spcPts val="1080"/>
              </a:spcBef>
              <a:spcAft>
                <a:spcPts val="0"/>
              </a:spcAft>
              <a:buClr>
                <a:schemeClr val="dk1"/>
              </a:buClr>
              <a:buSzPts val="5400"/>
              <a:buNone/>
            </a:pPr>
            <a:r>
              <a:t/>
            </a:r>
            <a:endParaRPr sz="5400">
              <a:solidFill>
                <a:srgbClr val="FF0000"/>
              </a:solidFill>
              <a:latin typeface="Microsoft JhengHei"/>
              <a:ea typeface="Microsoft JhengHei"/>
              <a:cs typeface="Microsoft JhengHei"/>
              <a:sym typeface="Microsoft JhengHei"/>
            </a:endParaRPr>
          </a:p>
          <a:p>
            <a:pPr indent="-321470" lvl="0" marL="664370" rtl="0" algn="l">
              <a:lnSpc>
                <a:spcPct val="120000"/>
              </a:lnSpc>
              <a:spcBef>
                <a:spcPts val="1080"/>
              </a:spcBef>
              <a:spcAft>
                <a:spcPts val="0"/>
              </a:spcAft>
              <a:buClr>
                <a:schemeClr val="dk1"/>
              </a:buClr>
              <a:buSzPts val="5400"/>
              <a:buNone/>
            </a:pPr>
            <a:r>
              <a:t/>
            </a:r>
            <a:endParaRPr sz="5400">
              <a:solidFill>
                <a:srgbClr val="FF0000"/>
              </a:solidFill>
              <a:latin typeface="Microsoft JhengHei"/>
              <a:ea typeface="Microsoft JhengHei"/>
              <a:cs typeface="Microsoft JhengHei"/>
              <a:sym typeface="Microsoft JhengHei"/>
            </a:endParaRPr>
          </a:p>
        </p:txBody>
      </p:sp>
      <p:pic>
        <p:nvPicPr>
          <p:cNvPr id="1000" name="Google Shape;1000;p56"/>
          <p:cNvPicPr preferRelativeResize="0"/>
          <p:nvPr/>
        </p:nvPicPr>
        <p:blipFill rotWithShape="1">
          <a:blip r:embed="rId6">
            <a:alphaModFix/>
          </a:blip>
          <a:srcRect b="0" l="0" r="0" t="0"/>
          <a:stretch/>
        </p:blipFill>
        <p:spPr>
          <a:xfrm>
            <a:off x="15703916" y="161543"/>
            <a:ext cx="2379108" cy="2714751"/>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grpSp>
        <p:nvGrpSpPr>
          <p:cNvPr id="1006" name="Google Shape;1006;p57"/>
          <p:cNvGrpSpPr/>
          <p:nvPr/>
        </p:nvGrpSpPr>
        <p:grpSpPr>
          <a:xfrm>
            <a:off x="-124692" y="1"/>
            <a:ext cx="9569706" cy="9288287"/>
            <a:chOff x="5126214" y="0"/>
            <a:chExt cx="7065786" cy="6858000"/>
          </a:xfrm>
        </p:grpSpPr>
        <p:pic>
          <p:nvPicPr>
            <p:cNvPr id="1007" name="Google Shape;1007;p57"/>
            <p:cNvPicPr preferRelativeResize="0"/>
            <p:nvPr/>
          </p:nvPicPr>
          <p:blipFill rotWithShape="1">
            <a:blip r:embed="rId3">
              <a:alphaModFix/>
            </a:blip>
            <a:srcRect b="0" l="42046" r="0" t="0"/>
            <a:stretch/>
          </p:blipFill>
          <p:spPr>
            <a:xfrm>
              <a:off x="5126214" y="0"/>
              <a:ext cx="7065786" cy="6858000"/>
            </a:xfrm>
            <a:prstGeom prst="rect">
              <a:avLst/>
            </a:prstGeom>
            <a:noFill/>
            <a:ln>
              <a:noFill/>
            </a:ln>
          </p:spPr>
        </p:pic>
        <p:pic>
          <p:nvPicPr>
            <p:cNvPr id="1008" name="Google Shape;1008;p57"/>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grpSp>
        <p:nvGrpSpPr>
          <p:cNvPr id="1009" name="Google Shape;1009;p57"/>
          <p:cNvGrpSpPr/>
          <p:nvPr/>
        </p:nvGrpSpPr>
        <p:grpSpPr>
          <a:xfrm rot="10800000">
            <a:off x="7101841" y="5897"/>
            <a:ext cx="11258897" cy="10287000"/>
            <a:chOff x="4686069" y="0"/>
            <a:chExt cx="7505931" cy="6858000"/>
          </a:xfrm>
        </p:grpSpPr>
        <p:pic>
          <p:nvPicPr>
            <p:cNvPr id="1010" name="Google Shape;1010;p57"/>
            <p:cNvPicPr preferRelativeResize="0"/>
            <p:nvPr/>
          </p:nvPicPr>
          <p:blipFill rotWithShape="1">
            <a:blip r:embed="rId5">
              <a:alphaModFix/>
            </a:blip>
            <a:srcRect b="0" l="38436" r="0" t="0"/>
            <a:stretch/>
          </p:blipFill>
          <p:spPr>
            <a:xfrm>
              <a:off x="4686069" y="0"/>
              <a:ext cx="7505931" cy="6858000"/>
            </a:xfrm>
            <a:prstGeom prst="rect">
              <a:avLst/>
            </a:prstGeom>
            <a:noFill/>
            <a:ln>
              <a:noFill/>
            </a:ln>
          </p:spPr>
        </p:pic>
        <p:pic>
          <p:nvPicPr>
            <p:cNvPr id="1011" name="Google Shape;1011;p57"/>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012" name="Google Shape;1012;p57"/>
          <p:cNvSpPr/>
          <p:nvPr/>
        </p:nvSpPr>
        <p:spPr>
          <a:xfrm>
            <a:off x="-124692" y="1"/>
            <a:ext cx="8891285" cy="1553072"/>
          </a:xfrm>
          <a:prstGeom prst="rect">
            <a:avLst/>
          </a:prstGeom>
          <a:gradFill>
            <a:gsLst>
              <a:gs pos="0">
                <a:srgbClr val="A5A5A5"/>
              </a:gs>
              <a:gs pos="63000">
                <a:srgbClr val="F2F2F2"/>
              </a:gs>
              <a:gs pos="86000">
                <a:srgbClr val="FAFBFD"/>
              </a:gs>
              <a:gs pos="100000">
                <a:srgbClr val="F9FAFC"/>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13" name="Google Shape;1013;p57"/>
          <p:cNvSpPr/>
          <p:nvPr/>
        </p:nvSpPr>
        <p:spPr>
          <a:xfrm rot="1127394">
            <a:off x="13219923" y="3275546"/>
            <a:ext cx="4593366" cy="3974946"/>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762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accent1"/>
              </a:solidFill>
              <a:latin typeface="Calibri"/>
              <a:ea typeface="Calibri"/>
              <a:cs typeface="Calibri"/>
              <a:sym typeface="Calibri"/>
            </a:endParaRPr>
          </a:p>
        </p:txBody>
      </p:sp>
      <p:sp>
        <p:nvSpPr>
          <p:cNvPr id="1014" name="Google Shape;1014;p57"/>
          <p:cNvSpPr/>
          <p:nvPr/>
        </p:nvSpPr>
        <p:spPr>
          <a:xfrm rot="-2435580">
            <a:off x="12939509" y="3705848"/>
            <a:ext cx="2476280" cy="117981"/>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15" name="Google Shape;1015;p57"/>
          <p:cNvSpPr/>
          <p:nvPr/>
        </p:nvSpPr>
        <p:spPr>
          <a:xfrm rot="-6124473">
            <a:off x="12335221" y="5577173"/>
            <a:ext cx="2450471" cy="118761"/>
          </a:xfrm>
          <a:prstGeom prst="rect">
            <a:avLst/>
          </a:prstGeom>
          <a:solidFill>
            <a:srgbClr val="E5DF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16" name="Google Shape;1016;p57"/>
          <p:cNvSpPr/>
          <p:nvPr/>
        </p:nvSpPr>
        <p:spPr>
          <a:xfrm rot="-9611698">
            <a:off x="13686088" y="7102656"/>
            <a:ext cx="2476280" cy="133245"/>
          </a:xfrm>
          <a:prstGeom prst="rect">
            <a:avLst/>
          </a:prstGeom>
          <a:solidFill>
            <a:srgbClr val="E2DD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17" name="Google Shape;1017;p57"/>
          <p:cNvSpPr/>
          <p:nvPr/>
        </p:nvSpPr>
        <p:spPr>
          <a:xfrm rot="8124535">
            <a:off x="15648113" y="6682712"/>
            <a:ext cx="2476280" cy="117981"/>
          </a:xfrm>
          <a:prstGeom prst="rect">
            <a:avLst/>
          </a:prstGeom>
          <a:solidFill>
            <a:srgbClr val="F1DD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18" name="Google Shape;1018;p57"/>
          <p:cNvSpPr/>
          <p:nvPr/>
        </p:nvSpPr>
        <p:spPr>
          <a:xfrm rot="4627973">
            <a:off x="16370624" y="4801971"/>
            <a:ext cx="2204462" cy="123486"/>
          </a:xfrm>
          <a:prstGeom prst="rect">
            <a:avLst/>
          </a:prstGeom>
          <a:solidFill>
            <a:srgbClr val="F3ECD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19" name="Google Shape;1019;p57"/>
          <p:cNvSpPr/>
          <p:nvPr/>
        </p:nvSpPr>
        <p:spPr>
          <a:xfrm rot="1251821">
            <a:off x="14981348" y="3362277"/>
            <a:ext cx="2476280" cy="117981"/>
          </a:xfrm>
          <a:prstGeom prst="rect">
            <a:avLst/>
          </a:prstGeom>
          <a:solidFill>
            <a:srgbClr val="C2C0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20" name="Google Shape;1020;p57"/>
          <p:cNvSpPr txBox="1"/>
          <p:nvPr/>
        </p:nvSpPr>
        <p:spPr>
          <a:xfrm>
            <a:off x="13857292" y="4881827"/>
            <a:ext cx="3505967"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6000">
                <a:solidFill>
                  <a:schemeClr val="dk1"/>
                </a:solidFill>
                <a:latin typeface="Microsoft JhengHei"/>
                <a:ea typeface="Microsoft JhengHei"/>
                <a:cs typeface="Microsoft JhengHei"/>
                <a:sym typeface="Microsoft JhengHei"/>
              </a:rPr>
              <a:t>資料審查</a:t>
            </a:r>
            <a:endParaRPr b="1" sz="5400">
              <a:solidFill>
                <a:schemeClr val="dk1"/>
              </a:solidFill>
              <a:latin typeface="Microsoft JhengHei"/>
              <a:ea typeface="Microsoft JhengHei"/>
              <a:cs typeface="Microsoft JhengHei"/>
              <a:sym typeface="Microsoft JhengHei"/>
            </a:endParaRPr>
          </a:p>
        </p:txBody>
      </p:sp>
      <p:sp>
        <p:nvSpPr>
          <p:cNvPr id="1021" name="Google Shape;1021;p57"/>
          <p:cNvSpPr txBox="1"/>
          <p:nvPr/>
        </p:nvSpPr>
        <p:spPr>
          <a:xfrm>
            <a:off x="14349575" y="4102058"/>
            <a:ext cx="2607125" cy="646331"/>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3600">
                <a:solidFill>
                  <a:schemeClr val="dk1"/>
                </a:solidFill>
                <a:latin typeface="Microsoft JhengHei"/>
                <a:ea typeface="Microsoft JhengHei"/>
                <a:cs typeface="Microsoft JhengHei"/>
                <a:sym typeface="Microsoft JhengHei"/>
              </a:rPr>
              <a:t>入學方式</a:t>
            </a:r>
            <a:endParaRPr/>
          </a:p>
        </p:txBody>
      </p:sp>
      <p:sp>
        <p:nvSpPr>
          <p:cNvPr id="1022" name="Google Shape;1022;p57"/>
          <p:cNvSpPr/>
          <p:nvPr/>
        </p:nvSpPr>
        <p:spPr>
          <a:xfrm>
            <a:off x="1318464" y="272423"/>
            <a:ext cx="5724644"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7200">
                <a:solidFill>
                  <a:schemeClr val="dk1"/>
                </a:solidFill>
                <a:latin typeface="Microsoft JhengHei"/>
                <a:ea typeface="Microsoft JhengHei"/>
                <a:cs typeface="Microsoft JhengHei"/>
                <a:sym typeface="Microsoft JhengHei"/>
              </a:rPr>
              <a:t>輪機工程學系</a:t>
            </a:r>
            <a:endParaRPr b="1" sz="7200">
              <a:solidFill>
                <a:srgbClr val="0070C0"/>
              </a:solidFill>
              <a:latin typeface="Microsoft JhengHei"/>
              <a:ea typeface="Microsoft JhengHei"/>
              <a:cs typeface="Microsoft JhengHei"/>
              <a:sym typeface="Microsoft JhengHei"/>
            </a:endParaRPr>
          </a:p>
        </p:txBody>
      </p:sp>
      <p:sp>
        <p:nvSpPr>
          <p:cNvPr id="1023" name="Google Shape;1023;p57"/>
          <p:cNvSpPr txBox="1"/>
          <p:nvPr>
            <p:ph idx="1" type="body"/>
          </p:nvPr>
        </p:nvSpPr>
        <p:spPr>
          <a:xfrm>
            <a:off x="708536" y="2006671"/>
            <a:ext cx="12253169" cy="7548143"/>
          </a:xfrm>
          <a:prstGeom prst="rect">
            <a:avLst/>
          </a:prstGeom>
          <a:noFill/>
          <a:ln>
            <a:noFill/>
          </a:ln>
        </p:spPr>
        <p:txBody>
          <a:bodyPr anchorCtr="0" anchor="t" bIns="45700" lIns="91425" spcFirstLastPara="1" rIns="91425" wrap="square" tIns="45700">
            <a:normAutofit fontScale="85000" lnSpcReduction="20000"/>
          </a:bodyPr>
          <a:lstStyle/>
          <a:p>
            <a:pPr indent="-664370" lvl="0" marL="664370" rtl="0" algn="l">
              <a:lnSpc>
                <a:spcPct val="120000"/>
              </a:lnSpc>
              <a:spcBef>
                <a:spcPts val="0"/>
              </a:spcBef>
              <a:spcAft>
                <a:spcPts val="0"/>
              </a:spcAft>
              <a:buClr>
                <a:srgbClr val="FF0000"/>
              </a:buClr>
              <a:buSzPct val="100000"/>
              <a:buChar char="•"/>
            </a:pPr>
            <a:r>
              <a:rPr lang="zh-TW" sz="5400">
                <a:solidFill>
                  <a:srgbClr val="FF0000"/>
                </a:solidFill>
                <a:latin typeface="Microsoft JhengHei"/>
                <a:ea typeface="Microsoft JhengHei"/>
                <a:cs typeface="Microsoft JhengHei"/>
                <a:sym typeface="Microsoft JhengHei"/>
              </a:rPr>
              <a:t>全國高教體系唯一培育輪機高階人才科系</a:t>
            </a:r>
            <a:endParaRPr sz="5400">
              <a:solidFill>
                <a:srgbClr val="FF0000"/>
              </a:solidFill>
              <a:latin typeface="Microsoft JhengHei"/>
              <a:ea typeface="Microsoft JhengHei"/>
              <a:cs typeface="Microsoft JhengHei"/>
              <a:sym typeface="Microsoft JhengHei"/>
            </a:endParaRPr>
          </a:p>
          <a:p>
            <a:pPr indent="-664370" lvl="0" marL="664370" rtl="0" algn="l">
              <a:lnSpc>
                <a:spcPct val="120000"/>
              </a:lnSpc>
              <a:spcBef>
                <a:spcPts val="918"/>
              </a:spcBef>
              <a:spcAft>
                <a:spcPts val="0"/>
              </a:spcAft>
              <a:buClr>
                <a:srgbClr val="FF0000"/>
              </a:buClr>
              <a:buSzPct val="100000"/>
              <a:buChar char="•"/>
            </a:pPr>
            <a:r>
              <a:rPr lang="zh-TW" sz="5400">
                <a:solidFill>
                  <a:srgbClr val="FF0000"/>
                </a:solidFill>
                <a:latin typeface="Microsoft JhengHei"/>
                <a:ea typeface="Microsoft JhengHei"/>
                <a:cs typeface="Microsoft JhengHei"/>
                <a:sym typeface="Microsoft JhengHei"/>
              </a:rPr>
              <a:t>STCW專業訓練與證照訓練</a:t>
            </a:r>
            <a:r>
              <a:rPr lang="zh-TW" sz="5400">
                <a:latin typeface="Microsoft JhengHei"/>
                <a:ea typeface="Microsoft JhengHei"/>
                <a:cs typeface="Microsoft JhengHei"/>
                <a:sym typeface="Microsoft JhengHei"/>
              </a:rPr>
              <a:t>課程納入教學課程，在校取證</a:t>
            </a:r>
            <a:endParaRPr/>
          </a:p>
          <a:p>
            <a:pPr indent="-664370" lvl="0" marL="664370" rtl="0" algn="l">
              <a:lnSpc>
                <a:spcPct val="120000"/>
              </a:lnSpc>
              <a:spcBef>
                <a:spcPts val="918"/>
              </a:spcBef>
              <a:spcAft>
                <a:spcPts val="0"/>
              </a:spcAft>
              <a:buClr>
                <a:schemeClr val="dk1"/>
              </a:buClr>
              <a:buSzPct val="100000"/>
              <a:buChar char="•"/>
            </a:pPr>
            <a:r>
              <a:rPr lang="zh-TW" sz="5400">
                <a:latin typeface="Microsoft JhengHei"/>
                <a:ea typeface="Microsoft JhengHei"/>
                <a:cs typeface="Microsoft JhengHei"/>
                <a:sym typeface="Microsoft JhengHei"/>
              </a:rPr>
              <a:t>畢業後到航運公司服務補足管輪海勤資歷</a:t>
            </a:r>
            <a:endParaRPr sz="5400">
              <a:latin typeface="Microsoft JhengHei"/>
              <a:ea typeface="Microsoft JhengHei"/>
              <a:cs typeface="Microsoft JhengHei"/>
              <a:sym typeface="Microsoft JhengHei"/>
            </a:endParaRPr>
          </a:p>
          <a:p>
            <a:pPr indent="-664370" lvl="0" marL="664370" rtl="0" algn="l">
              <a:lnSpc>
                <a:spcPct val="120000"/>
              </a:lnSpc>
              <a:spcBef>
                <a:spcPts val="918"/>
              </a:spcBef>
              <a:spcAft>
                <a:spcPts val="0"/>
              </a:spcAft>
              <a:buClr>
                <a:schemeClr val="dk1"/>
              </a:buClr>
              <a:buSzPct val="100000"/>
              <a:buChar char="•"/>
            </a:pPr>
            <a:r>
              <a:rPr lang="zh-TW" sz="5400">
                <a:latin typeface="Microsoft JhengHei"/>
                <a:ea typeface="Microsoft JhengHei"/>
                <a:cs typeface="Microsoft JhengHei"/>
                <a:sym typeface="Microsoft JhengHei"/>
              </a:rPr>
              <a:t>學生</a:t>
            </a:r>
            <a:r>
              <a:rPr lang="zh-TW" sz="5400">
                <a:solidFill>
                  <a:srgbClr val="FF0000"/>
                </a:solidFill>
                <a:latin typeface="Microsoft JhengHei"/>
                <a:ea typeface="Microsoft JhengHei"/>
                <a:cs typeface="Microsoft JhengHei"/>
                <a:sym typeface="Microsoft JhengHei"/>
              </a:rPr>
              <a:t>畢業即能就業</a:t>
            </a:r>
            <a:endParaRPr sz="5400">
              <a:solidFill>
                <a:srgbClr val="FF0000"/>
              </a:solidFill>
              <a:latin typeface="Microsoft JhengHei"/>
              <a:ea typeface="Microsoft JhengHei"/>
              <a:cs typeface="Microsoft JhengHei"/>
              <a:sym typeface="Microsoft JhengHei"/>
            </a:endParaRPr>
          </a:p>
          <a:p>
            <a:pPr indent="-664370" lvl="0" marL="664370" rtl="0" algn="l">
              <a:lnSpc>
                <a:spcPct val="120000"/>
              </a:lnSpc>
              <a:spcBef>
                <a:spcPts val="918"/>
              </a:spcBef>
              <a:spcAft>
                <a:spcPts val="0"/>
              </a:spcAft>
              <a:buClr>
                <a:schemeClr val="dk1"/>
              </a:buClr>
              <a:buSzPct val="100000"/>
              <a:buChar char="•"/>
            </a:pPr>
            <a:r>
              <a:rPr lang="zh-TW" sz="5400">
                <a:latin typeface="Microsoft JhengHei"/>
                <a:ea typeface="Microsoft JhengHei"/>
                <a:cs typeface="Microsoft JhengHei"/>
                <a:sym typeface="Microsoft JhengHei"/>
              </a:rPr>
              <a:t>首重輪機相關領域之基礎理論課程，輔以相關實務課程</a:t>
            </a:r>
            <a:endParaRPr sz="5400">
              <a:latin typeface="Microsoft JhengHei"/>
              <a:ea typeface="Microsoft JhengHei"/>
              <a:cs typeface="Microsoft JhengHei"/>
              <a:sym typeface="Microsoft JhengHei"/>
            </a:endParaRPr>
          </a:p>
          <a:p>
            <a:pPr indent="-664370" lvl="0" marL="664370" rtl="0" algn="l">
              <a:lnSpc>
                <a:spcPct val="120000"/>
              </a:lnSpc>
              <a:spcBef>
                <a:spcPts val="918"/>
              </a:spcBef>
              <a:spcAft>
                <a:spcPts val="0"/>
              </a:spcAft>
              <a:buClr>
                <a:srgbClr val="FF0000"/>
              </a:buClr>
              <a:buSzPct val="100000"/>
              <a:buChar char="•"/>
            </a:pPr>
            <a:r>
              <a:rPr lang="zh-TW" sz="5400">
                <a:solidFill>
                  <a:srgbClr val="FF0000"/>
                </a:solidFill>
                <a:latin typeface="Microsoft JhengHei"/>
                <a:ea typeface="Microsoft JhengHei"/>
                <a:cs typeface="Microsoft JhengHei"/>
                <a:sym typeface="Microsoft JhengHei"/>
              </a:rPr>
              <a:t>符合國際海事組織之航海人員訓練、發證及航行當值標準國際公約之要求</a:t>
            </a:r>
            <a:r>
              <a:rPr lang="zh-TW" sz="5400">
                <a:latin typeface="Microsoft JhengHei"/>
                <a:ea typeface="Microsoft JhengHei"/>
                <a:cs typeface="Microsoft JhengHei"/>
                <a:sym typeface="Microsoft JhengHei"/>
              </a:rPr>
              <a:t>。</a:t>
            </a:r>
            <a:endParaRPr/>
          </a:p>
          <a:p>
            <a:pPr indent="-372905" lvl="0" marL="664370" rtl="0" algn="l">
              <a:lnSpc>
                <a:spcPct val="120000"/>
              </a:lnSpc>
              <a:spcBef>
                <a:spcPts val="918"/>
              </a:spcBef>
              <a:spcAft>
                <a:spcPts val="0"/>
              </a:spcAft>
              <a:buClr>
                <a:schemeClr val="dk1"/>
              </a:buClr>
              <a:buSzPct val="100000"/>
              <a:buNone/>
            </a:pPr>
            <a:r>
              <a:t/>
            </a:r>
            <a:endParaRPr sz="5400">
              <a:solidFill>
                <a:srgbClr val="FF0000"/>
              </a:solidFill>
              <a:latin typeface="Microsoft JhengHei"/>
              <a:ea typeface="Microsoft JhengHei"/>
              <a:cs typeface="Microsoft JhengHei"/>
              <a:sym typeface="Microsoft JhengHei"/>
            </a:endParaRPr>
          </a:p>
          <a:p>
            <a:pPr indent="-372905" lvl="0" marL="664370" rtl="0" algn="l">
              <a:lnSpc>
                <a:spcPct val="120000"/>
              </a:lnSpc>
              <a:spcBef>
                <a:spcPts val="918"/>
              </a:spcBef>
              <a:spcAft>
                <a:spcPts val="0"/>
              </a:spcAft>
              <a:buClr>
                <a:schemeClr val="dk1"/>
              </a:buClr>
              <a:buSzPct val="100000"/>
              <a:buNone/>
            </a:pPr>
            <a:r>
              <a:t/>
            </a:r>
            <a:endParaRPr sz="5400">
              <a:solidFill>
                <a:srgbClr val="FF0000"/>
              </a:solidFill>
              <a:latin typeface="Microsoft JhengHei"/>
              <a:ea typeface="Microsoft JhengHei"/>
              <a:cs typeface="Microsoft JhengHei"/>
              <a:sym typeface="Microsoft JhengHei"/>
            </a:endParaRPr>
          </a:p>
        </p:txBody>
      </p:sp>
      <p:pic>
        <p:nvPicPr>
          <p:cNvPr id="1024" name="Google Shape;1024;p57"/>
          <p:cNvPicPr preferRelativeResize="0"/>
          <p:nvPr/>
        </p:nvPicPr>
        <p:blipFill rotWithShape="1">
          <a:blip r:embed="rId6">
            <a:alphaModFix/>
          </a:blip>
          <a:srcRect b="0" l="0" r="0" t="0"/>
          <a:stretch/>
        </p:blipFill>
        <p:spPr>
          <a:xfrm>
            <a:off x="15636285" y="195696"/>
            <a:ext cx="2379108" cy="271475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grpSp>
        <p:nvGrpSpPr>
          <p:cNvPr id="1030" name="Google Shape;1030;p58"/>
          <p:cNvGrpSpPr/>
          <p:nvPr/>
        </p:nvGrpSpPr>
        <p:grpSpPr>
          <a:xfrm>
            <a:off x="-124692" y="1"/>
            <a:ext cx="9569706" cy="9288287"/>
            <a:chOff x="5126214" y="0"/>
            <a:chExt cx="7065786" cy="6858000"/>
          </a:xfrm>
        </p:grpSpPr>
        <p:pic>
          <p:nvPicPr>
            <p:cNvPr id="1031" name="Google Shape;1031;p58"/>
            <p:cNvPicPr preferRelativeResize="0"/>
            <p:nvPr/>
          </p:nvPicPr>
          <p:blipFill rotWithShape="1">
            <a:blip r:embed="rId3">
              <a:alphaModFix/>
            </a:blip>
            <a:srcRect b="0" l="42046" r="0" t="0"/>
            <a:stretch/>
          </p:blipFill>
          <p:spPr>
            <a:xfrm>
              <a:off x="5126214" y="0"/>
              <a:ext cx="7065786" cy="6858000"/>
            </a:xfrm>
            <a:prstGeom prst="rect">
              <a:avLst/>
            </a:prstGeom>
            <a:noFill/>
            <a:ln>
              <a:noFill/>
            </a:ln>
          </p:spPr>
        </p:pic>
        <p:pic>
          <p:nvPicPr>
            <p:cNvPr id="1032" name="Google Shape;1032;p58"/>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grpSp>
        <p:nvGrpSpPr>
          <p:cNvPr id="1033" name="Google Shape;1033;p58"/>
          <p:cNvGrpSpPr/>
          <p:nvPr/>
        </p:nvGrpSpPr>
        <p:grpSpPr>
          <a:xfrm rot="10800000">
            <a:off x="7101841" y="5897"/>
            <a:ext cx="11258897" cy="10287000"/>
            <a:chOff x="4686069" y="0"/>
            <a:chExt cx="7505931" cy="6858000"/>
          </a:xfrm>
        </p:grpSpPr>
        <p:pic>
          <p:nvPicPr>
            <p:cNvPr id="1034" name="Google Shape;1034;p58"/>
            <p:cNvPicPr preferRelativeResize="0"/>
            <p:nvPr/>
          </p:nvPicPr>
          <p:blipFill rotWithShape="1">
            <a:blip r:embed="rId5">
              <a:alphaModFix/>
            </a:blip>
            <a:srcRect b="0" l="38436" r="0" t="0"/>
            <a:stretch/>
          </p:blipFill>
          <p:spPr>
            <a:xfrm>
              <a:off x="4686069" y="0"/>
              <a:ext cx="7505931" cy="6858000"/>
            </a:xfrm>
            <a:prstGeom prst="rect">
              <a:avLst/>
            </a:prstGeom>
            <a:noFill/>
            <a:ln>
              <a:noFill/>
            </a:ln>
          </p:spPr>
        </p:pic>
        <p:pic>
          <p:nvPicPr>
            <p:cNvPr id="1035" name="Google Shape;1035;p58"/>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036" name="Google Shape;1036;p58"/>
          <p:cNvSpPr/>
          <p:nvPr/>
        </p:nvSpPr>
        <p:spPr>
          <a:xfrm>
            <a:off x="1" y="186025"/>
            <a:ext cx="8891285" cy="1553072"/>
          </a:xfrm>
          <a:prstGeom prst="rect">
            <a:avLst/>
          </a:prstGeom>
          <a:gradFill>
            <a:gsLst>
              <a:gs pos="0">
                <a:srgbClr val="A5A5A5"/>
              </a:gs>
              <a:gs pos="63000">
                <a:srgbClr val="F2F2F2"/>
              </a:gs>
              <a:gs pos="86000">
                <a:srgbClr val="FAFBFD"/>
              </a:gs>
              <a:gs pos="100000">
                <a:srgbClr val="F9FAFC"/>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37" name="Google Shape;1037;p58"/>
          <p:cNvSpPr/>
          <p:nvPr/>
        </p:nvSpPr>
        <p:spPr>
          <a:xfrm rot="1127394">
            <a:off x="13219923" y="3275546"/>
            <a:ext cx="4593366" cy="3974946"/>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7620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accent1"/>
              </a:solidFill>
              <a:latin typeface="Calibri"/>
              <a:ea typeface="Calibri"/>
              <a:cs typeface="Calibri"/>
              <a:sym typeface="Calibri"/>
            </a:endParaRPr>
          </a:p>
        </p:txBody>
      </p:sp>
      <p:sp>
        <p:nvSpPr>
          <p:cNvPr id="1038" name="Google Shape;1038;p58"/>
          <p:cNvSpPr/>
          <p:nvPr/>
        </p:nvSpPr>
        <p:spPr>
          <a:xfrm rot="-2435580">
            <a:off x="12939509" y="3705848"/>
            <a:ext cx="2476280" cy="117981"/>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39" name="Google Shape;1039;p58"/>
          <p:cNvSpPr/>
          <p:nvPr/>
        </p:nvSpPr>
        <p:spPr>
          <a:xfrm rot="-6124473">
            <a:off x="12335221" y="5577173"/>
            <a:ext cx="2450471" cy="118761"/>
          </a:xfrm>
          <a:prstGeom prst="rect">
            <a:avLst/>
          </a:prstGeom>
          <a:solidFill>
            <a:srgbClr val="E5DF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40" name="Google Shape;1040;p58"/>
          <p:cNvSpPr/>
          <p:nvPr/>
        </p:nvSpPr>
        <p:spPr>
          <a:xfrm rot="-9611698">
            <a:off x="13686088" y="7102656"/>
            <a:ext cx="2476280" cy="133245"/>
          </a:xfrm>
          <a:prstGeom prst="rect">
            <a:avLst/>
          </a:prstGeom>
          <a:solidFill>
            <a:srgbClr val="E2DD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41" name="Google Shape;1041;p58"/>
          <p:cNvSpPr/>
          <p:nvPr/>
        </p:nvSpPr>
        <p:spPr>
          <a:xfrm rot="8124535">
            <a:off x="15648113" y="6682712"/>
            <a:ext cx="2476280" cy="117981"/>
          </a:xfrm>
          <a:prstGeom prst="rect">
            <a:avLst/>
          </a:prstGeom>
          <a:solidFill>
            <a:srgbClr val="F1DD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42" name="Google Shape;1042;p58"/>
          <p:cNvSpPr/>
          <p:nvPr/>
        </p:nvSpPr>
        <p:spPr>
          <a:xfrm rot="4627973">
            <a:off x="16370624" y="4801971"/>
            <a:ext cx="2204462" cy="123486"/>
          </a:xfrm>
          <a:prstGeom prst="rect">
            <a:avLst/>
          </a:prstGeom>
          <a:solidFill>
            <a:srgbClr val="F3ECD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43" name="Google Shape;1043;p58"/>
          <p:cNvSpPr/>
          <p:nvPr/>
        </p:nvSpPr>
        <p:spPr>
          <a:xfrm rot="1251821">
            <a:off x="14981348" y="3362277"/>
            <a:ext cx="2476280" cy="117981"/>
          </a:xfrm>
          <a:prstGeom prst="rect">
            <a:avLst/>
          </a:prstGeom>
          <a:solidFill>
            <a:srgbClr val="C2C0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44" name="Google Shape;1044;p58"/>
          <p:cNvSpPr txBox="1"/>
          <p:nvPr/>
        </p:nvSpPr>
        <p:spPr>
          <a:xfrm>
            <a:off x="13763623" y="4007273"/>
            <a:ext cx="3505967" cy="26776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4200">
                <a:solidFill>
                  <a:srgbClr val="FF0000"/>
                </a:solidFill>
                <a:latin typeface="Microsoft JhengHei"/>
                <a:ea typeface="Microsoft JhengHei"/>
                <a:cs typeface="Microsoft JhengHei"/>
                <a:sym typeface="Microsoft JhengHei"/>
              </a:rPr>
              <a:t>大三(含)以上申請，五年取得學、碩士雙學位</a:t>
            </a:r>
            <a:endParaRPr/>
          </a:p>
        </p:txBody>
      </p:sp>
      <p:sp>
        <p:nvSpPr>
          <p:cNvPr id="1045" name="Google Shape;1045;p58"/>
          <p:cNvSpPr/>
          <p:nvPr/>
        </p:nvSpPr>
        <p:spPr>
          <a:xfrm>
            <a:off x="25739" y="418125"/>
            <a:ext cx="7532349"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7200">
                <a:solidFill>
                  <a:schemeClr val="dk1"/>
                </a:solidFill>
                <a:latin typeface="Microsoft JhengHei"/>
                <a:ea typeface="Microsoft JhengHei"/>
                <a:cs typeface="Microsoft JhengHei"/>
                <a:sym typeface="Microsoft JhengHei"/>
              </a:rPr>
              <a:t>     碩士先修生</a:t>
            </a:r>
            <a:endParaRPr/>
          </a:p>
        </p:txBody>
      </p:sp>
      <p:sp>
        <p:nvSpPr>
          <p:cNvPr id="1046" name="Google Shape;1046;p58"/>
          <p:cNvSpPr txBox="1"/>
          <p:nvPr>
            <p:ph idx="1" type="body"/>
          </p:nvPr>
        </p:nvSpPr>
        <p:spPr>
          <a:xfrm>
            <a:off x="840659" y="2265702"/>
            <a:ext cx="12253169" cy="5618631"/>
          </a:xfrm>
          <a:prstGeom prst="rect">
            <a:avLst/>
          </a:prstGeom>
          <a:noFill/>
          <a:ln>
            <a:noFill/>
          </a:ln>
        </p:spPr>
        <p:txBody>
          <a:bodyPr anchorCtr="0" anchor="t" bIns="45700" lIns="91425" spcFirstLastPara="1" rIns="91425" wrap="square" tIns="45700">
            <a:normAutofit/>
          </a:bodyPr>
          <a:lstStyle/>
          <a:p>
            <a:pPr indent="-461170" lvl="0" marL="664370" rtl="0" algn="l">
              <a:lnSpc>
                <a:spcPct val="120000"/>
              </a:lnSpc>
              <a:spcBef>
                <a:spcPts val="0"/>
              </a:spcBef>
              <a:spcAft>
                <a:spcPts val="0"/>
              </a:spcAft>
              <a:buClr>
                <a:schemeClr val="dk1"/>
              </a:buClr>
              <a:buSzPts val="3200"/>
              <a:buNone/>
            </a:pPr>
            <a:r>
              <a:t/>
            </a:r>
            <a:endParaRPr>
              <a:latin typeface="Microsoft JhengHei"/>
              <a:ea typeface="Microsoft JhengHei"/>
              <a:cs typeface="Microsoft JhengHei"/>
              <a:sym typeface="Microsoft JhengHei"/>
            </a:endParaRPr>
          </a:p>
          <a:p>
            <a:pPr indent="-664370" lvl="0" marL="664370" rtl="0" algn="l">
              <a:lnSpc>
                <a:spcPct val="120000"/>
              </a:lnSpc>
              <a:spcBef>
                <a:spcPts val="640"/>
              </a:spcBef>
              <a:spcAft>
                <a:spcPts val="0"/>
              </a:spcAft>
              <a:buClr>
                <a:schemeClr val="dk1"/>
              </a:buClr>
              <a:buSzPts val="3200"/>
              <a:buChar char="•"/>
            </a:pPr>
            <a:r>
              <a:rPr lang="zh-TW">
                <a:latin typeface="Microsoft JhengHei"/>
                <a:ea typeface="Microsoft JhengHei"/>
                <a:cs typeface="Microsoft JhengHei"/>
                <a:sym typeface="Microsoft JhengHei"/>
              </a:rPr>
              <a:t>鼓勵學生繼續留在本校就讀碩士班，並期達到繼續學習及縮短修業年限</a:t>
            </a:r>
            <a:endParaRPr>
              <a:latin typeface="Microsoft JhengHei"/>
              <a:ea typeface="Microsoft JhengHei"/>
              <a:cs typeface="Microsoft JhengHei"/>
              <a:sym typeface="Microsoft JhengHei"/>
            </a:endParaRPr>
          </a:p>
          <a:p>
            <a:pPr indent="-664370" lvl="0" marL="664370" rtl="0" algn="l">
              <a:lnSpc>
                <a:spcPct val="120000"/>
              </a:lnSpc>
              <a:spcBef>
                <a:spcPts val="640"/>
              </a:spcBef>
              <a:spcAft>
                <a:spcPts val="0"/>
              </a:spcAft>
              <a:buClr>
                <a:schemeClr val="dk1"/>
              </a:buClr>
              <a:buSzPts val="3200"/>
              <a:buChar char="•"/>
            </a:pPr>
            <a:r>
              <a:rPr lang="zh-TW">
                <a:latin typeface="Microsoft JhengHei"/>
                <a:ea typeface="Microsoft JhengHei"/>
                <a:cs typeface="Microsoft JhengHei"/>
                <a:sym typeface="Microsoft JhengHei"/>
              </a:rPr>
              <a:t>讓學生在大學階段搶先修習研究所的課程，可在五年內就能拿到學士及碩士學位</a:t>
            </a:r>
            <a:endParaRPr>
              <a:latin typeface="Microsoft JhengHei"/>
              <a:ea typeface="Microsoft JhengHei"/>
              <a:cs typeface="Microsoft JhengHei"/>
              <a:sym typeface="Microsoft JhengHei"/>
            </a:endParaRPr>
          </a:p>
          <a:p>
            <a:pPr indent="-461170" lvl="0" marL="664370" rtl="0" algn="l">
              <a:lnSpc>
                <a:spcPct val="120000"/>
              </a:lnSpc>
              <a:spcBef>
                <a:spcPts val="640"/>
              </a:spcBef>
              <a:spcAft>
                <a:spcPts val="0"/>
              </a:spcAft>
              <a:buClr>
                <a:schemeClr val="dk1"/>
              </a:buClr>
              <a:buSzPts val="3200"/>
              <a:buNone/>
            </a:pPr>
            <a:r>
              <a:t/>
            </a:r>
            <a:endParaRPr>
              <a:latin typeface="Microsoft JhengHei"/>
              <a:ea typeface="Microsoft JhengHei"/>
              <a:cs typeface="Microsoft JhengHei"/>
              <a:sym typeface="Microsoft JhengHei"/>
            </a:endParaRPr>
          </a:p>
        </p:txBody>
      </p:sp>
      <p:pic>
        <p:nvPicPr>
          <p:cNvPr id="1047" name="Google Shape;1047;p58"/>
          <p:cNvPicPr preferRelativeResize="0"/>
          <p:nvPr/>
        </p:nvPicPr>
        <p:blipFill rotWithShape="1">
          <a:blip r:embed="rId6">
            <a:alphaModFix/>
          </a:blip>
          <a:srcRect b="0" l="0" r="0" t="0"/>
          <a:stretch/>
        </p:blipFill>
        <p:spPr>
          <a:xfrm>
            <a:off x="15679551" y="186024"/>
            <a:ext cx="2379108" cy="271475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t/>
            </a:r>
            <a:endParaRPr/>
          </a:p>
        </p:txBody>
      </p:sp>
      <p:sp>
        <p:nvSpPr>
          <p:cNvPr id="1054" name="Google Shape;1054;p5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p:txBody>
      </p:sp>
      <p:sp>
        <p:nvSpPr>
          <p:cNvPr id="1055" name="Google Shape;1055;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zh-TW"/>
              <a:t>2023.03.17</a:t>
            </a:r>
            <a:endParaRPr/>
          </a:p>
        </p:txBody>
      </p:sp>
      <p:sp>
        <p:nvSpPr>
          <p:cNvPr id="1056" name="Google Shape;1056;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grpSp>
        <p:nvGrpSpPr>
          <p:cNvPr id="1057" name="Google Shape;1057;p59"/>
          <p:cNvGrpSpPr/>
          <p:nvPr/>
        </p:nvGrpSpPr>
        <p:grpSpPr>
          <a:xfrm>
            <a:off x="-230738" y="404454"/>
            <a:ext cx="18288000" cy="10287000"/>
            <a:chOff x="0" y="0"/>
            <a:chExt cx="12192000" cy="6858000"/>
          </a:xfrm>
        </p:grpSpPr>
        <p:pic>
          <p:nvPicPr>
            <p:cNvPr id="1058" name="Google Shape;1058;p59"/>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059" name="Google Shape;1059;p59"/>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060" name="Google Shape;1060;p59"/>
          <p:cNvSpPr txBox="1"/>
          <p:nvPr/>
        </p:nvSpPr>
        <p:spPr>
          <a:xfrm>
            <a:off x="1315822" y="361455"/>
            <a:ext cx="20324984" cy="1553070"/>
          </a:xfrm>
          <a:prstGeom prst="rect">
            <a:avLst/>
          </a:prstGeom>
          <a:noFill/>
          <a:ln>
            <a:noFill/>
          </a:ln>
        </p:spPr>
        <p:txBody>
          <a:bodyPr anchorCtr="0" anchor="b" bIns="0" lIns="0" spcFirstLastPara="1" rIns="0" wrap="square" tIns="68575">
            <a:noAutofit/>
          </a:bodyPr>
          <a:lstStyle/>
          <a:p>
            <a:pPr indent="0" lvl="0" marL="0" marR="0" rtl="0" algn="l">
              <a:spcBef>
                <a:spcPts val="0"/>
              </a:spcBef>
              <a:spcAft>
                <a:spcPts val="0"/>
              </a:spcAft>
              <a:buNone/>
            </a:pPr>
            <a:r>
              <a:t/>
            </a:r>
            <a:endParaRPr b="1" sz="6600">
              <a:solidFill>
                <a:schemeClr val="dk1"/>
              </a:solidFill>
              <a:latin typeface="Microsoft JhengHei"/>
              <a:ea typeface="Microsoft JhengHei"/>
              <a:cs typeface="Microsoft JhengHei"/>
              <a:sym typeface="Microsoft JhengHei"/>
            </a:endParaRPr>
          </a:p>
        </p:txBody>
      </p:sp>
      <p:sp>
        <p:nvSpPr>
          <p:cNvPr id="1061" name="Google Shape;1061;p59"/>
          <p:cNvSpPr/>
          <p:nvPr/>
        </p:nvSpPr>
        <p:spPr>
          <a:xfrm>
            <a:off x="2055824" y="4567649"/>
            <a:ext cx="1102730" cy="98712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gradFill>
            <a:gsLst>
              <a:gs pos="0">
                <a:srgbClr val="F9F8F8"/>
              </a:gs>
              <a:gs pos="31000">
                <a:srgbClr val="F9F8F8"/>
              </a:gs>
              <a:gs pos="79000">
                <a:schemeClr val="dk1"/>
              </a:gs>
              <a:gs pos="100000">
                <a:schemeClr val="dk1"/>
              </a:gs>
            </a:gsLst>
            <a:lin ang="9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62" name="Google Shape;1062;p59"/>
          <p:cNvSpPr/>
          <p:nvPr/>
        </p:nvSpPr>
        <p:spPr>
          <a:xfrm>
            <a:off x="3028400" y="5424575"/>
            <a:ext cx="6311081" cy="13388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700">
                <a:solidFill>
                  <a:schemeClr val="dk1"/>
                </a:solidFill>
                <a:latin typeface="Microsoft JhengHei"/>
                <a:ea typeface="Microsoft JhengHei"/>
                <a:cs typeface="Microsoft JhengHei"/>
                <a:sym typeface="Microsoft JhengHei"/>
              </a:rPr>
              <a:t>降低退學標準(連續2學期每科30分以下)，採取</a:t>
            </a:r>
            <a:r>
              <a:rPr lang="zh-TW" sz="2700">
                <a:solidFill>
                  <a:srgbClr val="C00000"/>
                </a:solidFill>
                <a:latin typeface="Microsoft JhengHei"/>
                <a:ea typeface="Microsoft JhengHei"/>
                <a:cs typeface="Microsoft JhengHei"/>
                <a:sym typeface="Microsoft JhengHei"/>
              </a:rPr>
              <a:t>成績優異</a:t>
            </a:r>
            <a:r>
              <a:rPr lang="zh-TW" sz="2700">
                <a:solidFill>
                  <a:schemeClr val="dk1"/>
                </a:solidFill>
                <a:latin typeface="Microsoft JhengHei"/>
                <a:ea typeface="Microsoft JhengHei"/>
                <a:cs typeface="Microsoft JhengHei"/>
                <a:sym typeface="Microsoft JhengHei"/>
              </a:rPr>
              <a:t>且</a:t>
            </a:r>
            <a:r>
              <a:rPr lang="zh-TW" sz="2700">
                <a:solidFill>
                  <a:srgbClr val="C00000"/>
                </a:solidFill>
                <a:latin typeface="Microsoft JhengHei"/>
                <a:ea typeface="Microsoft JhengHei"/>
                <a:cs typeface="Microsoft JhengHei"/>
                <a:sym typeface="Microsoft JhengHei"/>
              </a:rPr>
              <a:t>修足規定學分</a:t>
            </a:r>
            <a:r>
              <a:rPr lang="zh-TW" sz="2700">
                <a:solidFill>
                  <a:schemeClr val="dk1"/>
                </a:solidFill>
                <a:latin typeface="Microsoft JhengHei"/>
                <a:ea typeface="Microsoft JhengHei"/>
                <a:cs typeface="Microsoft JhengHei"/>
                <a:sym typeface="Microsoft JhengHei"/>
              </a:rPr>
              <a:t>即可畢業之措施。</a:t>
            </a:r>
            <a:endParaRPr/>
          </a:p>
        </p:txBody>
      </p:sp>
      <p:sp>
        <p:nvSpPr>
          <p:cNvPr id="1063" name="Google Shape;1063;p59"/>
          <p:cNvSpPr/>
          <p:nvPr/>
        </p:nvSpPr>
        <p:spPr>
          <a:xfrm>
            <a:off x="2080276" y="6562967"/>
            <a:ext cx="1102730" cy="98712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gradFill>
            <a:gsLst>
              <a:gs pos="0">
                <a:srgbClr val="F9F8F8"/>
              </a:gs>
              <a:gs pos="31000">
                <a:srgbClr val="F9F8F8"/>
              </a:gs>
              <a:gs pos="79000">
                <a:schemeClr val="dk1"/>
              </a:gs>
              <a:gs pos="100000">
                <a:schemeClr val="dk1"/>
              </a:gs>
            </a:gsLst>
            <a:lin ang="9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64" name="Google Shape;1064;p59"/>
          <p:cNvSpPr/>
          <p:nvPr/>
        </p:nvSpPr>
        <p:spPr>
          <a:xfrm>
            <a:off x="2468331" y="6765367"/>
            <a:ext cx="249299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953734"/>
                </a:solidFill>
                <a:latin typeface="Microsoft JhengHei"/>
                <a:ea typeface="Microsoft JhengHei"/>
                <a:cs typeface="Microsoft JhengHei"/>
                <a:sym typeface="Microsoft JhengHei"/>
              </a:rPr>
              <a:t>依興趣轉系</a:t>
            </a:r>
            <a:endParaRPr/>
          </a:p>
        </p:txBody>
      </p:sp>
      <p:pic>
        <p:nvPicPr>
          <p:cNvPr id="1065" name="Google Shape;1065;p59"/>
          <p:cNvPicPr preferRelativeResize="0"/>
          <p:nvPr/>
        </p:nvPicPr>
        <p:blipFill rotWithShape="1">
          <a:blip r:embed="rId3">
            <a:alphaModFix/>
          </a:blip>
          <a:srcRect b="38042" l="69563" r="-1" t="0"/>
          <a:stretch/>
        </p:blipFill>
        <p:spPr>
          <a:xfrm rot="10800000">
            <a:off x="12700865" y="3910968"/>
            <a:ext cx="5566353" cy="6373569"/>
          </a:xfrm>
          <a:prstGeom prst="rect">
            <a:avLst/>
          </a:prstGeom>
          <a:gradFill>
            <a:gsLst>
              <a:gs pos="0">
                <a:srgbClr val="F9F8F8"/>
              </a:gs>
              <a:gs pos="100000">
                <a:schemeClr val="lt1"/>
              </a:gs>
            </a:gsLst>
            <a:lin ang="5400000" scaled="0"/>
          </a:gradFill>
          <a:ln>
            <a:noFill/>
          </a:ln>
        </p:spPr>
      </p:pic>
      <p:sp>
        <p:nvSpPr>
          <p:cNvPr id="1066" name="Google Shape;1066;p59"/>
          <p:cNvSpPr/>
          <p:nvPr/>
        </p:nvSpPr>
        <p:spPr>
          <a:xfrm>
            <a:off x="9209326" y="5402804"/>
            <a:ext cx="1102730" cy="98712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gradFill>
            <a:gsLst>
              <a:gs pos="0">
                <a:srgbClr val="F9F8F8"/>
              </a:gs>
              <a:gs pos="31000">
                <a:srgbClr val="F9F8F8"/>
              </a:gs>
              <a:gs pos="79000">
                <a:schemeClr val="dk1"/>
              </a:gs>
              <a:gs pos="100000">
                <a:schemeClr val="dk1"/>
              </a:gs>
            </a:gsLst>
            <a:lin ang="9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67" name="Google Shape;1067;p59"/>
          <p:cNvSpPr/>
          <p:nvPr/>
        </p:nvSpPr>
        <p:spPr>
          <a:xfrm>
            <a:off x="9707426" y="5547955"/>
            <a:ext cx="29546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953734"/>
                </a:solidFill>
                <a:latin typeface="Microsoft JhengHei"/>
                <a:ea typeface="Microsoft JhengHei"/>
                <a:cs typeface="Microsoft JhengHei"/>
                <a:sym typeface="Microsoft JhengHei"/>
              </a:rPr>
              <a:t>輔系、雙主修</a:t>
            </a:r>
            <a:endParaRPr/>
          </a:p>
        </p:txBody>
      </p:sp>
      <p:sp>
        <p:nvSpPr>
          <p:cNvPr id="1068" name="Google Shape;1068;p59"/>
          <p:cNvSpPr/>
          <p:nvPr/>
        </p:nvSpPr>
        <p:spPr>
          <a:xfrm>
            <a:off x="10083604" y="8602729"/>
            <a:ext cx="6827522"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700">
              <a:solidFill>
                <a:schemeClr val="dk1"/>
              </a:solidFill>
              <a:latin typeface="Microsoft JhengHei"/>
              <a:ea typeface="Microsoft JhengHei"/>
              <a:cs typeface="Microsoft JhengHei"/>
              <a:sym typeface="Microsoft JhengHei"/>
            </a:endParaRPr>
          </a:p>
        </p:txBody>
      </p:sp>
      <p:sp>
        <p:nvSpPr>
          <p:cNvPr id="1069" name="Google Shape;1069;p59"/>
          <p:cNvSpPr/>
          <p:nvPr/>
        </p:nvSpPr>
        <p:spPr>
          <a:xfrm rot="3277618">
            <a:off x="229820" y="8826112"/>
            <a:ext cx="1391262" cy="1203953"/>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70" name="Google Shape;1070;p59"/>
          <p:cNvSpPr/>
          <p:nvPr/>
        </p:nvSpPr>
        <p:spPr>
          <a:xfrm rot="2248373">
            <a:off x="744379" y="8057405"/>
            <a:ext cx="1949279" cy="16868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4F61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71" name="Google Shape;1071;p59"/>
          <p:cNvSpPr/>
          <p:nvPr/>
        </p:nvSpPr>
        <p:spPr>
          <a:xfrm>
            <a:off x="9136120" y="2654665"/>
            <a:ext cx="1102730" cy="98712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gradFill>
            <a:gsLst>
              <a:gs pos="0">
                <a:srgbClr val="F9F8F8"/>
              </a:gs>
              <a:gs pos="31000">
                <a:srgbClr val="F9F8F8"/>
              </a:gs>
              <a:gs pos="79000">
                <a:schemeClr val="dk1"/>
              </a:gs>
              <a:gs pos="100000">
                <a:schemeClr val="dk1"/>
              </a:gs>
            </a:gsLst>
            <a:lin ang="9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72" name="Google Shape;1072;p59"/>
          <p:cNvSpPr/>
          <p:nvPr/>
        </p:nvSpPr>
        <p:spPr>
          <a:xfrm>
            <a:off x="9543583" y="2798471"/>
            <a:ext cx="29546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953734"/>
                </a:solidFill>
                <a:latin typeface="Microsoft JhengHei"/>
                <a:ea typeface="Microsoft JhengHei"/>
                <a:cs typeface="Microsoft JhengHei"/>
                <a:sym typeface="Microsoft JhengHei"/>
              </a:rPr>
              <a:t>校內工讀申請</a:t>
            </a:r>
            <a:endParaRPr/>
          </a:p>
        </p:txBody>
      </p:sp>
      <p:sp>
        <p:nvSpPr>
          <p:cNvPr id="1073" name="Google Shape;1073;p59"/>
          <p:cNvSpPr/>
          <p:nvPr/>
        </p:nvSpPr>
        <p:spPr>
          <a:xfrm>
            <a:off x="10088974" y="3559076"/>
            <a:ext cx="6827522"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700">
                <a:solidFill>
                  <a:schemeClr val="dk1"/>
                </a:solidFill>
                <a:latin typeface="Calibri"/>
                <a:ea typeface="Calibri"/>
                <a:cs typeface="Calibri"/>
                <a:sym typeface="Calibri"/>
              </a:rPr>
              <a:t>學校各單位提供多種工讀機會，累積寶貴的工作經驗以及減輕生活費壓力。</a:t>
            </a:r>
            <a:endParaRPr sz="2700">
              <a:solidFill>
                <a:schemeClr val="dk1"/>
              </a:solidFill>
              <a:latin typeface="Microsoft JhengHei"/>
              <a:ea typeface="Microsoft JhengHei"/>
              <a:cs typeface="Microsoft JhengHei"/>
              <a:sym typeface="Microsoft JhengHei"/>
            </a:endParaRPr>
          </a:p>
        </p:txBody>
      </p:sp>
      <p:sp>
        <p:nvSpPr>
          <p:cNvPr id="1074" name="Google Shape;1074;p59"/>
          <p:cNvSpPr/>
          <p:nvPr/>
        </p:nvSpPr>
        <p:spPr>
          <a:xfrm>
            <a:off x="10238849" y="6407414"/>
            <a:ext cx="4510013" cy="13388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700">
                <a:solidFill>
                  <a:schemeClr val="dk1"/>
                </a:solidFill>
                <a:latin typeface="Microsoft JhengHei"/>
                <a:ea typeface="Microsoft JhengHei"/>
                <a:cs typeface="Microsoft JhengHei"/>
                <a:sym typeface="Microsoft JhengHei"/>
              </a:rPr>
              <a:t>活化輔系、雙主修之次專長，</a:t>
            </a:r>
            <a:endParaRPr/>
          </a:p>
          <a:p>
            <a:pPr indent="0" lvl="0" marL="0" marR="0" rtl="0" algn="l">
              <a:spcBef>
                <a:spcPts val="0"/>
              </a:spcBef>
              <a:spcAft>
                <a:spcPts val="0"/>
              </a:spcAft>
              <a:buNone/>
            </a:pPr>
            <a:r>
              <a:rPr lang="zh-TW" sz="2700">
                <a:solidFill>
                  <a:schemeClr val="dk1"/>
                </a:solidFill>
                <a:latin typeface="Microsoft JhengHei"/>
                <a:ea typeface="Microsoft JhengHei"/>
                <a:cs typeface="Microsoft JhengHei"/>
                <a:sym typeface="Microsoft JhengHei"/>
              </a:rPr>
              <a:t>建立多元發展的途徑。</a:t>
            </a:r>
            <a:endParaRPr/>
          </a:p>
          <a:p>
            <a:pPr indent="0" lvl="0" marL="0" marR="0" rtl="0" algn="l">
              <a:spcBef>
                <a:spcPts val="0"/>
              </a:spcBef>
              <a:spcAft>
                <a:spcPts val="0"/>
              </a:spcAft>
              <a:buNone/>
            </a:pPr>
            <a:r>
              <a:t/>
            </a:r>
            <a:endParaRPr sz="2700">
              <a:solidFill>
                <a:schemeClr val="dk1"/>
              </a:solidFill>
              <a:latin typeface="Calibri"/>
              <a:ea typeface="Calibri"/>
              <a:cs typeface="Calibri"/>
              <a:sym typeface="Calibri"/>
            </a:endParaRPr>
          </a:p>
        </p:txBody>
      </p:sp>
      <p:pic>
        <p:nvPicPr>
          <p:cNvPr id="1075" name="Google Shape;1075;p59"/>
          <p:cNvPicPr preferRelativeResize="0"/>
          <p:nvPr/>
        </p:nvPicPr>
        <p:blipFill rotWithShape="1">
          <a:blip r:embed="rId5">
            <a:alphaModFix/>
          </a:blip>
          <a:srcRect b="0" l="0" r="0" t="0"/>
          <a:stretch/>
        </p:blipFill>
        <p:spPr>
          <a:xfrm rot="645470">
            <a:off x="2038142" y="8432507"/>
            <a:ext cx="2874861" cy="2317334"/>
          </a:xfrm>
          <a:prstGeom prst="hexagon">
            <a:avLst>
              <a:gd fmla="val 25000" name="adj"/>
              <a:gd fmla="val 115470" name="vf"/>
            </a:avLst>
          </a:prstGeom>
          <a:noFill/>
          <a:ln cap="flat" cmpd="sng" w="38100">
            <a:solidFill>
              <a:srgbClr val="B2A0C7"/>
            </a:solidFill>
            <a:prstDash val="solid"/>
            <a:round/>
            <a:headEnd len="sm" w="sm" type="none"/>
            <a:tailEnd len="sm" w="sm" type="none"/>
          </a:ln>
        </p:spPr>
      </p:pic>
      <p:sp>
        <p:nvSpPr>
          <p:cNvPr id="1076" name="Google Shape;1076;p59"/>
          <p:cNvSpPr/>
          <p:nvPr/>
        </p:nvSpPr>
        <p:spPr>
          <a:xfrm>
            <a:off x="2911007" y="7554425"/>
            <a:ext cx="6040079"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700">
                <a:solidFill>
                  <a:schemeClr val="dk1"/>
                </a:solidFill>
                <a:latin typeface="Microsoft JhengHei"/>
                <a:ea typeface="Microsoft JhengHei"/>
                <a:cs typeface="Microsoft JhengHei"/>
                <a:sym typeface="Microsoft JhengHei"/>
              </a:rPr>
              <a:t>提供依生涯規劃</a:t>
            </a:r>
            <a:r>
              <a:rPr lang="zh-TW" sz="2700">
                <a:solidFill>
                  <a:srgbClr val="C00000"/>
                </a:solidFill>
                <a:latin typeface="Microsoft JhengHei"/>
                <a:ea typeface="Microsoft JhengHei"/>
                <a:cs typeface="Microsoft JhengHei"/>
                <a:sym typeface="Microsoft JhengHei"/>
              </a:rPr>
              <a:t>轉系</a:t>
            </a:r>
            <a:r>
              <a:rPr lang="zh-TW" sz="2700">
                <a:solidFill>
                  <a:schemeClr val="dk1"/>
                </a:solidFill>
                <a:latin typeface="Microsoft JhengHei"/>
                <a:ea typeface="Microsoft JhengHei"/>
                <a:cs typeface="Microsoft JhengHei"/>
                <a:sym typeface="Microsoft JhengHei"/>
              </a:rPr>
              <a:t>的機會</a:t>
            </a:r>
            <a:r>
              <a:rPr lang="zh-TW" sz="2700">
                <a:solidFill>
                  <a:schemeClr val="dk1"/>
                </a:solidFill>
                <a:latin typeface="Calibri"/>
                <a:ea typeface="Calibri"/>
                <a:cs typeface="Calibri"/>
                <a:sym typeface="Calibri"/>
              </a:rPr>
              <a:t>。</a:t>
            </a:r>
            <a:endParaRPr/>
          </a:p>
        </p:txBody>
      </p:sp>
      <p:pic>
        <p:nvPicPr>
          <p:cNvPr id="1077" name="Google Shape;1077;p59"/>
          <p:cNvPicPr preferRelativeResize="0"/>
          <p:nvPr/>
        </p:nvPicPr>
        <p:blipFill rotWithShape="1">
          <a:blip r:embed="rId6">
            <a:alphaModFix/>
          </a:blip>
          <a:srcRect b="0" l="0" r="0" t="0"/>
          <a:stretch/>
        </p:blipFill>
        <p:spPr>
          <a:xfrm rot="970882">
            <a:off x="6611591" y="1147105"/>
            <a:ext cx="2090067" cy="1815743"/>
          </a:xfrm>
          <a:prstGeom prst="hexagon">
            <a:avLst>
              <a:gd fmla="val 25000" name="adj"/>
              <a:gd fmla="val 115470" name="vf"/>
            </a:avLst>
          </a:prstGeom>
          <a:noFill/>
          <a:ln cap="flat" cmpd="sng" w="38100">
            <a:solidFill>
              <a:srgbClr val="C00000"/>
            </a:solidFill>
            <a:prstDash val="solid"/>
            <a:round/>
            <a:headEnd len="sm" w="sm" type="none"/>
            <a:tailEnd len="sm" w="sm" type="none"/>
          </a:ln>
        </p:spPr>
      </p:pic>
      <p:sp>
        <p:nvSpPr>
          <p:cNvPr id="1078" name="Google Shape;1078;p59"/>
          <p:cNvSpPr/>
          <p:nvPr/>
        </p:nvSpPr>
        <p:spPr>
          <a:xfrm>
            <a:off x="2443880" y="4714960"/>
            <a:ext cx="526297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953734"/>
                </a:solidFill>
                <a:latin typeface="Microsoft JhengHei"/>
                <a:ea typeface="Microsoft JhengHei"/>
                <a:cs typeface="Microsoft JhengHei"/>
                <a:sym typeface="Microsoft JhengHei"/>
              </a:rPr>
              <a:t>自我調整進度的學習節奏</a:t>
            </a:r>
            <a:endParaRPr/>
          </a:p>
        </p:txBody>
      </p:sp>
      <p:sp>
        <p:nvSpPr>
          <p:cNvPr id="1079" name="Google Shape;1079;p59"/>
          <p:cNvSpPr/>
          <p:nvPr/>
        </p:nvSpPr>
        <p:spPr>
          <a:xfrm>
            <a:off x="1140100" y="690909"/>
            <a:ext cx="16428722" cy="994839"/>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6600">
                <a:solidFill>
                  <a:schemeClr val="lt1"/>
                </a:solidFill>
                <a:latin typeface="Microsoft JhengHei"/>
                <a:ea typeface="Microsoft JhengHei"/>
                <a:cs typeface="Microsoft JhengHei"/>
                <a:sym typeface="Microsoft JhengHei"/>
              </a:rPr>
              <a:t>學以致用、興趣導向</a:t>
            </a:r>
            <a:endParaRPr/>
          </a:p>
        </p:txBody>
      </p:sp>
      <p:pic>
        <p:nvPicPr>
          <p:cNvPr id="1080" name="Google Shape;1080;p59"/>
          <p:cNvPicPr preferRelativeResize="0"/>
          <p:nvPr/>
        </p:nvPicPr>
        <p:blipFill rotWithShape="1">
          <a:blip r:embed="rId7">
            <a:alphaModFix/>
          </a:blip>
          <a:srcRect b="0" l="0" r="0" t="0"/>
          <a:stretch/>
        </p:blipFill>
        <p:spPr>
          <a:xfrm rot="-435423">
            <a:off x="15968537" y="4447589"/>
            <a:ext cx="2213885" cy="1765488"/>
          </a:xfrm>
          <a:prstGeom prst="hexagon">
            <a:avLst>
              <a:gd fmla="val 25000" name="adj"/>
              <a:gd fmla="val 115470" name="vf"/>
            </a:avLst>
          </a:prstGeom>
          <a:noFill/>
          <a:ln cap="flat" cmpd="sng" w="38100">
            <a:solidFill>
              <a:srgbClr val="7030A0"/>
            </a:solidFill>
            <a:prstDash val="solid"/>
            <a:round/>
            <a:headEnd len="sm" w="sm" type="none"/>
            <a:tailEnd len="sm" w="sm" type="none"/>
          </a:ln>
        </p:spPr>
      </p:pic>
      <p:pic>
        <p:nvPicPr>
          <p:cNvPr id="1081" name="Google Shape;1081;p59"/>
          <p:cNvPicPr preferRelativeResize="0"/>
          <p:nvPr/>
        </p:nvPicPr>
        <p:blipFill rotWithShape="1">
          <a:blip r:embed="rId8">
            <a:alphaModFix/>
          </a:blip>
          <a:srcRect b="0" l="0" r="0" t="0"/>
          <a:stretch/>
        </p:blipFill>
        <p:spPr>
          <a:xfrm flipH="1" rot="1094379">
            <a:off x="-530422" y="4710636"/>
            <a:ext cx="2234624" cy="1877100"/>
          </a:xfrm>
          <a:prstGeom prst="hexagon">
            <a:avLst>
              <a:gd fmla="val 25000" name="adj"/>
              <a:gd fmla="val 115470" name="vf"/>
            </a:avLst>
          </a:prstGeom>
          <a:noFill/>
          <a:ln cap="flat" cmpd="sng" w="38100">
            <a:solidFill>
              <a:srgbClr val="F2BCB8"/>
            </a:solidFill>
            <a:prstDash val="solid"/>
            <a:round/>
            <a:headEnd len="sm" w="sm" type="none"/>
            <a:tailEnd len="sm" w="sm" type="none"/>
          </a:ln>
        </p:spPr>
      </p:pic>
      <p:sp>
        <p:nvSpPr>
          <p:cNvPr id="1082" name="Google Shape;1082;p59"/>
          <p:cNvSpPr/>
          <p:nvPr/>
        </p:nvSpPr>
        <p:spPr>
          <a:xfrm>
            <a:off x="2053778" y="2630725"/>
            <a:ext cx="1102730" cy="98712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gradFill>
            <a:gsLst>
              <a:gs pos="0">
                <a:srgbClr val="F9F8F8"/>
              </a:gs>
              <a:gs pos="31000">
                <a:srgbClr val="F9F8F8"/>
              </a:gs>
              <a:gs pos="79000">
                <a:schemeClr val="dk1"/>
              </a:gs>
              <a:gs pos="100000">
                <a:schemeClr val="dk1"/>
              </a:gs>
            </a:gsLst>
            <a:lin ang="9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83" name="Google Shape;1083;p59"/>
          <p:cNvSpPr/>
          <p:nvPr/>
        </p:nvSpPr>
        <p:spPr>
          <a:xfrm>
            <a:off x="2441834" y="2778035"/>
            <a:ext cx="474681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rgbClr val="953734"/>
                </a:solidFill>
                <a:latin typeface="Microsoft JhengHei"/>
                <a:ea typeface="Microsoft JhengHei"/>
                <a:cs typeface="Microsoft JhengHei"/>
                <a:sym typeface="Microsoft JhengHei"/>
              </a:rPr>
              <a:t>獎學金&amp;出國補助經費</a:t>
            </a:r>
            <a:endParaRPr/>
          </a:p>
        </p:txBody>
      </p:sp>
      <p:sp>
        <p:nvSpPr>
          <p:cNvPr id="1084" name="Google Shape;1084;p59"/>
          <p:cNvSpPr/>
          <p:nvPr/>
        </p:nvSpPr>
        <p:spPr>
          <a:xfrm>
            <a:off x="2985467" y="3473558"/>
            <a:ext cx="689832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2700">
                <a:solidFill>
                  <a:schemeClr val="dk1"/>
                </a:solidFill>
                <a:latin typeface="Microsoft JhengHei"/>
                <a:ea typeface="Microsoft JhengHei"/>
                <a:cs typeface="Microsoft JhengHei"/>
                <a:sym typeface="Microsoft JhengHei"/>
              </a:rPr>
              <a:t>每學年提供約</a:t>
            </a:r>
            <a:r>
              <a:rPr lang="zh-TW" sz="2700">
                <a:solidFill>
                  <a:srgbClr val="C00000"/>
                </a:solidFill>
                <a:latin typeface="Microsoft JhengHei"/>
                <a:ea typeface="Microsoft JhengHei"/>
                <a:cs typeface="Microsoft JhengHei"/>
                <a:sym typeface="Microsoft JhengHei"/>
              </a:rPr>
              <a:t>1億元</a:t>
            </a:r>
            <a:r>
              <a:rPr lang="zh-TW" sz="2700">
                <a:solidFill>
                  <a:schemeClr val="dk1"/>
                </a:solidFill>
                <a:latin typeface="Microsoft JhengHei"/>
                <a:ea typeface="Microsoft JhengHei"/>
                <a:cs typeface="Microsoft JhengHei"/>
                <a:sym typeface="Microsoft JhengHei"/>
              </a:rPr>
              <a:t>的獎補助學金；</a:t>
            </a:r>
            <a:endParaRPr sz="2700">
              <a:solidFill>
                <a:schemeClr val="dk1"/>
              </a:solidFill>
              <a:latin typeface="Microsoft JhengHei"/>
              <a:ea typeface="Microsoft JhengHei"/>
              <a:cs typeface="Microsoft JhengHei"/>
              <a:sym typeface="Microsoft JhengHei"/>
            </a:endParaRPr>
          </a:p>
          <a:p>
            <a:pPr indent="0" lvl="0" marL="0" marR="0" rtl="0" algn="l">
              <a:spcBef>
                <a:spcPts val="0"/>
              </a:spcBef>
              <a:spcAft>
                <a:spcPts val="0"/>
              </a:spcAft>
              <a:buNone/>
            </a:pPr>
            <a:r>
              <a:rPr lang="zh-TW" sz="2700">
                <a:solidFill>
                  <a:schemeClr val="dk1"/>
                </a:solidFill>
                <a:latin typeface="Microsoft JhengHei"/>
                <a:ea typeface="Microsoft JhengHei"/>
                <a:cs typeface="Microsoft JhengHei"/>
                <a:sym typeface="Microsoft JhengHei"/>
              </a:rPr>
              <a:t>每學年提供約</a:t>
            </a:r>
            <a:r>
              <a:rPr lang="zh-TW" sz="2700">
                <a:solidFill>
                  <a:srgbClr val="C00000"/>
                </a:solidFill>
                <a:latin typeface="Microsoft JhengHei"/>
                <a:ea typeface="Microsoft JhengHei"/>
                <a:cs typeface="Microsoft JhengHei"/>
                <a:sym typeface="Microsoft JhengHei"/>
              </a:rPr>
              <a:t>1千200萬元</a:t>
            </a:r>
            <a:r>
              <a:rPr lang="zh-TW" sz="2700">
                <a:solidFill>
                  <a:schemeClr val="dk1"/>
                </a:solidFill>
                <a:latin typeface="Microsoft JhengHei"/>
                <a:ea typeface="Microsoft JhengHei"/>
                <a:cs typeface="Microsoft JhengHei"/>
                <a:sym typeface="Microsoft JhengHei"/>
              </a:rPr>
              <a:t>的出國補助經費。</a:t>
            </a:r>
            <a:endParaRPr/>
          </a:p>
        </p:txBody>
      </p:sp>
      <p:sp>
        <p:nvSpPr>
          <p:cNvPr id="1085" name="Google Shape;1085;p59"/>
          <p:cNvSpPr/>
          <p:nvPr/>
        </p:nvSpPr>
        <p:spPr>
          <a:xfrm flipH="1" rot="-9625835">
            <a:off x="16824898" y="1666182"/>
            <a:ext cx="953789" cy="874275"/>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DDD9C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86" name="Google Shape;1086;p59"/>
          <p:cNvSpPr/>
          <p:nvPr/>
        </p:nvSpPr>
        <p:spPr>
          <a:xfrm rot="4299706">
            <a:off x="14206292" y="7460038"/>
            <a:ext cx="1391262" cy="1203953"/>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C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pic>
        <p:nvPicPr>
          <p:cNvPr id="1087" name="Google Shape;1087;p59"/>
          <p:cNvPicPr preferRelativeResize="0"/>
          <p:nvPr/>
        </p:nvPicPr>
        <p:blipFill rotWithShape="1">
          <a:blip r:embed="rId9">
            <a:alphaModFix/>
          </a:blip>
          <a:srcRect b="0" l="0" r="0" t="0"/>
          <a:stretch/>
        </p:blipFill>
        <p:spPr>
          <a:xfrm rot="896325">
            <a:off x="14612630" y="8026856"/>
            <a:ext cx="2962188" cy="2463680"/>
          </a:xfrm>
          <a:prstGeom prst="hexagon">
            <a:avLst>
              <a:gd fmla="val 25000" name="adj"/>
              <a:gd fmla="val 115470" name="vf"/>
            </a:avLst>
          </a:prstGeom>
          <a:noFill/>
          <a:ln cap="flat" cmpd="sng" w="38100">
            <a:solidFill>
              <a:srgbClr val="FFC000"/>
            </a:solidFill>
            <a:prstDash val="solid"/>
            <a:round/>
            <a:headEnd len="sm" w="sm" type="none"/>
            <a:tailEnd len="sm" w="sm" type="none"/>
          </a:ln>
        </p:spPr>
      </p:pic>
      <p:pic>
        <p:nvPicPr>
          <p:cNvPr id="1088" name="Google Shape;1088;p59"/>
          <p:cNvPicPr preferRelativeResize="0"/>
          <p:nvPr/>
        </p:nvPicPr>
        <p:blipFill rotWithShape="1">
          <a:blip r:embed="rId10">
            <a:alphaModFix/>
          </a:blip>
          <a:srcRect b="0" l="0" r="0" t="0"/>
          <a:stretch/>
        </p:blipFill>
        <p:spPr>
          <a:xfrm rot="-570495">
            <a:off x="16111428" y="6955630"/>
            <a:ext cx="2684472" cy="2298827"/>
          </a:xfrm>
          <a:prstGeom prst="hexagon">
            <a:avLst>
              <a:gd fmla="val 25000" name="adj"/>
              <a:gd fmla="val 115470" name="vf"/>
            </a:avLst>
          </a:prstGeom>
          <a:noFill/>
          <a:ln cap="flat" cmpd="sng" w="38100">
            <a:solidFill>
              <a:srgbClr val="953734"/>
            </a:solidFill>
            <a:prstDash val="solid"/>
            <a:round/>
            <a:headEnd len="sm" w="sm" type="none"/>
            <a:tailEnd len="sm" w="sm" type="none"/>
          </a:ln>
        </p:spPr>
      </p:pic>
      <p:pic>
        <p:nvPicPr>
          <p:cNvPr id="1089" name="Google Shape;1089;p59"/>
          <p:cNvPicPr preferRelativeResize="0"/>
          <p:nvPr/>
        </p:nvPicPr>
        <p:blipFill rotWithShape="1">
          <a:blip r:embed="rId11">
            <a:alphaModFix/>
          </a:blip>
          <a:srcRect b="0" l="0" r="0" t="0"/>
          <a:stretch/>
        </p:blipFill>
        <p:spPr>
          <a:xfrm>
            <a:off x="11071095" y="7558749"/>
            <a:ext cx="2379108" cy="2714751"/>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grpSp>
        <p:nvGrpSpPr>
          <p:cNvPr id="1094" name="Google Shape;1094;p60"/>
          <p:cNvGrpSpPr/>
          <p:nvPr/>
        </p:nvGrpSpPr>
        <p:grpSpPr>
          <a:xfrm rot="10800000">
            <a:off x="0" y="0"/>
            <a:ext cx="18288000" cy="10287000"/>
            <a:chOff x="0" y="0"/>
            <a:chExt cx="12192000" cy="6858000"/>
          </a:xfrm>
        </p:grpSpPr>
        <p:pic>
          <p:nvPicPr>
            <p:cNvPr id="1095" name="Google Shape;1095;p60"/>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096" name="Google Shape;1096;p60"/>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097" name="Google Shape;1097;p60"/>
          <p:cNvSpPr/>
          <p:nvPr/>
        </p:nvSpPr>
        <p:spPr>
          <a:xfrm rot="-1582870">
            <a:off x="-428832" y="937176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98" name="Google Shape;1098;p60"/>
          <p:cNvSpPr/>
          <p:nvPr/>
        </p:nvSpPr>
        <p:spPr>
          <a:xfrm rot="-1582870">
            <a:off x="10168670" y="9547214"/>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ABF8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099" name="Google Shape;1099;p60"/>
          <p:cNvSpPr/>
          <p:nvPr/>
        </p:nvSpPr>
        <p:spPr>
          <a:xfrm rot="-1582870">
            <a:off x="5508933" y="943501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2BCB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00" name="Google Shape;1100;p60"/>
          <p:cNvSpPr txBox="1"/>
          <p:nvPr>
            <p:ph idx="1" type="body"/>
          </p:nvPr>
        </p:nvSpPr>
        <p:spPr>
          <a:xfrm>
            <a:off x="1257300" y="2738438"/>
            <a:ext cx="16289721" cy="6796088"/>
          </a:xfrm>
          <a:prstGeom prst="rect">
            <a:avLst/>
          </a:prstGeom>
          <a:noFill/>
          <a:ln>
            <a:noFill/>
          </a:ln>
        </p:spPr>
        <p:txBody>
          <a:bodyPr anchorCtr="0" anchor="t" bIns="45700" lIns="91425" spcFirstLastPara="1" rIns="91425" wrap="square" tIns="45700">
            <a:noAutofit/>
          </a:bodyPr>
          <a:lstStyle/>
          <a:p>
            <a:pPr indent="-381000" lvl="0" marL="342900" rtl="0" algn="l">
              <a:spcBef>
                <a:spcPts val="0"/>
              </a:spcBef>
              <a:spcAft>
                <a:spcPts val="0"/>
              </a:spcAft>
              <a:buClr>
                <a:schemeClr val="dk1"/>
              </a:buClr>
              <a:buSzPts val="6000"/>
              <a:buChar char="•"/>
            </a:pPr>
            <a:r>
              <a:rPr lang="zh-TW" sz="6000"/>
              <a:t>修業年限4年，符合畢業資格，授予學士學位。</a:t>
            </a:r>
            <a:endParaRPr/>
          </a:p>
          <a:p>
            <a:pPr indent="-381000" lvl="0" marL="342900" rtl="0" algn="l">
              <a:spcBef>
                <a:spcPts val="1200"/>
              </a:spcBef>
              <a:spcAft>
                <a:spcPts val="0"/>
              </a:spcAft>
              <a:buClr>
                <a:schemeClr val="dk1"/>
              </a:buClr>
              <a:buSzPts val="6000"/>
              <a:buChar char="•"/>
            </a:pPr>
            <a:r>
              <a:rPr lang="zh-TW" sz="6000"/>
              <a:t>依據本校學則第23條規定：連續兩學期之</a:t>
            </a:r>
            <a:r>
              <a:rPr lang="zh-TW" sz="6000">
                <a:solidFill>
                  <a:srgbClr val="FF0000"/>
                </a:solidFill>
              </a:rPr>
              <a:t>各科學業成績皆30分以下者，應予退學</a:t>
            </a:r>
            <a:r>
              <a:rPr lang="zh-TW" sz="6000"/>
              <a:t>。已刪除連續2學期二分之一學分不及格即遭退學之規定。</a:t>
            </a:r>
            <a:endParaRPr sz="6000"/>
          </a:p>
          <a:p>
            <a:pPr indent="-381000" lvl="0" marL="342900" rtl="0" algn="l">
              <a:spcBef>
                <a:spcPts val="1200"/>
              </a:spcBef>
              <a:spcAft>
                <a:spcPts val="0"/>
              </a:spcAft>
              <a:buClr>
                <a:schemeClr val="dk1"/>
              </a:buClr>
              <a:buSzPts val="6000"/>
              <a:buChar char="•"/>
            </a:pPr>
            <a:r>
              <a:rPr lang="zh-TW" sz="6000"/>
              <a:t>本校學生得依「學生暑期開班實施辦法」規定暑期選修課程。</a:t>
            </a:r>
            <a:endParaRPr sz="6000"/>
          </a:p>
          <a:p>
            <a:pPr indent="0" lvl="0" marL="342900" rtl="0" algn="l">
              <a:spcBef>
                <a:spcPts val="1200"/>
              </a:spcBef>
              <a:spcAft>
                <a:spcPts val="0"/>
              </a:spcAft>
              <a:buClr>
                <a:schemeClr val="dk1"/>
              </a:buClr>
              <a:buSzPts val="6000"/>
              <a:buNone/>
            </a:pPr>
            <a:r>
              <a:t/>
            </a:r>
            <a:endParaRPr sz="6000"/>
          </a:p>
          <a:p>
            <a:pPr indent="0" lvl="0" marL="342900" rtl="0" algn="l">
              <a:spcBef>
                <a:spcPts val="1200"/>
              </a:spcBef>
              <a:spcAft>
                <a:spcPts val="0"/>
              </a:spcAft>
              <a:buClr>
                <a:schemeClr val="dk1"/>
              </a:buClr>
              <a:buSzPts val="6000"/>
              <a:buNone/>
            </a:pPr>
            <a:r>
              <a:t/>
            </a:r>
            <a:endParaRPr sz="6000"/>
          </a:p>
        </p:txBody>
      </p:sp>
      <p:sp>
        <p:nvSpPr>
          <p:cNvPr id="1101" name="Google Shape;1101;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
        <p:nvSpPr>
          <p:cNvPr id="1102" name="Google Shape;1102;p60"/>
          <p:cNvSpPr/>
          <p:nvPr>
            <p:ph type="title"/>
          </p:nvPr>
        </p:nvSpPr>
        <p:spPr>
          <a:xfrm>
            <a:off x="973520" y="981636"/>
            <a:ext cx="15773400" cy="1487721"/>
          </a:xfrm>
          <a:prstGeom prst="roundRect">
            <a:avLst>
              <a:gd fmla="val 19210" name="adj"/>
            </a:avLst>
          </a:prstGeom>
          <a:solidFill>
            <a:schemeClr val="dk1"/>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BD0D9"/>
              </a:buClr>
              <a:buSzPts val="6270"/>
              <a:buFont typeface="Microsoft JhengHei"/>
              <a:buNone/>
            </a:pPr>
            <a:r>
              <a:rPr lang="zh-TW" sz="6600">
                <a:solidFill>
                  <a:schemeClr val="lt1"/>
                </a:solidFill>
                <a:latin typeface="Microsoft JhengHei"/>
                <a:ea typeface="Microsoft JhengHei"/>
                <a:cs typeface="Microsoft JhengHei"/>
                <a:sym typeface="Microsoft JhengHei"/>
              </a:rPr>
              <a:t>修業相關規定</a:t>
            </a:r>
            <a:endParaRPr/>
          </a:p>
        </p:txBody>
      </p:sp>
      <p:pic>
        <p:nvPicPr>
          <p:cNvPr id="1103" name="Google Shape;1103;p60"/>
          <p:cNvPicPr preferRelativeResize="0"/>
          <p:nvPr/>
        </p:nvPicPr>
        <p:blipFill rotWithShape="1">
          <a:blip r:embed="rId5">
            <a:alphaModFix/>
          </a:blip>
          <a:srcRect b="0" l="0" r="0" t="0"/>
          <a:stretch/>
        </p:blipFill>
        <p:spPr>
          <a:xfrm>
            <a:off x="15426074" y="7297334"/>
            <a:ext cx="2379108" cy="2714751"/>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grpSp>
        <p:nvGrpSpPr>
          <p:cNvPr id="1108" name="Google Shape;1108;p61"/>
          <p:cNvGrpSpPr/>
          <p:nvPr/>
        </p:nvGrpSpPr>
        <p:grpSpPr>
          <a:xfrm rot="10800000">
            <a:off x="0" y="0"/>
            <a:ext cx="18288000" cy="10287000"/>
            <a:chOff x="0" y="0"/>
            <a:chExt cx="12192000" cy="6858000"/>
          </a:xfrm>
        </p:grpSpPr>
        <p:pic>
          <p:nvPicPr>
            <p:cNvPr id="1109" name="Google Shape;1109;p61"/>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110" name="Google Shape;1110;p61"/>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111" name="Google Shape;1111;p61"/>
          <p:cNvSpPr/>
          <p:nvPr/>
        </p:nvSpPr>
        <p:spPr>
          <a:xfrm rot="-1582870">
            <a:off x="-428832" y="937176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12" name="Google Shape;1112;p61"/>
          <p:cNvSpPr/>
          <p:nvPr/>
        </p:nvSpPr>
        <p:spPr>
          <a:xfrm rot="-1582870">
            <a:off x="10168670" y="9547214"/>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ABF8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13" name="Google Shape;1113;p61"/>
          <p:cNvSpPr/>
          <p:nvPr/>
        </p:nvSpPr>
        <p:spPr>
          <a:xfrm rot="-1582870">
            <a:off x="5508933" y="943501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2BCB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14" name="Google Shape;1114;p61"/>
          <p:cNvSpPr txBox="1"/>
          <p:nvPr>
            <p:ph idx="1" type="body"/>
          </p:nvPr>
        </p:nvSpPr>
        <p:spPr>
          <a:xfrm>
            <a:off x="1257300" y="2738438"/>
            <a:ext cx="16384314" cy="734377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4800"/>
              <a:buChar char="•"/>
            </a:pPr>
            <a:r>
              <a:rPr lang="zh-TW" sz="4800">
                <a:latin typeface="Microsoft JhengHei"/>
                <a:ea typeface="Microsoft JhengHei"/>
                <a:cs typeface="Microsoft JhengHei"/>
                <a:sym typeface="Microsoft JhengHei"/>
              </a:rPr>
              <a:t>進修學士班同學如欲就讀本校日間學制，須參加本校</a:t>
            </a:r>
            <a:r>
              <a:rPr lang="zh-TW" sz="4800">
                <a:solidFill>
                  <a:srgbClr val="FF0000"/>
                </a:solidFill>
                <a:latin typeface="Microsoft JhengHei"/>
                <a:ea typeface="Microsoft JhengHei"/>
                <a:cs typeface="Microsoft JhengHei"/>
                <a:sym typeface="Microsoft JhengHei"/>
              </a:rPr>
              <a:t>轉學生招生考試</a:t>
            </a:r>
            <a:r>
              <a:rPr lang="zh-TW" sz="4800">
                <a:latin typeface="Microsoft JhengHei"/>
                <a:ea typeface="Microsoft JhengHei"/>
                <a:cs typeface="Microsoft JhengHei"/>
                <a:sym typeface="Microsoft JhengHei"/>
              </a:rPr>
              <a:t>，招生簡章可上本校招生資訊網查詢。</a:t>
            </a:r>
            <a:endParaRPr sz="4800">
              <a:latin typeface="Microsoft JhengHei"/>
              <a:ea typeface="Microsoft JhengHei"/>
              <a:cs typeface="Microsoft JhengHei"/>
              <a:sym typeface="Microsoft JhengHei"/>
            </a:endParaRPr>
          </a:p>
          <a:p>
            <a:pPr indent="0" lvl="0" marL="0" rtl="0" algn="l">
              <a:spcBef>
                <a:spcPts val="960"/>
              </a:spcBef>
              <a:spcAft>
                <a:spcPts val="0"/>
              </a:spcAft>
              <a:buClr>
                <a:schemeClr val="dk1"/>
              </a:buClr>
              <a:buSzPts val="4800"/>
              <a:buNone/>
            </a:pPr>
            <a:r>
              <a:t/>
            </a:r>
            <a:endParaRPr sz="4800">
              <a:latin typeface="Microsoft JhengHei"/>
              <a:ea typeface="Microsoft JhengHei"/>
              <a:cs typeface="Microsoft JhengHei"/>
              <a:sym typeface="Microsoft JhengHei"/>
            </a:endParaRPr>
          </a:p>
          <a:p>
            <a:pPr indent="-342900" lvl="0" marL="342900" rtl="0" algn="l">
              <a:spcBef>
                <a:spcPts val="960"/>
              </a:spcBef>
              <a:spcAft>
                <a:spcPts val="0"/>
              </a:spcAft>
              <a:buClr>
                <a:schemeClr val="dk1"/>
              </a:buClr>
              <a:buSzPts val="4800"/>
              <a:buChar char="•"/>
            </a:pPr>
            <a:r>
              <a:rPr lang="zh-TW" sz="4800">
                <a:latin typeface="Microsoft JhengHei"/>
                <a:ea typeface="Microsoft JhengHei"/>
                <a:cs typeface="Microsoft JhengHei"/>
                <a:sym typeface="Microsoft JhengHei"/>
              </a:rPr>
              <a:t>112學年度順利考上本校日間部共13人，錄取率31%</a:t>
            </a:r>
            <a:endParaRPr/>
          </a:p>
          <a:p>
            <a:pPr indent="-342900" lvl="0" marL="342900" rtl="0" algn="l">
              <a:spcBef>
                <a:spcPts val="960"/>
              </a:spcBef>
              <a:spcAft>
                <a:spcPts val="0"/>
              </a:spcAft>
              <a:buClr>
                <a:schemeClr val="dk1"/>
              </a:buClr>
              <a:buSzPts val="4800"/>
              <a:buChar char="•"/>
            </a:pPr>
            <a:r>
              <a:rPr lang="zh-TW" sz="4800">
                <a:latin typeface="Microsoft JhengHei"/>
                <a:ea typeface="Microsoft JhengHei"/>
                <a:cs typeface="Microsoft JhengHei"/>
                <a:sym typeface="Microsoft JhengHei"/>
              </a:rPr>
              <a:t>111學年度順利考上本校日間部共12位，錄取率46%</a:t>
            </a:r>
            <a:endParaRPr/>
          </a:p>
          <a:p>
            <a:pPr indent="-342900" lvl="0" marL="342900" rtl="0" algn="l">
              <a:spcBef>
                <a:spcPts val="960"/>
              </a:spcBef>
              <a:spcAft>
                <a:spcPts val="0"/>
              </a:spcAft>
              <a:buClr>
                <a:schemeClr val="dk1"/>
              </a:buClr>
              <a:buSzPts val="4800"/>
              <a:buChar char="•"/>
            </a:pPr>
            <a:r>
              <a:rPr lang="zh-TW" sz="4800">
                <a:latin typeface="Microsoft JhengHei"/>
                <a:ea typeface="Microsoft JhengHei"/>
                <a:cs typeface="Microsoft JhengHei"/>
                <a:sym typeface="Microsoft JhengHei"/>
              </a:rPr>
              <a:t>110學年度順利考上本校日間部共15位，錄取率40%</a:t>
            </a:r>
            <a:endParaRPr/>
          </a:p>
          <a:p>
            <a:pPr indent="-342900" lvl="0" marL="342900" rtl="0" algn="l">
              <a:spcBef>
                <a:spcPts val="960"/>
              </a:spcBef>
              <a:spcAft>
                <a:spcPts val="0"/>
              </a:spcAft>
              <a:buClr>
                <a:schemeClr val="dk1"/>
              </a:buClr>
              <a:buSzPts val="4800"/>
              <a:buChar char="•"/>
            </a:pPr>
            <a:r>
              <a:rPr lang="zh-TW" sz="4800">
                <a:latin typeface="Microsoft JhengHei"/>
                <a:ea typeface="Microsoft JhengHei"/>
                <a:cs typeface="Microsoft JhengHei"/>
                <a:sym typeface="Microsoft JhengHei"/>
              </a:rPr>
              <a:t>109學年度順利考上本校日間部共11位，錄取率36%</a:t>
            </a:r>
            <a:endParaRPr sz="4800">
              <a:latin typeface="Microsoft JhengHei"/>
              <a:ea typeface="Microsoft JhengHei"/>
              <a:cs typeface="Microsoft JhengHei"/>
              <a:sym typeface="Microsoft JhengHei"/>
            </a:endParaRPr>
          </a:p>
          <a:p>
            <a:pPr indent="0" lvl="0" marL="0" rtl="0" algn="l">
              <a:spcBef>
                <a:spcPts val="360"/>
              </a:spcBef>
              <a:spcAft>
                <a:spcPts val="0"/>
              </a:spcAft>
              <a:buClr>
                <a:schemeClr val="dk1"/>
              </a:buClr>
              <a:buSzPts val="1800"/>
              <a:buNone/>
            </a:pPr>
            <a:r>
              <a:rPr lang="zh-TW" sz="1800">
                <a:latin typeface="Microsoft JhengHei"/>
                <a:ea typeface="Microsoft JhengHei"/>
                <a:cs typeface="Microsoft JhengHei"/>
                <a:sym typeface="Microsoft JhengHei"/>
              </a:rPr>
              <a:t>                                                                                     </a:t>
            </a:r>
            <a:endParaRPr sz="1800">
              <a:latin typeface="Microsoft JhengHei"/>
              <a:ea typeface="Microsoft JhengHei"/>
              <a:cs typeface="Microsoft JhengHei"/>
              <a:sym typeface="Microsoft JhengHei"/>
            </a:endParaRPr>
          </a:p>
          <a:p>
            <a:pPr indent="0" lvl="0" marL="0" rtl="0" algn="l">
              <a:spcBef>
                <a:spcPts val="420"/>
              </a:spcBef>
              <a:spcAft>
                <a:spcPts val="0"/>
              </a:spcAft>
              <a:buClr>
                <a:schemeClr val="dk1"/>
              </a:buClr>
              <a:buSzPts val="1800"/>
              <a:buNone/>
            </a:pPr>
            <a:r>
              <a:rPr lang="zh-TW" sz="1800">
                <a:latin typeface="Microsoft JhengHei"/>
                <a:ea typeface="Microsoft JhengHei"/>
                <a:cs typeface="Microsoft JhengHei"/>
                <a:sym typeface="Microsoft JhengHei"/>
              </a:rPr>
              <a:t>                                                                                                                                                                                                      </a:t>
            </a:r>
            <a:r>
              <a:rPr lang="zh-TW" sz="2100">
                <a:latin typeface="Microsoft JhengHei"/>
                <a:ea typeface="Microsoft JhengHei"/>
                <a:cs typeface="Microsoft JhengHei"/>
                <a:sym typeface="Microsoft JhengHei"/>
              </a:rPr>
              <a:t>錄取率=進修部考上人數/報考人數</a:t>
            </a:r>
            <a:endParaRPr/>
          </a:p>
          <a:p>
            <a:pPr indent="-139700" lvl="0" marL="342900" rtl="0" algn="l">
              <a:spcBef>
                <a:spcPts val="640"/>
              </a:spcBef>
              <a:spcAft>
                <a:spcPts val="0"/>
              </a:spcAft>
              <a:buClr>
                <a:schemeClr val="dk1"/>
              </a:buClr>
              <a:buSzPts val="3200"/>
              <a:buNone/>
            </a:pPr>
            <a:r>
              <a:t/>
            </a:r>
            <a:endParaRPr>
              <a:latin typeface="Microsoft JhengHei"/>
              <a:ea typeface="Microsoft JhengHei"/>
              <a:cs typeface="Microsoft JhengHei"/>
              <a:sym typeface="Microsoft JhengHei"/>
            </a:endParaRPr>
          </a:p>
          <a:p>
            <a:pPr indent="0" lvl="0" marL="342900" rtl="0" algn="l">
              <a:spcBef>
                <a:spcPts val="1080"/>
              </a:spcBef>
              <a:spcAft>
                <a:spcPts val="0"/>
              </a:spcAft>
              <a:buClr>
                <a:schemeClr val="dk1"/>
              </a:buClr>
              <a:buSzPts val="5400"/>
              <a:buNone/>
            </a:pPr>
            <a:r>
              <a:t/>
            </a:r>
            <a:endParaRPr sz="5400">
              <a:latin typeface="Microsoft JhengHei"/>
              <a:ea typeface="Microsoft JhengHei"/>
              <a:cs typeface="Microsoft JhengHei"/>
              <a:sym typeface="Microsoft JhengHei"/>
            </a:endParaRPr>
          </a:p>
          <a:p>
            <a:pPr indent="0" lvl="0" marL="342900" rtl="0" algn="l">
              <a:spcBef>
                <a:spcPts val="1080"/>
              </a:spcBef>
              <a:spcAft>
                <a:spcPts val="0"/>
              </a:spcAft>
              <a:buClr>
                <a:schemeClr val="dk1"/>
              </a:buClr>
              <a:buSzPts val="5400"/>
              <a:buNone/>
            </a:pPr>
            <a:r>
              <a:t/>
            </a:r>
            <a:endParaRPr sz="5400">
              <a:latin typeface="Microsoft JhengHei"/>
              <a:ea typeface="Microsoft JhengHei"/>
              <a:cs typeface="Microsoft JhengHei"/>
              <a:sym typeface="Microsoft JhengHei"/>
            </a:endParaRPr>
          </a:p>
          <a:p>
            <a:pPr indent="0" lvl="0" marL="342900" rtl="0" algn="l">
              <a:spcBef>
                <a:spcPts val="1080"/>
              </a:spcBef>
              <a:spcAft>
                <a:spcPts val="0"/>
              </a:spcAft>
              <a:buClr>
                <a:schemeClr val="dk1"/>
              </a:buClr>
              <a:buSzPts val="5400"/>
              <a:buNone/>
            </a:pPr>
            <a:r>
              <a:t/>
            </a:r>
            <a:endParaRPr sz="5400">
              <a:latin typeface="Microsoft JhengHei"/>
              <a:ea typeface="Microsoft JhengHei"/>
              <a:cs typeface="Microsoft JhengHei"/>
              <a:sym typeface="Microsoft JhengHei"/>
            </a:endParaRPr>
          </a:p>
        </p:txBody>
      </p:sp>
      <p:sp>
        <p:nvSpPr>
          <p:cNvPr id="1115" name="Google Shape;1115;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
        <p:nvSpPr>
          <p:cNvPr id="1116" name="Google Shape;1116;p61"/>
          <p:cNvSpPr/>
          <p:nvPr>
            <p:ph type="title"/>
          </p:nvPr>
        </p:nvSpPr>
        <p:spPr>
          <a:xfrm>
            <a:off x="973520" y="981636"/>
            <a:ext cx="15773400" cy="1487721"/>
          </a:xfrm>
          <a:prstGeom prst="roundRect">
            <a:avLst>
              <a:gd fmla="val 19210" name="adj"/>
            </a:avLst>
          </a:prstGeom>
          <a:solidFill>
            <a:schemeClr val="dk1"/>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BD0D9"/>
              </a:buClr>
              <a:buSzPts val="6270"/>
              <a:buFont typeface="Microsoft JhengHei"/>
              <a:buNone/>
            </a:pPr>
            <a:r>
              <a:rPr lang="zh-TW" sz="6600">
                <a:solidFill>
                  <a:schemeClr val="lt1"/>
                </a:solidFill>
                <a:latin typeface="Microsoft JhengHei"/>
                <a:ea typeface="Microsoft JhengHei"/>
                <a:cs typeface="Microsoft JhengHei"/>
                <a:sym typeface="Microsoft JhengHei"/>
              </a:rPr>
              <a:t>關於進修學士班轉學至日間學制</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grpSp>
        <p:nvGrpSpPr>
          <p:cNvPr id="1122" name="Google Shape;1122;p62"/>
          <p:cNvGrpSpPr/>
          <p:nvPr/>
        </p:nvGrpSpPr>
        <p:grpSpPr>
          <a:xfrm>
            <a:off x="0" y="38838"/>
            <a:ext cx="18288000" cy="10287000"/>
            <a:chOff x="0" y="0"/>
            <a:chExt cx="12192000" cy="6858000"/>
          </a:xfrm>
        </p:grpSpPr>
        <p:pic>
          <p:nvPicPr>
            <p:cNvPr id="1123" name="Google Shape;1123;p62"/>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124" name="Google Shape;1124;p62"/>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pic>
        <p:nvPicPr>
          <p:cNvPr id="1125" name="Google Shape;1125;p62"/>
          <p:cNvPicPr preferRelativeResize="0"/>
          <p:nvPr/>
        </p:nvPicPr>
        <p:blipFill rotWithShape="1">
          <a:blip r:embed="rId5">
            <a:alphaModFix/>
          </a:blip>
          <a:srcRect b="0" l="0" r="0" t="0"/>
          <a:stretch/>
        </p:blipFill>
        <p:spPr>
          <a:xfrm>
            <a:off x="13311241" y="3037586"/>
            <a:ext cx="3786452" cy="2086167"/>
          </a:xfrm>
          <a:prstGeom prst="rect">
            <a:avLst/>
          </a:prstGeom>
          <a:noFill/>
          <a:ln>
            <a:noFill/>
          </a:ln>
          <a:effectLst>
            <a:outerShdw blurRad="292100" rotWithShape="0" algn="tl" dir="2700000" dist="139700">
              <a:srgbClr val="333333">
                <a:alpha val="65098"/>
              </a:srgbClr>
            </a:outerShdw>
          </a:effectLst>
        </p:spPr>
      </p:pic>
      <p:pic>
        <p:nvPicPr>
          <p:cNvPr id="1126" name="Google Shape;1126;p62"/>
          <p:cNvPicPr preferRelativeResize="0"/>
          <p:nvPr/>
        </p:nvPicPr>
        <p:blipFill rotWithShape="1">
          <a:blip r:embed="rId6">
            <a:alphaModFix/>
          </a:blip>
          <a:srcRect b="0" l="0" r="0" t="0"/>
          <a:stretch/>
        </p:blipFill>
        <p:spPr>
          <a:xfrm>
            <a:off x="9615612" y="3037586"/>
            <a:ext cx="3695628" cy="2086167"/>
          </a:xfrm>
          <a:prstGeom prst="rect">
            <a:avLst/>
          </a:prstGeom>
          <a:noFill/>
          <a:ln>
            <a:noFill/>
          </a:ln>
          <a:effectLst>
            <a:outerShdw blurRad="292100" rotWithShape="0" algn="tl" dir="2700000" dist="139700">
              <a:srgbClr val="333333">
                <a:alpha val="65098"/>
              </a:srgbClr>
            </a:outerShdw>
          </a:effectLst>
        </p:spPr>
      </p:pic>
      <p:pic>
        <p:nvPicPr>
          <p:cNvPr id="1127" name="Google Shape;1127;p62"/>
          <p:cNvPicPr preferRelativeResize="0"/>
          <p:nvPr/>
        </p:nvPicPr>
        <p:blipFill rotWithShape="1">
          <a:blip r:embed="rId7">
            <a:alphaModFix/>
          </a:blip>
          <a:srcRect b="0" l="0" r="0" t="0"/>
          <a:stretch/>
        </p:blipFill>
        <p:spPr>
          <a:xfrm>
            <a:off x="973782" y="6757342"/>
            <a:ext cx="3585258" cy="2688944"/>
          </a:xfrm>
          <a:prstGeom prst="rect">
            <a:avLst/>
          </a:prstGeom>
          <a:noFill/>
          <a:ln>
            <a:noFill/>
          </a:ln>
          <a:effectLst>
            <a:outerShdw blurRad="292100" rotWithShape="0" algn="tl" dir="2700000" dist="139700">
              <a:srgbClr val="333333">
                <a:alpha val="65098"/>
              </a:srgbClr>
            </a:outerShdw>
          </a:effectLst>
        </p:spPr>
      </p:pic>
      <p:pic>
        <p:nvPicPr>
          <p:cNvPr id="1128" name="Google Shape;1128;p62"/>
          <p:cNvPicPr preferRelativeResize="0"/>
          <p:nvPr/>
        </p:nvPicPr>
        <p:blipFill rotWithShape="1">
          <a:blip r:embed="rId8">
            <a:alphaModFix/>
          </a:blip>
          <a:srcRect b="0" l="0" r="0" t="0"/>
          <a:stretch/>
        </p:blipFill>
        <p:spPr>
          <a:xfrm>
            <a:off x="9623214" y="5123753"/>
            <a:ext cx="3688026" cy="2329599"/>
          </a:xfrm>
          <a:prstGeom prst="rect">
            <a:avLst/>
          </a:prstGeom>
          <a:noFill/>
          <a:ln>
            <a:noFill/>
          </a:ln>
          <a:effectLst>
            <a:outerShdw blurRad="292100" rotWithShape="0" algn="tl" dir="2700000" dist="139700">
              <a:srgbClr val="333333">
                <a:alpha val="65098"/>
              </a:srgbClr>
            </a:outerShdw>
          </a:effectLst>
        </p:spPr>
      </p:pic>
      <p:pic>
        <p:nvPicPr>
          <p:cNvPr id="1129" name="Google Shape;1129;p62"/>
          <p:cNvPicPr preferRelativeResize="0"/>
          <p:nvPr/>
        </p:nvPicPr>
        <p:blipFill rotWithShape="1">
          <a:blip r:embed="rId9">
            <a:alphaModFix/>
          </a:blip>
          <a:srcRect b="0" l="0" r="0" t="0"/>
          <a:stretch/>
        </p:blipFill>
        <p:spPr>
          <a:xfrm>
            <a:off x="4595116" y="3036027"/>
            <a:ext cx="3969134" cy="2688945"/>
          </a:xfrm>
          <a:prstGeom prst="rect">
            <a:avLst/>
          </a:prstGeom>
          <a:noFill/>
          <a:ln>
            <a:noFill/>
          </a:ln>
          <a:effectLst>
            <a:outerShdw blurRad="292100" rotWithShape="0" algn="tl" dir="2700000" dist="139700">
              <a:srgbClr val="333333">
                <a:alpha val="65098"/>
              </a:srgbClr>
            </a:outerShdw>
          </a:effectLst>
        </p:spPr>
      </p:pic>
      <p:pic>
        <p:nvPicPr>
          <p:cNvPr id="1130" name="Google Shape;1130;p62"/>
          <p:cNvPicPr preferRelativeResize="0"/>
          <p:nvPr/>
        </p:nvPicPr>
        <p:blipFill rotWithShape="1">
          <a:blip r:embed="rId10">
            <a:alphaModFix/>
          </a:blip>
          <a:srcRect b="0" l="0" r="0" t="0"/>
          <a:stretch/>
        </p:blipFill>
        <p:spPr>
          <a:xfrm>
            <a:off x="887205" y="3036028"/>
            <a:ext cx="3707910" cy="2688944"/>
          </a:xfrm>
          <a:prstGeom prst="rect">
            <a:avLst/>
          </a:prstGeom>
          <a:noFill/>
          <a:ln>
            <a:noFill/>
          </a:ln>
          <a:effectLst>
            <a:outerShdw blurRad="292100" rotWithShape="0" algn="tl" dir="2700000" dist="139700">
              <a:srgbClr val="333333">
                <a:alpha val="65098"/>
              </a:srgbClr>
            </a:outerShdw>
          </a:effectLst>
        </p:spPr>
      </p:pic>
      <p:pic>
        <p:nvPicPr>
          <p:cNvPr id="1131" name="Google Shape;1131;p62"/>
          <p:cNvPicPr preferRelativeResize="0"/>
          <p:nvPr/>
        </p:nvPicPr>
        <p:blipFill rotWithShape="1">
          <a:blip r:embed="rId11">
            <a:alphaModFix/>
          </a:blip>
          <a:srcRect b="0" l="0" r="0" t="0"/>
          <a:stretch/>
        </p:blipFill>
        <p:spPr>
          <a:xfrm>
            <a:off x="4572603" y="6757343"/>
            <a:ext cx="4032327" cy="2688942"/>
          </a:xfrm>
          <a:prstGeom prst="rect">
            <a:avLst/>
          </a:prstGeom>
          <a:noFill/>
          <a:ln>
            <a:noFill/>
          </a:ln>
          <a:effectLst>
            <a:outerShdw blurRad="292100" rotWithShape="0" algn="tl" dir="2700000" dist="139700">
              <a:srgbClr val="333333">
                <a:alpha val="65098"/>
              </a:srgbClr>
            </a:outerShdw>
          </a:effectLst>
        </p:spPr>
      </p:pic>
      <p:pic>
        <p:nvPicPr>
          <p:cNvPr id="1132" name="Google Shape;1132;p62"/>
          <p:cNvPicPr preferRelativeResize="0"/>
          <p:nvPr/>
        </p:nvPicPr>
        <p:blipFill rotWithShape="1">
          <a:blip r:embed="rId12">
            <a:alphaModFix/>
          </a:blip>
          <a:srcRect b="0" l="0" r="0" t="0"/>
          <a:stretch/>
        </p:blipFill>
        <p:spPr>
          <a:xfrm>
            <a:off x="13311241" y="5087704"/>
            <a:ext cx="3786452" cy="2334398"/>
          </a:xfrm>
          <a:prstGeom prst="rect">
            <a:avLst/>
          </a:prstGeom>
          <a:noFill/>
          <a:ln>
            <a:noFill/>
          </a:ln>
          <a:effectLst>
            <a:outerShdw blurRad="292100" rotWithShape="0" algn="tl" dir="2700000" dist="139700">
              <a:srgbClr val="333333">
                <a:alpha val="65098"/>
              </a:srgbClr>
            </a:outerShdw>
          </a:effectLst>
        </p:spPr>
      </p:pic>
      <p:pic>
        <p:nvPicPr>
          <p:cNvPr id="1133" name="Google Shape;1133;p62"/>
          <p:cNvPicPr preferRelativeResize="0"/>
          <p:nvPr/>
        </p:nvPicPr>
        <p:blipFill rotWithShape="1">
          <a:blip r:embed="rId13">
            <a:alphaModFix/>
          </a:blip>
          <a:srcRect b="0" l="0" r="0" t="0"/>
          <a:stretch/>
        </p:blipFill>
        <p:spPr>
          <a:xfrm>
            <a:off x="9615612" y="7413935"/>
            <a:ext cx="3688026" cy="2019977"/>
          </a:xfrm>
          <a:prstGeom prst="rect">
            <a:avLst/>
          </a:prstGeom>
          <a:noFill/>
          <a:ln>
            <a:noFill/>
          </a:ln>
          <a:effectLst>
            <a:outerShdw blurRad="292100" rotWithShape="0" algn="tl" dir="2700000" dist="139700">
              <a:srgbClr val="333333">
                <a:alpha val="65098"/>
              </a:srgbClr>
            </a:outerShdw>
          </a:effectLst>
        </p:spPr>
      </p:pic>
      <p:pic>
        <p:nvPicPr>
          <p:cNvPr id="1134" name="Google Shape;1134;p62"/>
          <p:cNvPicPr preferRelativeResize="0"/>
          <p:nvPr/>
        </p:nvPicPr>
        <p:blipFill rotWithShape="1">
          <a:blip r:embed="rId14">
            <a:alphaModFix/>
          </a:blip>
          <a:srcRect b="0" l="0" r="0" t="0"/>
          <a:stretch/>
        </p:blipFill>
        <p:spPr>
          <a:xfrm>
            <a:off x="13303639" y="7413936"/>
            <a:ext cx="3786452" cy="2045361"/>
          </a:xfrm>
          <a:prstGeom prst="rect">
            <a:avLst/>
          </a:prstGeom>
          <a:noFill/>
          <a:ln>
            <a:noFill/>
          </a:ln>
          <a:effectLst>
            <a:outerShdw blurRad="292100" rotWithShape="0" algn="tl" dir="2700000" dist="139700">
              <a:srgbClr val="333333">
                <a:alpha val="65098"/>
              </a:srgbClr>
            </a:outerShdw>
          </a:effectLst>
        </p:spPr>
      </p:pic>
      <p:sp>
        <p:nvSpPr>
          <p:cNvPr id="1135" name="Google Shape;1135;p62"/>
          <p:cNvSpPr txBox="1"/>
          <p:nvPr/>
        </p:nvSpPr>
        <p:spPr>
          <a:xfrm>
            <a:off x="852810" y="2324770"/>
            <a:ext cx="823712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chemeClr val="dk1"/>
                </a:solidFill>
                <a:latin typeface="Microsoft JhengHei"/>
                <a:ea typeface="Microsoft JhengHei"/>
                <a:cs typeface="Microsoft JhengHei"/>
                <a:sym typeface="Microsoft JhengHei"/>
              </a:rPr>
              <a:t>人工草皮運動場、壘球場及沙灘排球場</a:t>
            </a:r>
            <a:endParaRPr b="1" sz="3600">
              <a:solidFill>
                <a:schemeClr val="dk1"/>
              </a:solidFill>
              <a:latin typeface="Microsoft JhengHei"/>
              <a:ea typeface="Microsoft JhengHei"/>
              <a:cs typeface="Microsoft JhengHei"/>
              <a:sym typeface="Microsoft JhengHei"/>
            </a:endParaRPr>
          </a:p>
        </p:txBody>
      </p:sp>
      <p:sp>
        <p:nvSpPr>
          <p:cNvPr id="1136" name="Google Shape;1136;p62"/>
          <p:cNvSpPr txBox="1"/>
          <p:nvPr/>
        </p:nvSpPr>
        <p:spPr>
          <a:xfrm>
            <a:off x="1162365" y="6034535"/>
            <a:ext cx="823712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chemeClr val="dk1"/>
                </a:solidFill>
                <a:latin typeface="Microsoft JhengHei"/>
                <a:ea typeface="Microsoft JhengHei"/>
                <a:cs typeface="Microsoft JhengHei"/>
                <a:sym typeface="Microsoft JhengHei"/>
              </a:rPr>
              <a:t>多樣健身設施及完善的水上活動</a:t>
            </a:r>
            <a:endParaRPr b="1" sz="3600">
              <a:solidFill>
                <a:schemeClr val="dk1"/>
              </a:solidFill>
              <a:latin typeface="Microsoft JhengHei"/>
              <a:ea typeface="Microsoft JhengHei"/>
              <a:cs typeface="Microsoft JhengHei"/>
              <a:sym typeface="Microsoft JhengHei"/>
            </a:endParaRPr>
          </a:p>
        </p:txBody>
      </p:sp>
      <p:sp>
        <p:nvSpPr>
          <p:cNvPr id="1137" name="Google Shape;1137;p62"/>
          <p:cNvSpPr txBox="1"/>
          <p:nvPr/>
        </p:nvSpPr>
        <p:spPr>
          <a:xfrm>
            <a:off x="11334341" y="2175262"/>
            <a:ext cx="823712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3600">
                <a:solidFill>
                  <a:schemeClr val="dk1"/>
                </a:solidFill>
                <a:latin typeface="Microsoft JhengHei"/>
                <a:ea typeface="Microsoft JhengHei"/>
                <a:cs typeface="Microsoft JhengHei"/>
                <a:sym typeface="Microsoft JhengHei"/>
              </a:rPr>
              <a:t>體育館及室內球場</a:t>
            </a:r>
            <a:endParaRPr b="1" sz="3600">
              <a:solidFill>
                <a:schemeClr val="dk1"/>
              </a:solidFill>
              <a:latin typeface="Microsoft JhengHei"/>
              <a:ea typeface="Microsoft JhengHei"/>
              <a:cs typeface="Microsoft JhengHei"/>
              <a:sym typeface="Microsoft JhengHei"/>
            </a:endParaRPr>
          </a:p>
        </p:txBody>
      </p:sp>
      <p:sp>
        <p:nvSpPr>
          <p:cNvPr id="1138" name="Google Shape;1138;p62"/>
          <p:cNvSpPr/>
          <p:nvPr/>
        </p:nvSpPr>
        <p:spPr>
          <a:xfrm>
            <a:off x="973907" y="972209"/>
            <a:ext cx="7994928"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6600">
                <a:solidFill>
                  <a:schemeClr val="lt1"/>
                </a:solidFill>
                <a:latin typeface="Microsoft JhengHei"/>
                <a:ea typeface="Microsoft JhengHei"/>
                <a:cs typeface="Microsoft JhengHei"/>
                <a:sym typeface="Microsoft JhengHei"/>
              </a:rPr>
              <a:t>校園空間與環境介紹</a:t>
            </a:r>
            <a:endParaRPr/>
          </a:p>
        </p:txBody>
      </p:sp>
    </p:spTree>
  </p:cSld>
  <p:clrMapOvr>
    <a:masterClrMapping/>
  </p:clrMapOvr>
  <p:transition spd="slow">
    <p:push/>
  </p:transition>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grpSp>
        <p:nvGrpSpPr>
          <p:cNvPr id="1144" name="Google Shape;1144;p63"/>
          <p:cNvGrpSpPr/>
          <p:nvPr/>
        </p:nvGrpSpPr>
        <p:grpSpPr>
          <a:xfrm rot="10800000">
            <a:off x="-145221" y="0"/>
            <a:ext cx="9423611" cy="10287000"/>
            <a:chOff x="5967442" y="40728"/>
            <a:chExt cx="6282407" cy="6858000"/>
          </a:xfrm>
        </p:grpSpPr>
        <p:grpSp>
          <p:nvGrpSpPr>
            <p:cNvPr id="1145" name="Google Shape;1145;p63"/>
            <p:cNvGrpSpPr/>
            <p:nvPr/>
          </p:nvGrpSpPr>
          <p:grpSpPr>
            <a:xfrm rot="10800000">
              <a:off x="5967442" y="40728"/>
              <a:ext cx="6282407" cy="6858000"/>
              <a:chOff x="4946869" y="1460938"/>
              <a:chExt cx="6282407" cy="6858000"/>
            </a:xfrm>
          </p:grpSpPr>
          <p:pic>
            <p:nvPicPr>
              <p:cNvPr id="1146" name="Google Shape;1146;p63"/>
              <p:cNvPicPr preferRelativeResize="0"/>
              <p:nvPr/>
            </p:nvPicPr>
            <p:blipFill rotWithShape="1">
              <a:blip r:embed="rId3">
                <a:alphaModFix/>
              </a:blip>
              <a:srcRect b="0" l="49741" r="0" t="0"/>
              <a:stretch/>
            </p:blipFill>
            <p:spPr>
              <a:xfrm>
                <a:off x="4946869" y="1460938"/>
                <a:ext cx="6127532" cy="6858000"/>
              </a:xfrm>
              <a:prstGeom prst="rect">
                <a:avLst/>
              </a:prstGeom>
              <a:noFill/>
              <a:ln>
                <a:noFill/>
              </a:ln>
            </p:spPr>
          </p:pic>
          <p:pic>
            <p:nvPicPr>
              <p:cNvPr id="1147" name="Google Shape;1147;p63"/>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148" name="Google Shape;1148;p63"/>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149" name="Google Shape;1149;p63"/>
          <p:cNvGrpSpPr/>
          <p:nvPr/>
        </p:nvGrpSpPr>
        <p:grpSpPr>
          <a:xfrm>
            <a:off x="8891537" y="0"/>
            <a:ext cx="9423611" cy="10287000"/>
            <a:chOff x="5967442" y="40728"/>
            <a:chExt cx="6282407" cy="6858000"/>
          </a:xfrm>
        </p:grpSpPr>
        <p:grpSp>
          <p:nvGrpSpPr>
            <p:cNvPr id="1150" name="Google Shape;1150;p63"/>
            <p:cNvGrpSpPr/>
            <p:nvPr/>
          </p:nvGrpSpPr>
          <p:grpSpPr>
            <a:xfrm rot="10800000">
              <a:off x="5967442" y="40728"/>
              <a:ext cx="6282407" cy="6858000"/>
              <a:chOff x="4946869" y="1460938"/>
              <a:chExt cx="6282407" cy="6858000"/>
            </a:xfrm>
          </p:grpSpPr>
          <p:pic>
            <p:nvPicPr>
              <p:cNvPr id="1151" name="Google Shape;1151;p63"/>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152" name="Google Shape;1152;p63"/>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153" name="Google Shape;1153;p63"/>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154" name="Google Shape;1154;p63"/>
          <p:cNvSpPr/>
          <p:nvPr/>
        </p:nvSpPr>
        <p:spPr>
          <a:xfrm rot="5400000">
            <a:off x="127069" y="4571217"/>
            <a:ext cx="2516072" cy="169167"/>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55" name="Google Shape;1155;p63"/>
          <p:cNvSpPr/>
          <p:nvPr/>
        </p:nvSpPr>
        <p:spPr>
          <a:xfrm>
            <a:off x="1300520" y="3314564"/>
            <a:ext cx="4528781" cy="390812"/>
          </a:xfrm>
          <a:prstGeom prst="rect">
            <a:avLst/>
          </a:prstGeom>
          <a:solidFill>
            <a:srgbClr val="DAE5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56" name="Google Shape;1156;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
        <p:nvSpPr>
          <p:cNvPr id="1157" name="Google Shape;1157;p63"/>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58" name="Google Shape;1158;p63"/>
          <p:cNvSpPr/>
          <p:nvPr/>
        </p:nvSpPr>
        <p:spPr>
          <a:xfrm rot="990063">
            <a:off x="17324759" y="3214418"/>
            <a:ext cx="1380252" cy="1146855"/>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59" name="Google Shape;1159;p63"/>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60" name="Google Shape;1160;p63"/>
          <p:cNvSpPr/>
          <p:nvPr/>
        </p:nvSpPr>
        <p:spPr>
          <a:xfrm>
            <a:off x="1385103" y="2892392"/>
            <a:ext cx="449353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4800">
                <a:solidFill>
                  <a:schemeClr val="dk1"/>
                </a:solidFill>
                <a:latin typeface="Microsoft JhengHei"/>
                <a:ea typeface="Microsoft JhengHei"/>
                <a:cs typeface="Microsoft JhengHei"/>
                <a:sym typeface="Microsoft JhengHei"/>
              </a:rPr>
              <a:t>進修學士班報名</a:t>
            </a:r>
            <a:endParaRPr/>
          </a:p>
        </p:txBody>
      </p:sp>
      <p:sp>
        <p:nvSpPr>
          <p:cNvPr id="1161" name="Google Shape;1161;p63"/>
          <p:cNvSpPr/>
          <p:nvPr/>
        </p:nvSpPr>
        <p:spPr>
          <a:xfrm>
            <a:off x="1621825" y="893308"/>
            <a:ext cx="770628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6600">
                <a:solidFill>
                  <a:schemeClr val="lt1"/>
                </a:solidFill>
                <a:latin typeface="Microsoft JhengHei"/>
                <a:ea typeface="Microsoft JhengHei"/>
                <a:cs typeface="Microsoft JhengHei"/>
                <a:sym typeface="Microsoft JhengHei"/>
              </a:rPr>
              <a:t>重要行事曆</a:t>
            </a:r>
            <a:endParaRPr sz="6600">
              <a:solidFill>
                <a:schemeClr val="lt1"/>
              </a:solidFill>
              <a:latin typeface="Microsoft JhengHei"/>
              <a:ea typeface="Microsoft JhengHei"/>
              <a:cs typeface="Microsoft JhengHei"/>
              <a:sym typeface="Microsoft JhengHei"/>
            </a:endParaRPr>
          </a:p>
        </p:txBody>
      </p:sp>
      <p:sp>
        <p:nvSpPr>
          <p:cNvPr id="1162" name="Google Shape;1162;p63"/>
          <p:cNvSpPr/>
          <p:nvPr/>
        </p:nvSpPr>
        <p:spPr>
          <a:xfrm rot="1470034">
            <a:off x="-1444761" y="8418021"/>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5F497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63" name="Google Shape;1163;p63"/>
          <p:cNvSpPr/>
          <p:nvPr/>
        </p:nvSpPr>
        <p:spPr>
          <a:xfrm>
            <a:off x="551792" y="2239088"/>
            <a:ext cx="11192394" cy="7519766"/>
          </a:xfrm>
          <a:prstGeom prst="roundRect">
            <a:avLst>
              <a:gd fmla="val 16667" name="adj"/>
            </a:avLst>
          </a:prstGeom>
          <a:noFill/>
          <a:ln cap="flat" cmpd="sng" w="76200">
            <a:solidFill>
              <a:srgbClr val="9389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pic>
        <p:nvPicPr>
          <p:cNvPr id="1164" name="Google Shape;1164;p63"/>
          <p:cNvPicPr preferRelativeResize="0"/>
          <p:nvPr/>
        </p:nvPicPr>
        <p:blipFill rotWithShape="1">
          <a:blip r:embed="rId5">
            <a:alphaModFix/>
          </a:blip>
          <a:srcRect b="0" l="0" r="0" t="0"/>
          <a:stretch/>
        </p:blipFill>
        <p:spPr>
          <a:xfrm rot="-177361">
            <a:off x="11580304" y="1925869"/>
            <a:ext cx="5539631" cy="5539631"/>
          </a:xfrm>
          <a:prstGeom prst="rect">
            <a:avLst/>
          </a:prstGeom>
          <a:noFill/>
          <a:ln>
            <a:noFill/>
          </a:ln>
          <a:effectLst>
            <a:outerShdw blurRad="50800" rotWithShape="0" algn="tl" dir="2700000" dist="38100">
              <a:srgbClr val="000000">
                <a:alpha val="40000"/>
              </a:srgbClr>
            </a:outerShdw>
          </a:effectLst>
        </p:spPr>
      </p:pic>
      <p:sp>
        <p:nvSpPr>
          <p:cNvPr id="1165" name="Google Shape;1165;p63"/>
          <p:cNvSpPr/>
          <p:nvPr/>
        </p:nvSpPr>
        <p:spPr>
          <a:xfrm>
            <a:off x="235602" y="4029018"/>
            <a:ext cx="11731038" cy="5309146"/>
          </a:xfrm>
          <a:prstGeom prst="rect">
            <a:avLst/>
          </a:prstGeom>
          <a:noFill/>
          <a:ln>
            <a:noFill/>
          </a:ln>
        </p:spPr>
        <p:txBody>
          <a:bodyPr anchorCtr="0" anchor="t" bIns="45700" lIns="91425" spcFirstLastPara="1" rIns="91425" wrap="square" tIns="45700">
            <a:spAutoFit/>
          </a:bodyPr>
          <a:lstStyle/>
          <a:p>
            <a:pPr indent="-13335" lvl="0" marL="685800" marR="0" rtl="0" algn="l">
              <a:spcBef>
                <a:spcPts val="0"/>
              </a:spcBef>
              <a:spcAft>
                <a:spcPts val="0"/>
              </a:spcAft>
              <a:buNone/>
            </a:pPr>
            <a:r>
              <a:rPr b="1" lang="zh-TW" sz="4200">
                <a:solidFill>
                  <a:srgbClr val="000000"/>
                </a:solidFill>
                <a:latin typeface="PMingLiu"/>
                <a:ea typeface="PMingLiu"/>
                <a:cs typeface="PMingLiu"/>
                <a:sym typeface="PMingLiu"/>
              </a:rPr>
              <a:t>＊</a:t>
            </a:r>
            <a:r>
              <a:rPr b="1" lang="zh-TW" sz="4200">
                <a:solidFill>
                  <a:srgbClr val="000000"/>
                </a:solidFill>
                <a:latin typeface="Microsoft JhengHei"/>
                <a:ea typeface="Microsoft JhengHei"/>
                <a:cs typeface="Microsoft JhengHei"/>
                <a:sym typeface="Microsoft JhengHei"/>
              </a:rPr>
              <a:t>115年4月28日</a:t>
            </a:r>
            <a:r>
              <a:rPr b="1" lang="zh-TW" sz="4200">
                <a:solidFill>
                  <a:srgbClr val="FF0000"/>
                </a:solidFill>
                <a:latin typeface="Microsoft JhengHei"/>
                <a:ea typeface="Microsoft JhengHei"/>
                <a:cs typeface="Microsoft JhengHei"/>
                <a:sym typeface="Microsoft JhengHei"/>
              </a:rPr>
              <a:t>招生簡章公告本校招生資訊  網頁</a:t>
            </a:r>
            <a:endParaRPr sz="4200">
              <a:solidFill>
                <a:srgbClr val="000000"/>
              </a:solidFill>
              <a:latin typeface="Microsoft JhengHei"/>
              <a:ea typeface="Microsoft JhengHei"/>
              <a:cs typeface="Microsoft JhengHei"/>
              <a:sym typeface="Microsoft JhengHei"/>
            </a:endParaRPr>
          </a:p>
          <a:p>
            <a:pPr indent="-416720" lvl="0" marL="685800" marR="0" rtl="0" algn="l">
              <a:spcBef>
                <a:spcPts val="0"/>
              </a:spcBef>
              <a:spcAft>
                <a:spcPts val="0"/>
              </a:spcAft>
              <a:buNone/>
            </a:pPr>
            <a:r>
              <a:t/>
            </a:r>
            <a:endParaRPr sz="4200">
              <a:solidFill>
                <a:schemeClr val="dk1"/>
              </a:solidFill>
              <a:latin typeface="Microsoft JhengHei"/>
              <a:ea typeface="Microsoft JhengHei"/>
              <a:cs typeface="Microsoft JhengHei"/>
              <a:sym typeface="Microsoft JhengHei"/>
            </a:endParaRPr>
          </a:p>
          <a:p>
            <a:pPr indent="0" lvl="0" marL="405765" marR="0" rtl="0" algn="l">
              <a:spcBef>
                <a:spcPts val="0"/>
              </a:spcBef>
              <a:spcAft>
                <a:spcPts val="0"/>
              </a:spcAft>
              <a:buNone/>
            </a:pPr>
            <a:r>
              <a:rPr b="1" lang="zh-TW" sz="4200">
                <a:solidFill>
                  <a:srgbClr val="000000"/>
                </a:solidFill>
                <a:latin typeface="Microsoft JhengHei"/>
                <a:ea typeface="Microsoft JhengHei"/>
                <a:cs typeface="Microsoft JhengHei"/>
                <a:sym typeface="Microsoft JhengHei"/>
              </a:rPr>
              <a:t>  ＊115年5月19~6月27日</a:t>
            </a:r>
            <a:r>
              <a:rPr b="1" lang="zh-TW" sz="4200">
                <a:solidFill>
                  <a:srgbClr val="FF0000"/>
                </a:solidFill>
                <a:latin typeface="Microsoft JhengHei"/>
                <a:ea typeface="Microsoft JhengHei"/>
                <a:cs typeface="Microsoft JhengHei"/>
                <a:sym typeface="Microsoft JhengHei"/>
              </a:rPr>
              <a:t>報名、採用書面審查</a:t>
            </a:r>
            <a:endParaRPr sz="4200">
              <a:solidFill>
                <a:schemeClr val="dk1"/>
              </a:solidFill>
              <a:latin typeface="Microsoft JhengHei"/>
              <a:ea typeface="Microsoft JhengHei"/>
              <a:cs typeface="Microsoft JhengHei"/>
              <a:sym typeface="Microsoft JhengHei"/>
            </a:endParaRPr>
          </a:p>
          <a:p>
            <a:pPr indent="0" lvl="0" marL="342900" marR="0" rtl="0" algn="l">
              <a:spcBef>
                <a:spcPts val="0"/>
              </a:spcBef>
              <a:spcAft>
                <a:spcPts val="0"/>
              </a:spcAft>
              <a:buNone/>
            </a:pPr>
            <a:r>
              <a:rPr b="1" lang="zh-TW" sz="4200">
                <a:solidFill>
                  <a:srgbClr val="000000"/>
                </a:solidFill>
                <a:latin typeface="Microsoft JhengHei"/>
                <a:ea typeface="Microsoft JhengHei"/>
                <a:cs typeface="Microsoft JhengHei"/>
                <a:sym typeface="Microsoft JhengHei"/>
              </a:rPr>
              <a:t>  </a:t>
            </a:r>
            <a:endParaRPr b="1" sz="4200">
              <a:solidFill>
                <a:srgbClr val="000000"/>
              </a:solidFill>
              <a:latin typeface="Microsoft JhengHei"/>
              <a:ea typeface="Microsoft JhengHei"/>
              <a:cs typeface="Microsoft JhengHei"/>
              <a:sym typeface="Microsoft JhengHei"/>
            </a:endParaRPr>
          </a:p>
          <a:p>
            <a:pPr indent="0" lvl="0" marL="342900" marR="0" rtl="0" algn="l">
              <a:spcBef>
                <a:spcPts val="0"/>
              </a:spcBef>
              <a:spcAft>
                <a:spcPts val="0"/>
              </a:spcAft>
              <a:buNone/>
            </a:pPr>
            <a:r>
              <a:rPr b="1" lang="zh-TW" sz="4200">
                <a:solidFill>
                  <a:srgbClr val="000000"/>
                </a:solidFill>
                <a:latin typeface="Microsoft JhengHei"/>
                <a:ea typeface="Microsoft JhengHei"/>
                <a:cs typeface="Microsoft JhengHei"/>
                <a:sym typeface="Microsoft JhengHei"/>
              </a:rPr>
              <a:t>   ＊115年8月4日</a:t>
            </a:r>
            <a:r>
              <a:rPr b="1" lang="zh-TW" sz="4200">
                <a:solidFill>
                  <a:srgbClr val="FF0000"/>
                </a:solidFill>
                <a:latin typeface="Microsoft JhengHei"/>
                <a:ea typeface="Microsoft JhengHei"/>
                <a:cs typeface="Microsoft JhengHei"/>
                <a:sym typeface="Microsoft JhengHei"/>
              </a:rPr>
              <a:t>放榜</a:t>
            </a:r>
            <a:endParaRPr b="1" sz="4200">
              <a:solidFill>
                <a:srgbClr val="FF0000"/>
              </a:solidFill>
              <a:latin typeface="Microsoft JhengHei"/>
              <a:ea typeface="Microsoft JhengHei"/>
              <a:cs typeface="Microsoft JhengHei"/>
              <a:sym typeface="Microsoft JhengHei"/>
            </a:endParaRPr>
          </a:p>
          <a:p>
            <a:pPr indent="666750" lvl="0" marL="11907" marR="0" rtl="0" algn="ctr">
              <a:spcBef>
                <a:spcPts val="0"/>
              </a:spcBef>
              <a:spcAft>
                <a:spcPts val="0"/>
              </a:spcAft>
              <a:buNone/>
            </a:pPr>
            <a:r>
              <a:rPr b="1" lang="zh-TW" sz="6600">
                <a:solidFill>
                  <a:srgbClr val="0000FF"/>
                </a:solidFill>
                <a:latin typeface="Microsoft JhengHei"/>
                <a:ea typeface="Microsoft JhengHei"/>
                <a:cs typeface="Microsoft JhengHei"/>
                <a:sym typeface="Microsoft JhengHei"/>
              </a:rPr>
              <a:t>一律採「網路報名」</a:t>
            </a:r>
            <a:endParaRPr sz="2100">
              <a:solidFill>
                <a:schemeClr val="dk1"/>
              </a:solidFill>
              <a:latin typeface="Microsoft JhengHei"/>
              <a:ea typeface="Microsoft JhengHei"/>
              <a:cs typeface="Microsoft JhengHei"/>
              <a:sym typeface="Microsoft JhengHei"/>
            </a:endParaRPr>
          </a:p>
          <a:p>
            <a:pPr indent="0" lvl="0" marL="0" marR="0" rtl="0" algn="l">
              <a:spcBef>
                <a:spcPts val="0"/>
              </a:spcBef>
              <a:spcAft>
                <a:spcPts val="0"/>
              </a:spcAft>
              <a:buNone/>
            </a:pPr>
            <a:r>
              <a:rPr lang="zh-TW" sz="2100">
                <a:solidFill>
                  <a:schemeClr val="dk1"/>
                </a:solidFill>
                <a:latin typeface="Calibri"/>
                <a:ea typeface="Calibri"/>
                <a:cs typeface="Calibri"/>
                <a:sym typeface="Calibri"/>
              </a:rPr>
              <a:t> </a:t>
            </a:r>
            <a:endParaRPr sz="2100">
              <a:solidFill>
                <a:schemeClr val="dk1"/>
              </a:solidFill>
              <a:latin typeface="Calibri"/>
              <a:ea typeface="Calibri"/>
              <a:cs typeface="Calibri"/>
              <a:sym typeface="Calibri"/>
            </a:endParaRPr>
          </a:p>
        </p:txBody>
      </p:sp>
      <p:pic>
        <p:nvPicPr>
          <p:cNvPr id="1166" name="Google Shape;1166;p63"/>
          <p:cNvPicPr preferRelativeResize="0"/>
          <p:nvPr/>
        </p:nvPicPr>
        <p:blipFill rotWithShape="1">
          <a:blip r:embed="rId6">
            <a:alphaModFix/>
          </a:blip>
          <a:srcRect b="0" l="0" r="0" t="0"/>
          <a:stretch/>
        </p:blipFill>
        <p:spPr>
          <a:xfrm>
            <a:off x="15571872" y="308589"/>
            <a:ext cx="2379108" cy="271475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grpSp>
        <p:nvGrpSpPr>
          <p:cNvPr id="1172" name="Google Shape;1172;p64"/>
          <p:cNvGrpSpPr/>
          <p:nvPr/>
        </p:nvGrpSpPr>
        <p:grpSpPr>
          <a:xfrm rot="10800000">
            <a:off x="0" y="0"/>
            <a:ext cx="18288000" cy="10287000"/>
            <a:chOff x="0" y="0"/>
            <a:chExt cx="12192000" cy="6858000"/>
          </a:xfrm>
        </p:grpSpPr>
        <p:pic>
          <p:nvPicPr>
            <p:cNvPr id="1173" name="Google Shape;1173;p64"/>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174" name="Google Shape;1174;p64"/>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175" name="Google Shape;1175;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pic>
        <p:nvPicPr>
          <p:cNvPr descr="該不該說「這是我的最終報價」？談判終局技巧揭密 ｜ MeetHub" id="1176" name="Google Shape;1176;p64"/>
          <p:cNvPicPr preferRelativeResize="0"/>
          <p:nvPr/>
        </p:nvPicPr>
        <p:blipFill rotWithShape="1">
          <a:blip r:embed="rId5">
            <a:alphaModFix/>
          </a:blip>
          <a:srcRect b="0" l="7996" r="0" t="0"/>
          <a:stretch/>
        </p:blipFill>
        <p:spPr>
          <a:xfrm>
            <a:off x="12443549" y="4012951"/>
            <a:ext cx="7486509" cy="6183563"/>
          </a:xfrm>
          <a:prstGeom prst="hexagon">
            <a:avLst>
              <a:gd fmla="val 25000" name="adj"/>
              <a:gd fmla="val 115470" name="vf"/>
            </a:avLst>
          </a:prstGeom>
          <a:noFill/>
          <a:ln cap="flat" cmpd="sng" w="38100">
            <a:solidFill>
              <a:schemeClr val="dk1"/>
            </a:solidFill>
            <a:prstDash val="solid"/>
            <a:round/>
            <a:headEnd len="sm" w="sm" type="none"/>
            <a:tailEnd len="sm" w="sm" type="none"/>
          </a:ln>
        </p:spPr>
      </p:pic>
      <p:cxnSp>
        <p:nvCxnSpPr>
          <p:cNvPr id="1177" name="Google Shape;1177;p64"/>
          <p:cNvCxnSpPr/>
          <p:nvPr/>
        </p:nvCxnSpPr>
        <p:spPr>
          <a:xfrm>
            <a:off x="13728476" y="3901033"/>
            <a:ext cx="4771982" cy="21431"/>
          </a:xfrm>
          <a:prstGeom prst="straightConnector1">
            <a:avLst/>
          </a:prstGeom>
          <a:noFill/>
          <a:ln cap="flat" cmpd="sng" w="28575">
            <a:solidFill>
              <a:srgbClr val="0070C0"/>
            </a:solidFill>
            <a:prstDash val="solid"/>
            <a:round/>
            <a:headEnd len="sm" w="sm" type="none"/>
            <a:tailEnd len="sm" w="sm" type="none"/>
          </a:ln>
        </p:spPr>
      </p:cxnSp>
      <p:cxnSp>
        <p:nvCxnSpPr>
          <p:cNvPr id="1178" name="Google Shape;1178;p64"/>
          <p:cNvCxnSpPr/>
          <p:nvPr/>
        </p:nvCxnSpPr>
        <p:spPr>
          <a:xfrm flipH="1">
            <a:off x="12039601" y="3885792"/>
            <a:ext cx="1704116" cy="3318000"/>
          </a:xfrm>
          <a:prstGeom prst="straightConnector1">
            <a:avLst/>
          </a:prstGeom>
          <a:noFill/>
          <a:ln cap="flat" cmpd="sng" w="28575">
            <a:solidFill>
              <a:srgbClr val="0070C0"/>
            </a:solidFill>
            <a:prstDash val="solid"/>
            <a:round/>
            <a:headEnd len="sm" w="sm" type="none"/>
            <a:tailEnd len="sm" w="sm" type="none"/>
          </a:ln>
        </p:spPr>
      </p:cxnSp>
      <p:cxnSp>
        <p:nvCxnSpPr>
          <p:cNvPr id="1179" name="Google Shape;1179;p64"/>
          <p:cNvCxnSpPr/>
          <p:nvPr/>
        </p:nvCxnSpPr>
        <p:spPr>
          <a:xfrm>
            <a:off x="13160095" y="9356927"/>
            <a:ext cx="583622" cy="1134863"/>
          </a:xfrm>
          <a:prstGeom prst="straightConnector1">
            <a:avLst/>
          </a:prstGeom>
          <a:noFill/>
          <a:ln cap="flat" cmpd="sng" w="28575">
            <a:solidFill>
              <a:srgbClr val="0070C0"/>
            </a:solidFill>
            <a:prstDash val="solid"/>
            <a:round/>
            <a:headEnd len="sm" w="sm" type="none"/>
            <a:tailEnd len="sm" w="sm" type="none"/>
          </a:ln>
        </p:spPr>
      </p:cxnSp>
      <p:sp>
        <p:nvSpPr>
          <p:cNvPr id="1180" name="Google Shape;1180;p64"/>
          <p:cNvSpPr/>
          <p:nvPr/>
        </p:nvSpPr>
        <p:spPr>
          <a:xfrm rot="-1582870">
            <a:off x="-428832" y="937176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81" name="Google Shape;1181;p64"/>
          <p:cNvSpPr/>
          <p:nvPr/>
        </p:nvSpPr>
        <p:spPr>
          <a:xfrm>
            <a:off x="800108" y="2523824"/>
            <a:ext cx="11452853" cy="8217634"/>
          </a:xfrm>
          <a:prstGeom prst="rect">
            <a:avLst/>
          </a:prstGeom>
          <a:noFill/>
          <a:ln>
            <a:noFill/>
          </a:ln>
        </p:spPr>
        <p:txBody>
          <a:bodyPr anchorCtr="0" anchor="t" bIns="45700" lIns="91425" spcFirstLastPara="1" rIns="91425" wrap="square" tIns="45700">
            <a:spAutoFit/>
          </a:bodyPr>
          <a:lstStyle/>
          <a:p>
            <a:pPr indent="-535782" lvl="0" marL="535782" marR="0" rtl="0" algn="l">
              <a:spcBef>
                <a:spcPts val="0"/>
              </a:spcBef>
              <a:spcAft>
                <a:spcPts val="0"/>
              </a:spcAft>
              <a:buNone/>
            </a:pPr>
            <a:r>
              <a:rPr lang="zh-TW" sz="4200">
                <a:solidFill>
                  <a:srgbClr val="002060"/>
                </a:solidFill>
                <a:latin typeface="Microsoft JhengHei"/>
                <a:ea typeface="Microsoft JhengHei"/>
                <a:cs typeface="Microsoft JhengHei"/>
                <a:sym typeface="Microsoft JhengHei"/>
              </a:rPr>
              <a:t>＊</a:t>
            </a:r>
            <a:r>
              <a:rPr lang="zh-TW" sz="4200">
                <a:solidFill>
                  <a:srgbClr val="FF0000"/>
                </a:solidFill>
                <a:latin typeface="Microsoft JhengHei"/>
                <a:ea typeface="Microsoft JhengHei"/>
                <a:cs typeface="Microsoft JhengHei"/>
                <a:sym typeface="Microsoft JhengHei"/>
              </a:rPr>
              <a:t>可兼顧工作和學習</a:t>
            </a:r>
            <a:endParaRPr sz="4200">
              <a:solidFill>
                <a:srgbClr val="002060"/>
              </a:solidFill>
              <a:latin typeface="Microsoft JhengHei"/>
              <a:ea typeface="Microsoft JhengHei"/>
              <a:cs typeface="Microsoft JhengHei"/>
              <a:sym typeface="Microsoft JhengHei"/>
            </a:endParaRPr>
          </a:p>
          <a:p>
            <a:pPr indent="0" lvl="0" marL="535782" marR="0" rtl="0" algn="l">
              <a:spcBef>
                <a:spcPts val="0"/>
              </a:spcBef>
              <a:spcAft>
                <a:spcPts val="0"/>
              </a:spcAft>
              <a:buNone/>
            </a:pPr>
            <a:r>
              <a:rPr lang="zh-TW" sz="4200">
                <a:solidFill>
                  <a:schemeClr val="dk1"/>
                </a:solidFill>
                <a:latin typeface="Microsoft JhengHei"/>
                <a:ea typeface="Microsoft JhengHei"/>
                <a:cs typeface="Microsoft JhengHei"/>
                <a:sym typeface="Microsoft JhengHei"/>
              </a:rPr>
              <a:t>更早進入職場，有更多結合理論與實務的機會，蓄積競爭力，進而能成為掌握機會的人。</a:t>
            </a:r>
            <a:endParaRPr sz="4200">
              <a:solidFill>
                <a:schemeClr val="dk1"/>
              </a:solidFill>
              <a:latin typeface="Microsoft JhengHei"/>
              <a:ea typeface="Microsoft JhengHei"/>
              <a:cs typeface="Microsoft JhengHei"/>
              <a:sym typeface="Microsoft JhengHei"/>
            </a:endParaRPr>
          </a:p>
          <a:p>
            <a:pPr indent="0" lvl="0" marL="535782" marR="0" rtl="0" algn="l">
              <a:spcBef>
                <a:spcPts val="0"/>
              </a:spcBef>
              <a:spcAft>
                <a:spcPts val="0"/>
              </a:spcAft>
              <a:buNone/>
            </a:pPr>
            <a:r>
              <a:t/>
            </a:r>
            <a:endParaRPr sz="1200">
              <a:solidFill>
                <a:schemeClr val="dk1"/>
              </a:solidFill>
              <a:latin typeface="Microsoft JhengHei"/>
              <a:ea typeface="Microsoft JhengHei"/>
              <a:cs typeface="Microsoft JhengHei"/>
              <a:sym typeface="Microsoft JhengHei"/>
            </a:endParaRPr>
          </a:p>
          <a:p>
            <a:pPr indent="-535782" lvl="0" marL="535782" marR="0" rtl="0" algn="l">
              <a:spcBef>
                <a:spcPts val="0"/>
              </a:spcBef>
              <a:spcAft>
                <a:spcPts val="0"/>
              </a:spcAft>
              <a:buNone/>
            </a:pPr>
            <a:r>
              <a:rPr lang="zh-TW" sz="4200">
                <a:solidFill>
                  <a:srgbClr val="002060"/>
                </a:solidFill>
                <a:latin typeface="Microsoft JhengHei"/>
                <a:ea typeface="Microsoft JhengHei"/>
                <a:cs typeface="Microsoft JhengHei"/>
                <a:sym typeface="Microsoft JhengHei"/>
              </a:rPr>
              <a:t>＊</a:t>
            </a:r>
            <a:r>
              <a:rPr lang="zh-TW" sz="4200">
                <a:solidFill>
                  <a:srgbClr val="FF0000"/>
                </a:solidFill>
                <a:latin typeface="Microsoft JhengHei"/>
                <a:ea typeface="Microsoft JhengHei"/>
                <a:cs typeface="Microsoft JhengHei"/>
                <a:sym typeface="Microsoft JhengHei"/>
              </a:rPr>
              <a:t>採用書面審查，免筆試</a:t>
            </a:r>
            <a:endParaRPr sz="4200">
              <a:solidFill>
                <a:srgbClr val="FF0000"/>
              </a:solidFill>
              <a:latin typeface="Microsoft JhengHei"/>
              <a:ea typeface="Microsoft JhengHei"/>
              <a:cs typeface="Microsoft JhengHei"/>
              <a:sym typeface="Microsoft JhengHei"/>
            </a:endParaRPr>
          </a:p>
          <a:p>
            <a:pPr indent="0" lvl="0" marL="535782" marR="0" rtl="0" algn="l">
              <a:spcBef>
                <a:spcPts val="0"/>
              </a:spcBef>
              <a:spcAft>
                <a:spcPts val="0"/>
              </a:spcAft>
              <a:buNone/>
            </a:pPr>
            <a:r>
              <a:rPr lang="zh-TW" sz="4200">
                <a:solidFill>
                  <a:schemeClr val="dk1"/>
                </a:solidFill>
                <a:latin typeface="Microsoft JhengHei"/>
                <a:ea typeface="Microsoft JhengHei"/>
                <a:cs typeface="Microsoft JhengHei"/>
                <a:sym typeface="Microsoft JhengHei"/>
              </a:rPr>
              <a:t>可盡情的用書面資料展現自己的能力與學習潛力，免除令人緊張考試壓力。</a:t>
            </a:r>
            <a:endParaRPr sz="4200">
              <a:solidFill>
                <a:schemeClr val="dk1"/>
              </a:solidFill>
              <a:latin typeface="Microsoft JhengHei"/>
              <a:ea typeface="Microsoft JhengHei"/>
              <a:cs typeface="Microsoft JhengHei"/>
              <a:sym typeface="Microsoft JhengHei"/>
            </a:endParaRPr>
          </a:p>
          <a:p>
            <a:pPr indent="0" lvl="0" marL="535782" marR="0" rtl="0" algn="l">
              <a:spcBef>
                <a:spcPts val="0"/>
              </a:spcBef>
              <a:spcAft>
                <a:spcPts val="0"/>
              </a:spcAft>
              <a:buNone/>
            </a:pPr>
            <a:r>
              <a:t/>
            </a:r>
            <a:endParaRPr sz="1200">
              <a:solidFill>
                <a:schemeClr val="dk1"/>
              </a:solidFill>
              <a:latin typeface="Microsoft JhengHei"/>
              <a:ea typeface="Microsoft JhengHei"/>
              <a:cs typeface="Microsoft JhengHei"/>
              <a:sym typeface="Microsoft JhengHei"/>
            </a:endParaRPr>
          </a:p>
          <a:p>
            <a:pPr indent="-535782" lvl="0" marL="535782" marR="0" rtl="0" algn="l">
              <a:spcBef>
                <a:spcPts val="0"/>
              </a:spcBef>
              <a:spcAft>
                <a:spcPts val="0"/>
              </a:spcAft>
              <a:buNone/>
            </a:pPr>
            <a:r>
              <a:rPr lang="zh-TW" sz="4200">
                <a:solidFill>
                  <a:srgbClr val="002060"/>
                </a:solidFill>
                <a:latin typeface="Microsoft JhengHei"/>
                <a:ea typeface="Microsoft JhengHei"/>
                <a:cs typeface="Microsoft JhengHei"/>
                <a:sym typeface="Microsoft JhengHei"/>
              </a:rPr>
              <a:t>＊</a:t>
            </a:r>
            <a:r>
              <a:rPr lang="zh-TW" sz="4200">
                <a:solidFill>
                  <a:srgbClr val="FF0000"/>
                </a:solidFill>
                <a:latin typeface="Microsoft JhengHei"/>
                <a:ea typeface="Microsoft JhengHei"/>
                <a:cs typeface="Microsoft JhengHei"/>
                <a:sym typeface="Microsoft JhengHei"/>
              </a:rPr>
              <a:t>取得國立大學畢業證書的最佳途徑</a:t>
            </a:r>
            <a:endParaRPr sz="4200">
              <a:solidFill>
                <a:srgbClr val="FF0000"/>
              </a:solidFill>
              <a:latin typeface="Microsoft JhengHei"/>
              <a:ea typeface="Microsoft JhengHei"/>
              <a:cs typeface="Microsoft JhengHei"/>
              <a:sym typeface="Microsoft JhengHei"/>
            </a:endParaRPr>
          </a:p>
          <a:p>
            <a:pPr indent="-535782" lvl="0" marL="535782" marR="0" rtl="0" algn="l">
              <a:spcBef>
                <a:spcPts val="0"/>
              </a:spcBef>
              <a:spcAft>
                <a:spcPts val="0"/>
              </a:spcAft>
              <a:buNone/>
            </a:pPr>
            <a:r>
              <a:rPr lang="zh-TW" sz="4200">
                <a:solidFill>
                  <a:srgbClr val="FF0000"/>
                </a:solidFill>
                <a:latin typeface="Microsoft JhengHei"/>
                <a:ea typeface="Microsoft JhengHei"/>
                <a:cs typeface="Microsoft JhengHei"/>
                <a:sym typeface="Microsoft JhengHei"/>
              </a:rPr>
              <a:t>　</a:t>
            </a:r>
            <a:r>
              <a:rPr lang="zh-TW" sz="4200">
                <a:solidFill>
                  <a:schemeClr val="dk1"/>
                </a:solidFill>
                <a:latin typeface="Microsoft JhengHei"/>
                <a:ea typeface="Microsoft JhengHei"/>
                <a:cs typeface="Microsoft JhengHei"/>
                <a:sym typeface="Microsoft JhengHei"/>
              </a:rPr>
              <a:t>畢業證書和日間部一模一樣。</a:t>
            </a:r>
            <a:endParaRPr sz="4200">
              <a:solidFill>
                <a:schemeClr val="dk1"/>
              </a:solidFill>
              <a:latin typeface="Microsoft JhengHei"/>
              <a:ea typeface="Microsoft JhengHei"/>
              <a:cs typeface="Microsoft JhengHei"/>
              <a:sym typeface="Microsoft JhengHei"/>
            </a:endParaRPr>
          </a:p>
          <a:p>
            <a:pPr indent="-535782" lvl="0" marL="535782" marR="0" rtl="0" algn="l">
              <a:spcBef>
                <a:spcPts val="0"/>
              </a:spcBef>
              <a:spcAft>
                <a:spcPts val="0"/>
              </a:spcAft>
              <a:buNone/>
            </a:pPr>
            <a:r>
              <a:rPr lang="zh-TW" sz="4200">
                <a:solidFill>
                  <a:srgbClr val="002060"/>
                </a:solidFill>
                <a:latin typeface="Microsoft JhengHei"/>
                <a:ea typeface="Microsoft JhengHei"/>
                <a:cs typeface="Microsoft JhengHei"/>
                <a:sym typeface="Microsoft JhengHei"/>
              </a:rPr>
              <a:t>＊</a:t>
            </a:r>
            <a:r>
              <a:rPr lang="zh-TW" sz="4200">
                <a:solidFill>
                  <a:srgbClr val="FF0000"/>
                </a:solidFill>
                <a:latin typeface="Microsoft JhengHei"/>
                <a:ea typeface="Microsoft JhengHei"/>
                <a:cs typeface="Microsoft JhengHei"/>
                <a:sym typeface="Microsoft JhengHei"/>
              </a:rPr>
              <a:t>許多業界師資和校內師資借調 (跨學業界)</a:t>
            </a:r>
            <a:endParaRPr/>
          </a:p>
          <a:p>
            <a:pPr indent="-535782" lvl="0" marL="535782" marR="0" rtl="0" algn="l">
              <a:spcBef>
                <a:spcPts val="0"/>
              </a:spcBef>
              <a:spcAft>
                <a:spcPts val="0"/>
              </a:spcAft>
              <a:buNone/>
            </a:pPr>
            <a:r>
              <a:rPr lang="zh-TW" sz="4200">
                <a:solidFill>
                  <a:schemeClr val="dk1"/>
                </a:solidFill>
                <a:latin typeface="Microsoft JhengHei"/>
                <a:ea typeface="Microsoft JhengHei"/>
                <a:cs typeface="Microsoft JhengHei"/>
                <a:sym typeface="Microsoft JhengHei"/>
              </a:rPr>
              <a:t>    可協助媒合就業。</a:t>
            </a:r>
            <a:endParaRPr sz="4200">
              <a:solidFill>
                <a:schemeClr val="dk1"/>
              </a:solidFill>
              <a:latin typeface="Microsoft JhengHei"/>
              <a:ea typeface="Microsoft JhengHei"/>
              <a:cs typeface="Microsoft JhengHei"/>
              <a:sym typeface="Microsoft JhengHei"/>
            </a:endParaRPr>
          </a:p>
          <a:p>
            <a:pPr indent="-535782" lvl="0" marL="535782" marR="0" rtl="0" algn="l">
              <a:spcBef>
                <a:spcPts val="0"/>
              </a:spcBef>
              <a:spcAft>
                <a:spcPts val="0"/>
              </a:spcAft>
              <a:buNone/>
            </a:pPr>
            <a:r>
              <a:t/>
            </a:r>
            <a:endParaRPr sz="4200">
              <a:solidFill>
                <a:schemeClr val="dk1"/>
              </a:solidFill>
              <a:latin typeface="Microsoft JhengHei"/>
              <a:ea typeface="Microsoft JhengHei"/>
              <a:cs typeface="Microsoft JhengHei"/>
              <a:sym typeface="Microsoft JhengHei"/>
            </a:endParaRPr>
          </a:p>
          <a:p>
            <a:pPr indent="0" lvl="0" marL="535782" marR="0" rtl="0" algn="l">
              <a:spcBef>
                <a:spcPts val="0"/>
              </a:spcBef>
              <a:spcAft>
                <a:spcPts val="0"/>
              </a:spcAft>
              <a:buNone/>
            </a:pPr>
            <a:r>
              <a:t/>
            </a:r>
            <a:endParaRPr sz="4200">
              <a:solidFill>
                <a:srgbClr val="002060"/>
              </a:solidFill>
              <a:latin typeface="Microsoft JhengHei"/>
              <a:ea typeface="Microsoft JhengHei"/>
              <a:cs typeface="Microsoft JhengHei"/>
              <a:sym typeface="Microsoft JhengHei"/>
            </a:endParaRPr>
          </a:p>
        </p:txBody>
      </p:sp>
      <p:sp>
        <p:nvSpPr>
          <p:cNvPr id="1182" name="Google Shape;1182;p64"/>
          <p:cNvSpPr/>
          <p:nvPr/>
        </p:nvSpPr>
        <p:spPr>
          <a:xfrm rot="-1582870">
            <a:off x="10168670" y="9547214"/>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ABF8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83" name="Google Shape;1183;p64"/>
          <p:cNvSpPr/>
          <p:nvPr/>
        </p:nvSpPr>
        <p:spPr>
          <a:xfrm rot="-1582870">
            <a:off x="5508933" y="943501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2BCB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184" name="Google Shape;1184;p64"/>
          <p:cNvSpPr/>
          <p:nvPr>
            <p:ph type="title"/>
          </p:nvPr>
        </p:nvSpPr>
        <p:spPr>
          <a:xfrm>
            <a:off x="1237629" y="324905"/>
            <a:ext cx="16459200" cy="1714500"/>
          </a:xfrm>
          <a:prstGeom prst="roundRect">
            <a:avLst>
              <a:gd fmla="val 19210" name="adj"/>
            </a:avLst>
          </a:prstGeom>
          <a:solidFill>
            <a:schemeClr val="dk1"/>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BD0D9"/>
              </a:buClr>
              <a:buSzPts val="6270"/>
              <a:buFont typeface="Microsoft JhengHei"/>
              <a:buNone/>
            </a:pPr>
            <a:r>
              <a:rPr lang="zh-TW" sz="6600">
                <a:solidFill>
                  <a:schemeClr val="lt1"/>
                </a:solidFill>
                <a:latin typeface="Microsoft JhengHei"/>
                <a:ea typeface="Microsoft JhengHei"/>
                <a:cs typeface="Microsoft JhengHei"/>
                <a:sym typeface="Microsoft JhengHei"/>
              </a:rPr>
              <a:t>進修學士班的競爭力</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9" name="Shape 1189"/>
        <p:cNvGrpSpPr/>
        <p:nvPr/>
      </p:nvGrpSpPr>
      <p:grpSpPr>
        <a:xfrm>
          <a:off x="0" y="0"/>
          <a:ext cx="0" cy="0"/>
          <a:chOff x="0" y="0"/>
          <a:chExt cx="0" cy="0"/>
        </a:xfrm>
      </p:grpSpPr>
      <p:grpSp>
        <p:nvGrpSpPr>
          <p:cNvPr id="1190" name="Google Shape;1190;p65"/>
          <p:cNvGrpSpPr/>
          <p:nvPr/>
        </p:nvGrpSpPr>
        <p:grpSpPr>
          <a:xfrm rot="10800000">
            <a:off x="-2155014" y="0"/>
            <a:ext cx="9423611" cy="8803071"/>
            <a:chOff x="5967442" y="1030014"/>
            <a:chExt cx="6282407" cy="5868714"/>
          </a:xfrm>
        </p:grpSpPr>
        <p:grpSp>
          <p:nvGrpSpPr>
            <p:cNvPr id="1191" name="Google Shape;1191;p65"/>
            <p:cNvGrpSpPr/>
            <p:nvPr/>
          </p:nvGrpSpPr>
          <p:grpSpPr>
            <a:xfrm rot="10800000">
              <a:off x="5967442" y="2141428"/>
              <a:ext cx="6282407" cy="4757300"/>
              <a:chOff x="4946869" y="1460938"/>
              <a:chExt cx="6282407" cy="4757300"/>
            </a:xfrm>
          </p:grpSpPr>
          <p:pic>
            <p:nvPicPr>
              <p:cNvPr id="1192" name="Google Shape;1192;p65"/>
              <p:cNvPicPr preferRelativeResize="0"/>
              <p:nvPr/>
            </p:nvPicPr>
            <p:blipFill rotWithShape="1">
              <a:blip r:embed="rId3">
                <a:alphaModFix/>
              </a:blip>
              <a:srcRect b="38636" l="49741" r="0" t="0"/>
              <a:stretch/>
            </p:blipFill>
            <p:spPr>
              <a:xfrm>
                <a:off x="4946869" y="1460938"/>
                <a:ext cx="6127531" cy="4208318"/>
              </a:xfrm>
              <a:prstGeom prst="rect">
                <a:avLst/>
              </a:prstGeom>
              <a:noFill/>
              <a:ln>
                <a:noFill/>
              </a:ln>
            </p:spPr>
          </p:pic>
          <p:pic>
            <p:nvPicPr>
              <p:cNvPr id="1193" name="Google Shape;1193;p65"/>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194" name="Google Shape;1194;p65"/>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195" name="Google Shape;1195;p65"/>
          <p:cNvPicPr preferRelativeResize="0"/>
          <p:nvPr/>
        </p:nvPicPr>
        <p:blipFill rotWithShape="1">
          <a:blip r:embed="rId5">
            <a:alphaModFix/>
          </a:blip>
          <a:srcRect b="0" l="0" r="0" t="0"/>
          <a:stretch/>
        </p:blipFill>
        <p:spPr>
          <a:xfrm rot="-443296">
            <a:off x="189370" y="3303897"/>
            <a:ext cx="4859531" cy="4854117"/>
          </a:xfrm>
          <a:prstGeom prst="rect">
            <a:avLst/>
          </a:prstGeom>
          <a:noFill/>
          <a:ln>
            <a:noFill/>
          </a:ln>
        </p:spPr>
      </p:pic>
      <p:grpSp>
        <p:nvGrpSpPr>
          <p:cNvPr id="1196" name="Google Shape;1196;p65"/>
          <p:cNvGrpSpPr/>
          <p:nvPr/>
        </p:nvGrpSpPr>
        <p:grpSpPr>
          <a:xfrm>
            <a:off x="8980285" y="0"/>
            <a:ext cx="9423611" cy="10287000"/>
            <a:chOff x="5967442" y="40728"/>
            <a:chExt cx="6282407" cy="6858000"/>
          </a:xfrm>
        </p:grpSpPr>
        <p:grpSp>
          <p:nvGrpSpPr>
            <p:cNvPr id="1197" name="Google Shape;1197;p65"/>
            <p:cNvGrpSpPr/>
            <p:nvPr/>
          </p:nvGrpSpPr>
          <p:grpSpPr>
            <a:xfrm rot="10800000">
              <a:off x="5967442" y="40728"/>
              <a:ext cx="6282407" cy="6858000"/>
              <a:chOff x="4946869" y="1460938"/>
              <a:chExt cx="6282407" cy="6858000"/>
            </a:xfrm>
          </p:grpSpPr>
          <p:pic>
            <p:nvPicPr>
              <p:cNvPr id="1198" name="Google Shape;1198;p65"/>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199" name="Google Shape;1199;p65"/>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200" name="Google Shape;1200;p65"/>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201" name="Google Shape;1201;p65"/>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02" name="Google Shape;1202;p65"/>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03" name="Google Shape;1203;p65"/>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04" name="Google Shape;1204;p65"/>
          <p:cNvSpPr/>
          <p:nvPr/>
        </p:nvSpPr>
        <p:spPr>
          <a:xfrm>
            <a:off x="3166333" y="1352920"/>
            <a:ext cx="11479832" cy="1247306"/>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4800">
                <a:solidFill>
                  <a:schemeClr val="lt1"/>
                </a:solidFill>
                <a:latin typeface="Microsoft JhengHei"/>
                <a:ea typeface="Microsoft JhengHei"/>
                <a:cs typeface="Microsoft JhengHei"/>
                <a:sym typeface="Microsoft JhengHei"/>
              </a:rPr>
              <a:t>進修學士班畢業證書不加註「進修」字樣</a:t>
            </a:r>
            <a:endParaRPr/>
          </a:p>
        </p:txBody>
      </p:sp>
      <p:sp>
        <p:nvSpPr>
          <p:cNvPr id="1205" name="Google Shape;1205;p65"/>
          <p:cNvSpPr txBox="1"/>
          <p:nvPr/>
        </p:nvSpPr>
        <p:spPr>
          <a:xfrm>
            <a:off x="4244250" y="8228798"/>
            <a:ext cx="2820426" cy="1015663"/>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6000">
                <a:solidFill>
                  <a:srgbClr val="0000FF"/>
                </a:solidFill>
                <a:latin typeface="Microsoft JhengHei"/>
                <a:ea typeface="Microsoft JhengHei"/>
                <a:cs typeface="Microsoft JhengHei"/>
                <a:sym typeface="Microsoft JhengHei"/>
              </a:rPr>
              <a:t>日間部</a:t>
            </a:r>
            <a:endParaRPr/>
          </a:p>
        </p:txBody>
      </p:sp>
      <p:pic>
        <p:nvPicPr>
          <p:cNvPr id="1206" name="Google Shape;1206;p65"/>
          <p:cNvPicPr preferRelativeResize="0"/>
          <p:nvPr/>
        </p:nvPicPr>
        <p:blipFill rotWithShape="1">
          <a:blip r:embed="rId6">
            <a:alphaModFix/>
          </a:blip>
          <a:srcRect b="0" l="0" r="0" t="0"/>
          <a:stretch/>
        </p:blipFill>
        <p:spPr>
          <a:xfrm>
            <a:off x="9524498" y="3011597"/>
            <a:ext cx="5618496" cy="4238327"/>
          </a:xfrm>
          <a:prstGeom prst="rect">
            <a:avLst/>
          </a:prstGeom>
          <a:noFill/>
          <a:ln>
            <a:noFill/>
          </a:ln>
        </p:spPr>
      </p:pic>
      <p:sp>
        <p:nvSpPr>
          <p:cNvPr id="1207" name="Google Shape;1207;p65"/>
          <p:cNvSpPr txBox="1"/>
          <p:nvPr/>
        </p:nvSpPr>
        <p:spPr>
          <a:xfrm>
            <a:off x="10414780" y="8172452"/>
            <a:ext cx="4203122"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6000">
                <a:solidFill>
                  <a:srgbClr val="7030A0"/>
                </a:solidFill>
                <a:latin typeface="Microsoft JhengHei"/>
                <a:ea typeface="Microsoft JhengHei"/>
                <a:cs typeface="Microsoft JhengHei"/>
                <a:sym typeface="Microsoft JhengHei"/>
              </a:rPr>
              <a:t>進修學士班</a:t>
            </a:r>
            <a:endParaRPr/>
          </a:p>
        </p:txBody>
      </p:sp>
      <p:pic>
        <p:nvPicPr>
          <p:cNvPr id="1208" name="Google Shape;1208;p65"/>
          <p:cNvPicPr preferRelativeResize="0"/>
          <p:nvPr>
            <p:ph idx="1" type="body"/>
          </p:nvPr>
        </p:nvPicPr>
        <p:blipFill rotWithShape="1">
          <a:blip r:embed="rId7">
            <a:alphaModFix/>
          </a:blip>
          <a:srcRect b="0" l="0" r="0" t="0"/>
          <a:stretch/>
        </p:blipFill>
        <p:spPr>
          <a:xfrm>
            <a:off x="2471480" y="3058103"/>
            <a:ext cx="6042840" cy="4212918"/>
          </a:xfrm>
          <a:prstGeom prst="rect">
            <a:avLst/>
          </a:prstGeom>
          <a:noFill/>
          <a:ln>
            <a:noFill/>
          </a:ln>
        </p:spPr>
      </p:pic>
      <p:pic>
        <p:nvPicPr>
          <p:cNvPr id="1209" name="Google Shape;1209;p65"/>
          <p:cNvPicPr preferRelativeResize="0"/>
          <p:nvPr/>
        </p:nvPicPr>
        <p:blipFill rotWithShape="1">
          <a:blip r:embed="rId8">
            <a:alphaModFix/>
          </a:blip>
          <a:srcRect b="0" l="0" r="0" t="0"/>
          <a:stretch/>
        </p:blipFill>
        <p:spPr>
          <a:xfrm>
            <a:off x="15679583" y="225044"/>
            <a:ext cx="2379108" cy="2714751"/>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grpSp>
        <p:nvGrpSpPr>
          <p:cNvPr id="1214" name="Google Shape;1214;p66"/>
          <p:cNvGrpSpPr/>
          <p:nvPr/>
        </p:nvGrpSpPr>
        <p:grpSpPr>
          <a:xfrm>
            <a:off x="16272" y="0"/>
            <a:ext cx="18288000" cy="10287000"/>
            <a:chOff x="0" y="0"/>
            <a:chExt cx="12192000" cy="6858000"/>
          </a:xfrm>
        </p:grpSpPr>
        <p:pic>
          <p:nvPicPr>
            <p:cNvPr id="1215" name="Google Shape;1215;p66"/>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216" name="Google Shape;1216;p66"/>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217" name="Google Shape;1217;p66"/>
          <p:cNvSpPr txBox="1"/>
          <p:nvPr/>
        </p:nvSpPr>
        <p:spPr>
          <a:xfrm>
            <a:off x="14062005" y="6252288"/>
            <a:ext cx="763653" cy="2908428"/>
          </a:xfrm>
          <a:prstGeom prst="rect">
            <a:avLst/>
          </a:prstGeom>
          <a:noFill/>
          <a:ln>
            <a:noFill/>
          </a:ln>
        </p:spPr>
        <p:txBody>
          <a:bodyPr anchorCtr="0" anchor="t" bIns="68550" lIns="137125" spcFirstLastPara="1" rIns="137125" wrap="square" tIns="68550">
            <a:spAutoFit/>
          </a:bodyPr>
          <a:lstStyle/>
          <a:p>
            <a:pPr indent="0" lvl="0" marL="0" marR="0" rtl="0" algn="l">
              <a:spcBef>
                <a:spcPts val="0"/>
              </a:spcBef>
              <a:spcAft>
                <a:spcPts val="0"/>
              </a:spcAft>
              <a:buNone/>
            </a:pPr>
            <a:r>
              <a:rPr b="1" lang="zh-TW" sz="3000">
                <a:solidFill>
                  <a:srgbClr val="157E9F"/>
                </a:solidFill>
                <a:latin typeface="Arial"/>
                <a:ea typeface="Arial"/>
                <a:cs typeface="Arial"/>
                <a:sym typeface="Arial"/>
              </a:rPr>
              <a:t>產</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學</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實</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務</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研</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習</a:t>
            </a:r>
            <a:endParaRPr b="1" sz="3000">
              <a:solidFill>
                <a:srgbClr val="157E9F"/>
              </a:solidFill>
              <a:latin typeface="Arial"/>
              <a:ea typeface="Arial"/>
              <a:cs typeface="Arial"/>
              <a:sym typeface="Arial"/>
            </a:endParaRPr>
          </a:p>
        </p:txBody>
      </p:sp>
      <p:pic>
        <p:nvPicPr>
          <p:cNvPr descr="學生們在育英二號內認識甲板部門駕駛台和機艙部門控制室內的儀器設備" id="1218" name="Google Shape;1218;p66"/>
          <p:cNvPicPr preferRelativeResize="0"/>
          <p:nvPr/>
        </p:nvPicPr>
        <p:blipFill rotWithShape="1">
          <a:blip r:embed="rId5">
            <a:alphaModFix/>
          </a:blip>
          <a:srcRect b="0" l="0" r="0" t="0"/>
          <a:stretch/>
        </p:blipFill>
        <p:spPr>
          <a:xfrm>
            <a:off x="8908250" y="6108203"/>
            <a:ext cx="5068712" cy="3419708"/>
          </a:xfrm>
          <a:prstGeom prst="rect">
            <a:avLst/>
          </a:prstGeom>
          <a:noFill/>
          <a:ln>
            <a:noFill/>
          </a:ln>
        </p:spPr>
      </p:pic>
      <p:sp>
        <p:nvSpPr>
          <p:cNvPr id="1219" name="Google Shape;1219;p66"/>
          <p:cNvSpPr txBox="1"/>
          <p:nvPr/>
        </p:nvSpPr>
        <p:spPr>
          <a:xfrm>
            <a:off x="14077424" y="2929979"/>
            <a:ext cx="763653" cy="2908428"/>
          </a:xfrm>
          <a:prstGeom prst="rect">
            <a:avLst/>
          </a:prstGeom>
          <a:noFill/>
          <a:ln>
            <a:noFill/>
          </a:ln>
        </p:spPr>
        <p:txBody>
          <a:bodyPr anchorCtr="0" anchor="t" bIns="68550" lIns="137125" spcFirstLastPara="1" rIns="137125" wrap="square" tIns="68550">
            <a:spAutoFit/>
          </a:bodyPr>
          <a:lstStyle/>
          <a:p>
            <a:pPr indent="0" lvl="0" marL="0" marR="0" rtl="0" algn="l">
              <a:spcBef>
                <a:spcPts val="0"/>
              </a:spcBef>
              <a:spcAft>
                <a:spcPts val="0"/>
              </a:spcAft>
              <a:buNone/>
            </a:pPr>
            <a:r>
              <a:rPr b="1" lang="zh-TW" sz="3000">
                <a:solidFill>
                  <a:srgbClr val="157E9F"/>
                </a:solidFill>
                <a:latin typeface="Arial"/>
                <a:ea typeface="Arial"/>
                <a:cs typeface="Arial"/>
                <a:sym typeface="Arial"/>
              </a:rPr>
              <a:t>同</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儕</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自</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主</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學</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習</a:t>
            </a:r>
            <a:endParaRPr b="1" sz="3000">
              <a:solidFill>
                <a:srgbClr val="157E9F"/>
              </a:solidFill>
              <a:latin typeface="Arial"/>
              <a:ea typeface="Arial"/>
              <a:cs typeface="Arial"/>
              <a:sym typeface="Arial"/>
            </a:endParaRPr>
          </a:p>
        </p:txBody>
      </p:sp>
      <p:sp>
        <p:nvSpPr>
          <p:cNvPr id="1220" name="Google Shape;1220;p66"/>
          <p:cNvSpPr txBox="1"/>
          <p:nvPr/>
        </p:nvSpPr>
        <p:spPr>
          <a:xfrm>
            <a:off x="3129360" y="2962394"/>
            <a:ext cx="763653" cy="2908428"/>
          </a:xfrm>
          <a:prstGeom prst="rect">
            <a:avLst/>
          </a:prstGeom>
          <a:noFill/>
          <a:ln>
            <a:noFill/>
          </a:ln>
        </p:spPr>
        <p:txBody>
          <a:bodyPr anchorCtr="0" anchor="t" bIns="68550" lIns="137125" spcFirstLastPara="1" rIns="137125" wrap="square" tIns="68550">
            <a:spAutoFit/>
          </a:bodyPr>
          <a:lstStyle/>
          <a:p>
            <a:pPr indent="0" lvl="0" marL="0" marR="0" rtl="0" algn="l">
              <a:spcBef>
                <a:spcPts val="0"/>
              </a:spcBef>
              <a:spcAft>
                <a:spcPts val="0"/>
              </a:spcAft>
              <a:buNone/>
            </a:pPr>
            <a:r>
              <a:rPr b="1" lang="zh-TW" sz="3000">
                <a:solidFill>
                  <a:srgbClr val="157E9F"/>
                </a:solidFill>
                <a:latin typeface="Arial"/>
                <a:ea typeface="Arial"/>
                <a:cs typeface="Arial"/>
                <a:sym typeface="Arial"/>
              </a:rPr>
              <a:t>多</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元</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英</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文學</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習</a:t>
            </a:r>
            <a:endParaRPr b="1" sz="3000">
              <a:solidFill>
                <a:srgbClr val="157E9F"/>
              </a:solidFill>
              <a:latin typeface="Arial"/>
              <a:ea typeface="Arial"/>
              <a:cs typeface="Arial"/>
              <a:sym typeface="Arial"/>
            </a:endParaRPr>
          </a:p>
        </p:txBody>
      </p:sp>
      <p:pic>
        <p:nvPicPr>
          <p:cNvPr descr="{29D022AC-7EE2-406C-A7C9-F5F26496A427}_DSC01035" id="1221" name="Google Shape;1221;p66"/>
          <p:cNvPicPr preferRelativeResize="0"/>
          <p:nvPr/>
        </p:nvPicPr>
        <p:blipFill rotWithShape="1">
          <a:blip r:embed="rId6">
            <a:alphaModFix/>
          </a:blip>
          <a:srcRect b="9412" l="5859" r="5523" t="5510"/>
          <a:stretch/>
        </p:blipFill>
        <p:spPr>
          <a:xfrm>
            <a:off x="3811973" y="2725011"/>
            <a:ext cx="5096280" cy="3383193"/>
          </a:xfrm>
          <a:prstGeom prst="rect">
            <a:avLst/>
          </a:prstGeom>
          <a:noFill/>
          <a:ln>
            <a:noFill/>
          </a:ln>
        </p:spPr>
      </p:pic>
      <p:pic>
        <p:nvPicPr>
          <p:cNvPr descr="第十二屆大專生洄游農村競賽 海大和平島USR地方創生團隊勇奪金獎" id="1222" name="Google Shape;1222;p66"/>
          <p:cNvPicPr preferRelativeResize="0"/>
          <p:nvPr/>
        </p:nvPicPr>
        <p:blipFill rotWithShape="1">
          <a:blip r:embed="rId7">
            <a:alphaModFix/>
          </a:blip>
          <a:srcRect b="0" l="0" r="0" t="0"/>
          <a:stretch/>
        </p:blipFill>
        <p:spPr>
          <a:xfrm>
            <a:off x="8902057" y="2734346"/>
            <a:ext cx="5076959" cy="3380706"/>
          </a:xfrm>
          <a:prstGeom prst="rect">
            <a:avLst/>
          </a:prstGeom>
          <a:noFill/>
          <a:ln>
            <a:noFill/>
          </a:ln>
        </p:spPr>
      </p:pic>
      <p:pic>
        <p:nvPicPr>
          <p:cNvPr descr="商船系學士後多元專長培力課程-海圖定位" id="1223" name="Google Shape;1223;p66"/>
          <p:cNvPicPr preferRelativeResize="0"/>
          <p:nvPr/>
        </p:nvPicPr>
        <p:blipFill rotWithShape="1">
          <a:blip r:embed="rId8">
            <a:alphaModFix/>
          </a:blip>
          <a:srcRect b="0" l="0" r="0" t="0"/>
          <a:stretch/>
        </p:blipFill>
        <p:spPr>
          <a:xfrm>
            <a:off x="3792585" y="6108206"/>
            <a:ext cx="5131938" cy="3419709"/>
          </a:xfrm>
          <a:prstGeom prst="rect">
            <a:avLst/>
          </a:prstGeom>
          <a:noFill/>
          <a:ln>
            <a:noFill/>
          </a:ln>
        </p:spPr>
      </p:pic>
      <p:sp>
        <p:nvSpPr>
          <p:cNvPr id="1224" name="Google Shape;1224;p66"/>
          <p:cNvSpPr txBox="1"/>
          <p:nvPr/>
        </p:nvSpPr>
        <p:spPr>
          <a:xfrm>
            <a:off x="3146129" y="6252288"/>
            <a:ext cx="763653" cy="2908428"/>
          </a:xfrm>
          <a:prstGeom prst="rect">
            <a:avLst/>
          </a:prstGeom>
          <a:noFill/>
          <a:ln>
            <a:noFill/>
          </a:ln>
        </p:spPr>
        <p:txBody>
          <a:bodyPr anchorCtr="0" anchor="t" bIns="68550" lIns="137125" spcFirstLastPara="1" rIns="137125" wrap="square" tIns="68550">
            <a:spAutoFit/>
          </a:bodyPr>
          <a:lstStyle/>
          <a:p>
            <a:pPr indent="0" lvl="0" marL="0" marR="0" rtl="0" algn="l">
              <a:spcBef>
                <a:spcPts val="0"/>
              </a:spcBef>
              <a:spcAft>
                <a:spcPts val="0"/>
              </a:spcAft>
              <a:buNone/>
            </a:pPr>
            <a:r>
              <a:rPr b="1" lang="zh-TW" sz="3000">
                <a:solidFill>
                  <a:srgbClr val="157E9F"/>
                </a:solidFill>
                <a:latin typeface="Arial"/>
                <a:ea typeface="Arial"/>
                <a:cs typeface="Arial"/>
                <a:sym typeface="Arial"/>
              </a:rPr>
              <a:t>適</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職</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能</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力</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培</a:t>
            </a:r>
            <a:endParaRPr b="1" sz="3000">
              <a:solidFill>
                <a:srgbClr val="157E9F"/>
              </a:solidFill>
              <a:latin typeface="Arial"/>
              <a:ea typeface="Arial"/>
              <a:cs typeface="Arial"/>
              <a:sym typeface="Arial"/>
            </a:endParaRPr>
          </a:p>
          <a:p>
            <a:pPr indent="0" lvl="0" marL="0" marR="0" rtl="0" algn="l">
              <a:spcBef>
                <a:spcPts val="0"/>
              </a:spcBef>
              <a:spcAft>
                <a:spcPts val="0"/>
              </a:spcAft>
              <a:buNone/>
            </a:pPr>
            <a:r>
              <a:rPr b="1" lang="zh-TW" sz="3000">
                <a:solidFill>
                  <a:srgbClr val="157E9F"/>
                </a:solidFill>
                <a:latin typeface="Arial"/>
                <a:ea typeface="Arial"/>
                <a:cs typeface="Arial"/>
                <a:sym typeface="Arial"/>
              </a:rPr>
              <a:t>養</a:t>
            </a:r>
            <a:endParaRPr b="1" sz="3000">
              <a:solidFill>
                <a:srgbClr val="157E9F"/>
              </a:solidFill>
              <a:latin typeface="Arial"/>
              <a:ea typeface="Arial"/>
              <a:cs typeface="Arial"/>
              <a:sym typeface="Arial"/>
            </a:endParaRPr>
          </a:p>
        </p:txBody>
      </p:sp>
      <p:sp>
        <p:nvSpPr>
          <p:cNvPr id="1225" name="Google Shape;1225;p66"/>
          <p:cNvSpPr/>
          <p:nvPr/>
        </p:nvSpPr>
        <p:spPr>
          <a:xfrm>
            <a:off x="14043351" y="2555999"/>
            <a:ext cx="4801221" cy="1606091"/>
          </a:xfrm>
          <a:prstGeom prst="cloud">
            <a:avLst/>
          </a:prstGeom>
          <a:noFill/>
          <a:ln>
            <a:noFill/>
          </a:ln>
        </p:spPr>
        <p:txBody>
          <a:bodyPr anchorCtr="0" anchor="ctr" bIns="68550" lIns="137125" spcFirstLastPara="1" rIns="137125" wrap="square" tIns="68550">
            <a:noAutofit/>
          </a:bodyPr>
          <a:lstStyle/>
          <a:p>
            <a:pPr indent="0" lvl="0" marL="0" marR="0" rtl="0" algn="ctr">
              <a:spcBef>
                <a:spcPts val="0"/>
              </a:spcBef>
              <a:spcAft>
                <a:spcPts val="0"/>
              </a:spcAft>
              <a:buNone/>
            </a:pPr>
            <a:r>
              <a:rPr b="1" lang="zh-TW" sz="4200">
                <a:solidFill>
                  <a:schemeClr val="dk1"/>
                </a:solidFill>
                <a:latin typeface="Arial"/>
                <a:ea typeface="Arial"/>
                <a:cs typeface="Arial"/>
                <a:sym typeface="Arial"/>
              </a:rPr>
              <a:t>跨領域學習</a:t>
            </a:r>
            <a:endParaRPr sz="2400">
              <a:solidFill>
                <a:schemeClr val="dk1"/>
              </a:solidFill>
              <a:latin typeface="Calibri"/>
              <a:ea typeface="Calibri"/>
              <a:cs typeface="Calibri"/>
              <a:sym typeface="Calibri"/>
            </a:endParaRPr>
          </a:p>
        </p:txBody>
      </p:sp>
      <p:sp>
        <p:nvSpPr>
          <p:cNvPr id="1226" name="Google Shape;1226;p66"/>
          <p:cNvSpPr/>
          <p:nvPr/>
        </p:nvSpPr>
        <p:spPr>
          <a:xfrm flipH="1">
            <a:off x="-59750" y="2567225"/>
            <a:ext cx="3773313" cy="1458885"/>
          </a:xfrm>
          <a:prstGeom prst="cloud">
            <a:avLst/>
          </a:prstGeom>
          <a:noFill/>
          <a:ln>
            <a:noFill/>
          </a:ln>
        </p:spPr>
        <p:txBody>
          <a:bodyPr anchorCtr="0" anchor="ctr" bIns="68550" lIns="137125" spcFirstLastPara="1" rIns="137125" wrap="square" tIns="68550">
            <a:noAutofit/>
          </a:bodyPr>
          <a:lstStyle/>
          <a:p>
            <a:pPr indent="0" lvl="0" marL="0" marR="0" rtl="0" algn="ctr">
              <a:spcBef>
                <a:spcPts val="0"/>
              </a:spcBef>
              <a:spcAft>
                <a:spcPts val="0"/>
              </a:spcAft>
              <a:buNone/>
            </a:pPr>
            <a:r>
              <a:rPr b="1" lang="zh-TW" sz="4200">
                <a:solidFill>
                  <a:schemeClr val="dk1"/>
                </a:solidFill>
                <a:latin typeface="Arial"/>
                <a:ea typeface="Arial"/>
                <a:cs typeface="Arial"/>
                <a:sym typeface="Arial"/>
              </a:rPr>
              <a:t>出國進修</a:t>
            </a:r>
            <a:endParaRPr sz="2400">
              <a:solidFill>
                <a:schemeClr val="dk1"/>
              </a:solidFill>
              <a:latin typeface="Calibri"/>
              <a:ea typeface="Calibri"/>
              <a:cs typeface="Calibri"/>
              <a:sym typeface="Calibri"/>
            </a:endParaRPr>
          </a:p>
        </p:txBody>
      </p:sp>
      <p:sp>
        <p:nvSpPr>
          <p:cNvPr id="1227" name="Google Shape;1227;p66"/>
          <p:cNvSpPr/>
          <p:nvPr/>
        </p:nvSpPr>
        <p:spPr>
          <a:xfrm flipH="1">
            <a:off x="16271" y="8069025"/>
            <a:ext cx="3708659" cy="1458885"/>
          </a:xfrm>
          <a:prstGeom prst="cloud">
            <a:avLst/>
          </a:prstGeom>
          <a:noFill/>
          <a:ln>
            <a:noFill/>
          </a:ln>
        </p:spPr>
        <p:txBody>
          <a:bodyPr anchorCtr="0" anchor="ctr" bIns="68550" lIns="137125" spcFirstLastPara="1" rIns="137125" wrap="square" tIns="68550">
            <a:noAutofit/>
          </a:bodyPr>
          <a:lstStyle/>
          <a:p>
            <a:pPr indent="0" lvl="0" marL="0" marR="0" rtl="0" algn="ctr">
              <a:spcBef>
                <a:spcPts val="0"/>
              </a:spcBef>
              <a:spcAft>
                <a:spcPts val="0"/>
              </a:spcAft>
              <a:buNone/>
            </a:pPr>
            <a:r>
              <a:rPr b="1" lang="zh-TW" sz="4200">
                <a:solidFill>
                  <a:schemeClr val="dk1"/>
                </a:solidFill>
                <a:latin typeface="Arial"/>
                <a:ea typeface="Arial"/>
                <a:cs typeface="Arial"/>
                <a:sym typeface="Arial"/>
              </a:rPr>
              <a:t>就業能力</a:t>
            </a:r>
            <a:endParaRPr sz="2400">
              <a:solidFill>
                <a:schemeClr val="dk1"/>
              </a:solidFill>
              <a:latin typeface="Calibri"/>
              <a:ea typeface="Calibri"/>
              <a:cs typeface="Calibri"/>
              <a:sym typeface="Calibri"/>
            </a:endParaRPr>
          </a:p>
        </p:txBody>
      </p:sp>
      <p:sp>
        <p:nvSpPr>
          <p:cNvPr id="1228" name="Google Shape;1228;p66"/>
          <p:cNvSpPr/>
          <p:nvPr/>
        </p:nvSpPr>
        <p:spPr>
          <a:xfrm>
            <a:off x="14550512" y="8016815"/>
            <a:ext cx="3973125" cy="1606091"/>
          </a:xfrm>
          <a:prstGeom prst="cloud">
            <a:avLst/>
          </a:prstGeom>
          <a:noFill/>
          <a:ln>
            <a:noFill/>
          </a:ln>
        </p:spPr>
        <p:txBody>
          <a:bodyPr anchorCtr="0" anchor="ctr" bIns="68550" lIns="137125" spcFirstLastPara="1" rIns="137125" wrap="square" tIns="68550">
            <a:noAutofit/>
          </a:bodyPr>
          <a:lstStyle/>
          <a:p>
            <a:pPr indent="0" lvl="0" marL="0" marR="0" rtl="0" algn="ctr">
              <a:spcBef>
                <a:spcPts val="0"/>
              </a:spcBef>
              <a:spcAft>
                <a:spcPts val="0"/>
              </a:spcAft>
              <a:buNone/>
            </a:pPr>
            <a:r>
              <a:rPr b="1" lang="zh-TW" sz="4200">
                <a:solidFill>
                  <a:schemeClr val="dk1"/>
                </a:solidFill>
                <a:latin typeface="Arial"/>
                <a:ea typeface="Arial"/>
                <a:cs typeface="Arial"/>
                <a:sym typeface="Arial"/>
              </a:rPr>
              <a:t>實作實習</a:t>
            </a:r>
            <a:endParaRPr sz="2400">
              <a:solidFill>
                <a:schemeClr val="dk1"/>
              </a:solidFill>
              <a:latin typeface="Calibri"/>
              <a:ea typeface="Calibri"/>
              <a:cs typeface="Calibri"/>
              <a:sym typeface="Calibri"/>
            </a:endParaRPr>
          </a:p>
        </p:txBody>
      </p:sp>
      <p:sp>
        <p:nvSpPr>
          <p:cNvPr id="1229" name="Google Shape;1229;p66"/>
          <p:cNvSpPr/>
          <p:nvPr/>
        </p:nvSpPr>
        <p:spPr>
          <a:xfrm>
            <a:off x="3487342" y="836341"/>
            <a:ext cx="11313317"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6600">
                <a:solidFill>
                  <a:schemeClr val="lt1"/>
                </a:solidFill>
                <a:latin typeface="Microsoft JhengHei"/>
                <a:ea typeface="Microsoft JhengHei"/>
                <a:cs typeface="Microsoft JhengHei"/>
                <a:sym typeface="Microsoft JhengHei"/>
              </a:rPr>
              <a:t>國立臺灣海洋大學四大亮點</a:t>
            </a:r>
            <a:endParaRPr/>
          </a:p>
        </p:txBody>
      </p:sp>
      <p:pic>
        <p:nvPicPr>
          <p:cNvPr id="1230" name="Google Shape;1230;p66"/>
          <p:cNvPicPr preferRelativeResize="0"/>
          <p:nvPr/>
        </p:nvPicPr>
        <p:blipFill rotWithShape="1">
          <a:blip r:embed="rId9">
            <a:alphaModFix/>
          </a:blip>
          <a:srcRect b="0" l="0" r="0" t="0"/>
          <a:stretch/>
        </p:blipFill>
        <p:spPr>
          <a:xfrm>
            <a:off x="15546060" y="190239"/>
            <a:ext cx="2379108" cy="2714751"/>
          </a:xfrm>
          <a:prstGeom prst="rect">
            <a:avLst/>
          </a:prstGeom>
          <a:noFill/>
          <a:ln>
            <a:noFill/>
          </a:ln>
        </p:spPr>
      </p:pic>
    </p:spTree>
  </p:cSld>
  <p:clrMapOvr>
    <a:masterClrMapping/>
  </p:clrMapOvr>
  <p:transition spd="slow">
    <p:push/>
  </p:transition>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grpSp>
        <p:nvGrpSpPr>
          <p:cNvPr id="1235" name="Google Shape;1235;p67"/>
          <p:cNvGrpSpPr/>
          <p:nvPr/>
        </p:nvGrpSpPr>
        <p:grpSpPr>
          <a:xfrm rot="10800000">
            <a:off x="0" y="0"/>
            <a:ext cx="18288000" cy="10287000"/>
            <a:chOff x="0" y="0"/>
            <a:chExt cx="12192000" cy="6858000"/>
          </a:xfrm>
        </p:grpSpPr>
        <p:pic>
          <p:nvPicPr>
            <p:cNvPr id="1236" name="Google Shape;1236;p67"/>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237" name="Google Shape;1237;p67"/>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238" name="Google Shape;1238;p67"/>
          <p:cNvSpPr/>
          <p:nvPr/>
        </p:nvSpPr>
        <p:spPr>
          <a:xfrm rot="-1582870">
            <a:off x="-428832" y="937176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39" name="Google Shape;1239;p67"/>
          <p:cNvSpPr/>
          <p:nvPr/>
        </p:nvSpPr>
        <p:spPr>
          <a:xfrm rot="-1582870">
            <a:off x="10168670" y="9547214"/>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ABF8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40" name="Google Shape;1240;p67"/>
          <p:cNvSpPr/>
          <p:nvPr/>
        </p:nvSpPr>
        <p:spPr>
          <a:xfrm rot="-1582870">
            <a:off x="5508933" y="943501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2BCB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41" name="Google Shape;1241;p67"/>
          <p:cNvSpPr txBox="1"/>
          <p:nvPr>
            <p:ph idx="1" type="body"/>
          </p:nvPr>
        </p:nvSpPr>
        <p:spPr>
          <a:xfrm>
            <a:off x="1257300" y="2738438"/>
            <a:ext cx="16289721" cy="6796088"/>
          </a:xfrm>
          <a:prstGeom prst="rect">
            <a:avLst/>
          </a:prstGeom>
          <a:noFill/>
          <a:ln>
            <a:noFill/>
          </a:ln>
        </p:spPr>
        <p:txBody>
          <a:bodyPr anchorCtr="0" anchor="t" bIns="45700" lIns="91425" spcFirstLastPara="1" rIns="91425" wrap="square" tIns="45700">
            <a:noAutofit/>
          </a:bodyPr>
          <a:lstStyle/>
          <a:p>
            <a:pPr indent="-381000" lvl="0" marL="342900" rtl="0" algn="l">
              <a:spcBef>
                <a:spcPts val="0"/>
              </a:spcBef>
              <a:spcAft>
                <a:spcPts val="0"/>
              </a:spcAft>
              <a:buClr>
                <a:schemeClr val="dk1"/>
              </a:buClr>
              <a:buSzPts val="6000"/>
              <a:buChar char="•"/>
            </a:pPr>
            <a:r>
              <a:rPr lang="zh-TW" sz="6000">
                <a:latin typeface="Microsoft JhengHei"/>
                <a:ea typeface="Microsoft JhengHei"/>
                <a:cs typeface="Microsoft JhengHei"/>
                <a:sym typeface="Microsoft JhengHei"/>
              </a:rPr>
              <a:t>2024年獲《遠見雜誌》「台灣最佳大學排行榜</a:t>
            </a:r>
            <a:r>
              <a:rPr lang="zh-TW" sz="6000">
                <a:latin typeface="PMingLiu"/>
                <a:ea typeface="PMingLiu"/>
                <a:cs typeface="PMingLiu"/>
                <a:sym typeface="PMingLiu"/>
              </a:rPr>
              <a:t>」</a:t>
            </a:r>
            <a:r>
              <a:rPr lang="zh-TW" sz="6000">
                <a:solidFill>
                  <a:srgbClr val="FF0000"/>
                </a:solidFill>
                <a:latin typeface="Microsoft JhengHei"/>
                <a:ea typeface="Microsoft JhengHei"/>
                <a:cs typeface="Microsoft JhengHei"/>
                <a:sym typeface="Microsoft JhengHei"/>
              </a:rPr>
              <a:t>綜合類大學第14名</a:t>
            </a:r>
            <a:r>
              <a:rPr lang="zh-TW" sz="6000">
                <a:latin typeface="Microsoft JhengHei"/>
                <a:ea typeface="Microsoft JhengHei"/>
                <a:cs typeface="Microsoft JhengHei"/>
                <a:sym typeface="Microsoft JhengHei"/>
              </a:rPr>
              <a:t>。</a:t>
            </a:r>
            <a:r>
              <a:rPr lang="zh-TW" sz="6000">
                <a:solidFill>
                  <a:srgbClr val="FF0000"/>
                </a:solidFill>
                <a:latin typeface="Microsoft JhengHei"/>
                <a:ea typeface="Microsoft JhengHei"/>
                <a:cs typeface="Microsoft JhengHei"/>
                <a:sym typeface="Microsoft JhengHei"/>
              </a:rPr>
              <a:t>已連續8年擠入前20強</a:t>
            </a:r>
            <a:r>
              <a:rPr lang="zh-TW" sz="6000">
                <a:latin typeface="Microsoft JhengHei"/>
                <a:ea typeface="Microsoft JhengHei"/>
                <a:cs typeface="Microsoft JhengHei"/>
                <a:sym typeface="Microsoft JhengHei"/>
              </a:rPr>
              <a:t>。</a:t>
            </a:r>
            <a:endParaRPr sz="6000">
              <a:latin typeface="Microsoft JhengHei"/>
              <a:ea typeface="Microsoft JhengHei"/>
              <a:cs typeface="Microsoft JhengHei"/>
              <a:sym typeface="Microsoft JhengHei"/>
            </a:endParaRPr>
          </a:p>
          <a:p>
            <a:pPr indent="-381000" lvl="0" marL="342900" rtl="0" algn="l">
              <a:spcBef>
                <a:spcPts val="1200"/>
              </a:spcBef>
              <a:spcAft>
                <a:spcPts val="0"/>
              </a:spcAft>
              <a:buClr>
                <a:schemeClr val="dk1"/>
              </a:buClr>
              <a:buSzPts val="6000"/>
              <a:buChar char="•"/>
            </a:pPr>
            <a:r>
              <a:rPr lang="zh-TW" sz="6000">
                <a:latin typeface="Microsoft JhengHei"/>
                <a:ea typeface="Microsoft JhengHei"/>
                <a:cs typeface="Microsoft JhengHei"/>
                <a:sym typeface="Microsoft JhengHei"/>
              </a:rPr>
              <a:t>2023年，THE世界大學排名，</a:t>
            </a:r>
            <a:r>
              <a:rPr lang="zh-TW" sz="6000">
                <a:solidFill>
                  <a:srgbClr val="FF0000"/>
                </a:solidFill>
                <a:latin typeface="Microsoft JhengHei"/>
                <a:ea typeface="Microsoft JhengHei"/>
                <a:cs typeface="Microsoft JhengHei"/>
                <a:sym typeface="Microsoft JhengHei"/>
              </a:rPr>
              <a:t>全國第12名</a:t>
            </a:r>
            <a:r>
              <a:rPr lang="zh-TW" sz="6000">
                <a:solidFill>
                  <a:srgbClr val="002060"/>
                </a:solidFill>
                <a:latin typeface="Microsoft JhengHei"/>
                <a:ea typeface="Microsoft JhengHei"/>
                <a:cs typeface="Microsoft JhengHei"/>
                <a:sym typeface="Microsoft JhengHei"/>
              </a:rPr>
              <a:t>。</a:t>
            </a:r>
            <a:endParaRPr sz="6000">
              <a:solidFill>
                <a:srgbClr val="002060"/>
              </a:solidFill>
              <a:latin typeface="Microsoft JhengHei"/>
              <a:ea typeface="Microsoft JhengHei"/>
              <a:cs typeface="Microsoft JhengHei"/>
              <a:sym typeface="Microsoft JhengHei"/>
            </a:endParaRPr>
          </a:p>
          <a:p>
            <a:pPr indent="-381000" lvl="0" marL="342900" rtl="0" algn="l">
              <a:spcBef>
                <a:spcPts val="1200"/>
              </a:spcBef>
              <a:spcAft>
                <a:spcPts val="0"/>
              </a:spcAft>
              <a:buClr>
                <a:schemeClr val="dk1"/>
              </a:buClr>
              <a:buSzPts val="6000"/>
              <a:buChar char="•"/>
            </a:pPr>
            <a:r>
              <a:rPr lang="zh-TW" sz="6000">
                <a:latin typeface="Microsoft JhengHei"/>
                <a:ea typeface="Microsoft JhengHei"/>
                <a:cs typeface="Microsoft JhengHei"/>
                <a:sym typeface="Microsoft JhengHei"/>
              </a:rPr>
              <a:t>主計總處公布，</a:t>
            </a:r>
            <a:r>
              <a:rPr lang="zh-TW" sz="6000">
                <a:solidFill>
                  <a:srgbClr val="FF0000"/>
                </a:solidFill>
                <a:latin typeface="Microsoft JhengHei"/>
                <a:ea typeface="Microsoft JhengHei"/>
                <a:cs typeface="Microsoft JhengHei"/>
                <a:sym typeface="Microsoft JhengHei"/>
              </a:rPr>
              <a:t>2024年各業薪資排名，「海洋水運業」整體薪資水準高於多數行業，</a:t>
            </a:r>
            <a:r>
              <a:rPr lang="zh-TW" sz="6000">
                <a:latin typeface="Microsoft JhengHei"/>
                <a:ea typeface="Microsoft JhengHei"/>
                <a:cs typeface="Microsoft JhengHei"/>
                <a:sym typeface="Microsoft JhengHei"/>
              </a:rPr>
              <a:t>每人每月總薪資超過10萬元，達142,917元</a:t>
            </a:r>
            <a:r>
              <a:rPr lang="zh-TW" sz="6000">
                <a:solidFill>
                  <a:srgbClr val="002060"/>
                </a:solidFill>
                <a:latin typeface="Microsoft JhengHei"/>
                <a:ea typeface="Microsoft JhengHei"/>
                <a:cs typeface="Microsoft JhengHei"/>
                <a:sym typeface="Microsoft JhengHei"/>
              </a:rPr>
              <a:t>。</a:t>
            </a:r>
            <a:endParaRPr sz="6000">
              <a:solidFill>
                <a:srgbClr val="002060"/>
              </a:solidFill>
              <a:latin typeface="Microsoft JhengHei"/>
              <a:ea typeface="Microsoft JhengHei"/>
              <a:cs typeface="Microsoft JhengHei"/>
              <a:sym typeface="Microsoft JhengHei"/>
            </a:endParaRPr>
          </a:p>
        </p:txBody>
      </p:sp>
      <p:sp>
        <p:nvSpPr>
          <p:cNvPr id="1242" name="Google Shape;1242;p6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
        <p:nvSpPr>
          <p:cNvPr id="1243" name="Google Shape;1243;p67"/>
          <p:cNvSpPr/>
          <p:nvPr>
            <p:ph type="title"/>
          </p:nvPr>
        </p:nvSpPr>
        <p:spPr>
          <a:xfrm>
            <a:off x="973520" y="981636"/>
            <a:ext cx="15773400" cy="1487721"/>
          </a:xfrm>
          <a:prstGeom prst="roundRect">
            <a:avLst>
              <a:gd fmla="val 19210" name="adj"/>
            </a:avLst>
          </a:prstGeom>
          <a:solidFill>
            <a:schemeClr val="dk1"/>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BD0D9"/>
              </a:buClr>
              <a:buSzPts val="6270"/>
              <a:buFont typeface="Microsoft JhengHei"/>
              <a:buNone/>
            </a:pPr>
            <a:r>
              <a:rPr lang="zh-TW" sz="6600">
                <a:solidFill>
                  <a:schemeClr val="lt1"/>
                </a:solidFill>
                <a:latin typeface="Microsoft JhengHei"/>
                <a:ea typeface="Microsoft JhengHei"/>
                <a:cs typeface="Microsoft JhengHei"/>
                <a:sym typeface="Microsoft JhengHei"/>
              </a:rPr>
              <a:t>國際產學研究地位</a:t>
            </a:r>
            <a:endParaRPr/>
          </a:p>
        </p:txBody>
      </p:sp>
      <p:pic>
        <p:nvPicPr>
          <p:cNvPr id="1244" name="Google Shape;1244;p67"/>
          <p:cNvPicPr preferRelativeResize="0"/>
          <p:nvPr/>
        </p:nvPicPr>
        <p:blipFill rotWithShape="1">
          <a:blip r:embed="rId5">
            <a:alphaModFix/>
          </a:blip>
          <a:srcRect b="0" l="0" r="0" t="0"/>
          <a:stretch/>
        </p:blipFill>
        <p:spPr>
          <a:xfrm>
            <a:off x="15280242" y="8014674"/>
            <a:ext cx="1750458" cy="1997411"/>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grpSp>
        <p:nvGrpSpPr>
          <p:cNvPr id="1249" name="Google Shape;1249;p68"/>
          <p:cNvGrpSpPr/>
          <p:nvPr/>
        </p:nvGrpSpPr>
        <p:grpSpPr>
          <a:xfrm rot="10800000">
            <a:off x="228600" y="228600"/>
            <a:ext cx="18288000" cy="10287000"/>
            <a:chOff x="0" y="0"/>
            <a:chExt cx="12192000" cy="6858000"/>
          </a:xfrm>
        </p:grpSpPr>
        <p:pic>
          <p:nvPicPr>
            <p:cNvPr id="1250" name="Google Shape;1250;p68"/>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251" name="Google Shape;1251;p68"/>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252" name="Google Shape;1252;p68"/>
          <p:cNvSpPr/>
          <p:nvPr/>
        </p:nvSpPr>
        <p:spPr>
          <a:xfrm rot="-1582870">
            <a:off x="-200232" y="960036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53" name="Google Shape;1253;p68"/>
          <p:cNvSpPr/>
          <p:nvPr/>
        </p:nvSpPr>
        <p:spPr>
          <a:xfrm rot="-1582870">
            <a:off x="10397270" y="9775814"/>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ABF8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54" name="Google Shape;1254;p68"/>
          <p:cNvSpPr/>
          <p:nvPr/>
        </p:nvSpPr>
        <p:spPr>
          <a:xfrm rot="-1582870">
            <a:off x="5737533" y="966361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2BCB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55" name="Google Shape;1255;p68"/>
          <p:cNvSpPr txBox="1"/>
          <p:nvPr/>
        </p:nvSpPr>
        <p:spPr>
          <a:xfrm>
            <a:off x="13144500" y="9763126"/>
            <a:ext cx="4114800" cy="547688"/>
          </a:xfrm>
          <a:prstGeom prst="rect">
            <a:avLst/>
          </a:prstGeom>
          <a:noFill/>
          <a:ln>
            <a:noFill/>
          </a:ln>
        </p:spPr>
        <p:txBody>
          <a:bodyPr anchorCtr="0" anchor="ctr" bIns="68575" lIns="137150" spcFirstLastPara="1" rIns="137150" wrap="square" tIns="68575">
            <a:noAutofit/>
          </a:bodyPr>
          <a:lstStyle/>
          <a:p>
            <a:pPr indent="0" lvl="0" marL="0" marR="0" rtl="0" algn="r">
              <a:spcBef>
                <a:spcPts val="0"/>
              </a:spcBef>
              <a:spcAft>
                <a:spcPts val="0"/>
              </a:spcAft>
              <a:buNone/>
            </a:pPr>
            <a:fld id="{00000000-1234-1234-1234-123412341234}" type="slidenum">
              <a:rPr lang="zh-TW" sz="1800">
                <a:solidFill>
                  <a:srgbClr val="888888"/>
                </a:solidFill>
                <a:latin typeface="Calibri"/>
                <a:ea typeface="Calibri"/>
                <a:cs typeface="Calibri"/>
                <a:sym typeface="Calibri"/>
              </a:rPr>
              <a:t>‹#›</a:t>
            </a:fld>
            <a:endParaRPr sz="1800">
              <a:solidFill>
                <a:srgbClr val="888888"/>
              </a:solidFill>
              <a:latin typeface="Calibri"/>
              <a:ea typeface="Calibri"/>
              <a:cs typeface="Calibri"/>
              <a:sym typeface="Calibri"/>
            </a:endParaRPr>
          </a:p>
        </p:txBody>
      </p:sp>
      <p:sp>
        <p:nvSpPr>
          <p:cNvPr id="1256" name="Google Shape;1256;p68"/>
          <p:cNvSpPr txBox="1"/>
          <p:nvPr>
            <p:ph idx="1" type="body"/>
          </p:nvPr>
        </p:nvSpPr>
        <p:spPr>
          <a:xfrm>
            <a:off x="1257300" y="2738438"/>
            <a:ext cx="16002000" cy="7572375"/>
          </a:xfrm>
          <a:prstGeom prst="rect">
            <a:avLst/>
          </a:prstGeom>
          <a:noFill/>
          <a:ln>
            <a:noFill/>
          </a:ln>
        </p:spPr>
        <p:txBody>
          <a:bodyPr anchorCtr="0" anchor="t" bIns="45700" lIns="91425" spcFirstLastPara="1" rIns="91425" wrap="square" tIns="45700">
            <a:normAutofit fontScale="92500" lnSpcReduction="10000"/>
          </a:bodyPr>
          <a:lstStyle/>
          <a:p>
            <a:pPr indent="-342900" lvl="0" marL="405765" rtl="0" algn="l">
              <a:lnSpc>
                <a:spcPct val="120000"/>
              </a:lnSpc>
              <a:spcBef>
                <a:spcPts val="0"/>
              </a:spcBef>
              <a:spcAft>
                <a:spcPts val="0"/>
              </a:spcAft>
              <a:buClr>
                <a:schemeClr val="dk1"/>
              </a:buClr>
              <a:buSzPct val="100000"/>
              <a:buChar char="•"/>
            </a:pPr>
            <a:r>
              <a:rPr lang="zh-TW" sz="4800">
                <a:latin typeface="Microsoft JhengHei"/>
                <a:ea typeface="Microsoft JhengHei"/>
                <a:cs typeface="Microsoft JhengHei"/>
                <a:sym typeface="Microsoft JhengHei"/>
              </a:rPr>
              <a:t>產業</a:t>
            </a:r>
            <a:endParaRPr sz="4800">
              <a:latin typeface="Microsoft JhengHei"/>
              <a:ea typeface="Microsoft JhengHei"/>
              <a:cs typeface="Microsoft JhengHei"/>
              <a:sym typeface="Microsoft JhengHei"/>
            </a:endParaRPr>
          </a:p>
          <a:p>
            <a:pPr indent="0" lvl="0" marL="62865" rtl="0" algn="l">
              <a:lnSpc>
                <a:spcPct val="120000"/>
              </a:lnSpc>
              <a:spcBef>
                <a:spcPts val="888"/>
              </a:spcBef>
              <a:spcAft>
                <a:spcPts val="0"/>
              </a:spcAft>
              <a:buClr>
                <a:schemeClr val="dk1"/>
              </a:buClr>
              <a:buSzPct val="100000"/>
              <a:buNone/>
            </a:pPr>
            <a:r>
              <a:rPr lang="zh-TW" sz="4800">
                <a:latin typeface="Microsoft JhengHei"/>
                <a:ea typeface="Microsoft JhengHei"/>
                <a:cs typeface="Microsoft JhengHei"/>
                <a:sym typeface="Microsoft JhengHei"/>
              </a:rPr>
              <a:t>航海事業(商船船副、大副、船長、引水人)、航運事業(航運公司、船務代理、貨物承攬、港務公司...）、海事保險(船級協會、船舶檢驗、海事公證仲裁、產物保險、海事管理顧問...）及其相關產業。</a:t>
            </a:r>
            <a:endParaRPr sz="4800">
              <a:latin typeface="Microsoft JhengHei"/>
              <a:ea typeface="Microsoft JhengHei"/>
              <a:cs typeface="Microsoft JhengHei"/>
              <a:sym typeface="Microsoft JhengHei"/>
            </a:endParaRPr>
          </a:p>
          <a:p>
            <a:pPr indent="-342900" lvl="0" marL="405765" rtl="0" algn="l">
              <a:lnSpc>
                <a:spcPct val="120000"/>
              </a:lnSpc>
              <a:spcBef>
                <a:spcPts val="888"/>
              </a:spcBef>
              <a:spcAft>
                <a:spcPts val="0"/>
              </a:spcAft>
              <a:buClr>
                <a:schemeClr val="dk1"/>
              </a:buClr>
              <a:buSzPct val="100000"/>
              <a:buChar char="•"/>
            </a:pPr>
            <a:r>
              <a:rPr lang="zh-TW" sz="4800">
                <a:latin typeface="Microsoft JhengHei"/>
                <a:ea typeface="Microsoft JhengHei"/>
                <a:cs typeface="Microsoft JhengHei"/>
                <a:sym typeface="Microsoft JhengHei"/>
              </a:rPr>
              <a:t>公職</a:t>
            </a:r>
            <a:endParaRPr sz="4800">
              <a:latin typeface="Microsoft JhengHei"/>
              <a:ea typeface="Microsoft JhengHei"/>
              <a:cs typeface="Microsoft JhengHei"/>
              <a:sym typeface="Microsoft JhengHei"/>
            </a:endParaRPr>
          </a:p>
          <a:p>
            <a:pPr indent="0" lvl="0" marL="62865" rtl="0" algn="l">
              <a:lnSpc>
                <a:spcPct val="120000"/>
              </a:lnSpc>
              <a:spcBef>
                <a:spcPts val="888"/>
              </a:spcBef>
              <a:spcAft>
                <a:spcPts val="0"/>
              </a:spcAft>
              <a:buClr>
                <a:schemeClr val="dk1"/>
              </a:buClr>
              <a:buSzPct val="100000"/>
              <a:buNone/>
            </a:pPr>
            <a:r>
              <a:rPr lang="zh-TW" sz="4800">
                <a:latin typeface="Microsoft JhengHei"/>
                <a:ea typeface="Microsoft JhengHei"/>
                <a:cs typeface="Microsoft JhengHei"/>
                <a:sym typeface="Microsoft JhengHei"/>
              </a:rPr>
              <a:t>交通部(航政司、航港局、運輸研究所)、海巡署、水上警察等。</a:t>
            </a:r>
            <a:endParaRPr sz="4800">
              <a:latin typeface="Microsoft JhengHei"/>
              <a:ea typeface="Microsoft JhengHei"/>
              <a:cs typeface="Microsoft JhengHei"/>
              <a:sym typeface="Microsoft JhengHei"/>
            </a:endParaRPr>
          </a:p>
          <a:p>
            <a:pPr indent="-342900" lvl="0" marL="405765" rtl="0" algn="l">
              <a:lnSpc>
                <a:spcPct val="120000"/>
              </a:lnSpc>
              <a:spcBef>
                <a:spcPts val="888"/>
              </a:spcBef>
              <a:spcAft>
                <a:spcPts val="0"/>
              </a:spcAft>
              <a:buClr>
                <a:schemeClr val="dk1"/>
              </a:buClr>
              <a:buSzPct val="100000"/>
              <a:buChar char="•"/>
            </a:pPr>
            <a:r>
              <a:rPr lang="zh-TW" sz="4800">
                <a:latin typeface="Microsoft JhengHei"/>
                <a:ea typeface="Microsoft JhengHei"/>
                <a:cs typeface="Microsoft JhengHei"/>
                <a:sym typeface="Microsoft JhengHei"/>
              </a:rPr>
              <a:t>學術</a:t>
            </a:r>
            <a:endParaRPr sz="4800">
              <a:latin typeface="Microsoft JhengHei"/>
              <a:ea typeface="Microsoft JhengHei"/>
              <a:cs typeface="Microsoft JhengHei"/>
              <a:sym typeface="Microsoft JhengHei"/>
            </a:endParaRPr>
          </a:p>
          <a:p>
            <a:pPr indent="0" lvl="0" marL="62865" rtl="0" algn="l">
              <a:lnSpc>
                <a:spcPct val="120000"/>
              </a:lnSpc>
              <a:spcBef>
                <a:spcPts val="888"/>
              </a:spcBef>
              <a:spcAft>
                <a:spcPts val="0"/>
              </a:spcAft>
              <a:buClr>
                <a:schemeClr val="dk1"/>
              </a:buClr>
              <a:buSzPct val="100000"/>
              <a:buNone/>
            </a:pPr>
            <a:r>
              <a:rPr lang="zh-TW" sz="4800">
                <a:latin typeface="Microsoft JhengHei"/>
                <a:ea typeface="Microsoft JhengHei"/>
                <a:cs typeface="Microsoft JhengHei"/>
                <a:sym typeface="Microsoft JhengHei"/>
              </a:rPr>
              <a:t>各級海事教育學校及研究機構。</a:t>
            </a:r>
            <a:endParaRPr sz="4800">
              <a:latin typeface="Microsoft JhengHei"/>
              <a:ea typeface="Microsoft JhengHei"/>
              <a:cs typeface="Microsoft JhengHei"/>
              <a:sym typeface="Microsoft JhengHei"/>
            </a:endParaRPr>
          </a:p>
        </p:txBody>
      </p:sp>
      <p:sp>
        <p:nvSpPr>
          <p:cNvPr id="1257" name="Google Shape;1257;p6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
        <p:nvSpPr>
          <p:cNvPr id="1258" name="Google Shape;1258;p68"/>
          <p:cNvSpPr/>
          <p:nvPr>
            <p:ph type="title"/>
          </p:nvPr>
        </p:nvSpPr>
        <p:spPr>
          <a:xfrm>
            <a:off x="457200" y="274638"/>
            <a:ext cx="8229600" cy="1143000"/>
          </a:xfrm>
          <a:prstGeom prst="roundRect">
            <a:avLst>
              <a:gd fmla="val 19210" name="adj"/>
            </a:avLst>
          </a:prstGeom>
          <a:solidFill>
            <a:schemeClr val="dk1"/>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BD0D9"/>
              </a:buClr>
              <a:buSzPts val="5643"/>
              <a:buFont typeface="Microsoft JhengHei"/>
              <a:buNone/>
            </a:pPr>
            <a:r>
              <a:rPr lang="zh-TW" sz="5940">
                <a:solidFill>
                  <a:schemeClr val="lt1"/>
                </a:solidFill>
                <a:latin typeface="Microsoft JhengHei"/>
                <a:ea typeface="Microsoft JhengHei"/>
                <a:cs typeface="Microsoft JhengHei"/>
                <a:sym typeface="Microsoft JhengHei"/>
              </a:rPr>
              <a:t>畢業後出路多元</a:t>
            </a:r>
            <a:endParaRPr/>
          </a:p>
        </p:txBody>
      </p:sp>
      <p:pic>
        <p:nvPicPr>
          <p:cNvPr id="1259" name="Google Shape;1259;p68"/>
          <p:cNvPicPr preferRelativeResize="0"/>
          <p:nvPr/>
        </p:nvPicPr>
        <p:blipFill rotWithShape="1">
          <a:blip r:embed="rId5">
            <a:alphaModFix/>
          </a:blip>
          <a:srcRect b="0" l="0" r="0" t="0"/>
          <a:stretch/>
        </p:blipFill>
        <p:spPr>
          <a:xfrm>
            <a:off x="16323470" y="8365820"/>
            <a:ext cx="1643063" cy="187486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grpSp>
        <p:nvGrpSpPr>
          <p:cNvPr id="1264" name="Google Shape;1264;p69"/>
          <p:cNvGrpSpPr/>
          <p:nvPr/>
        </p:nvGrpSpPr>
        <p:grpSpPr>
          <a:xfrm rot="10800000">
            <a:off x="228600" y="54770"/>
            <a:ext cx="18288000" cy="10287000"/>
            <a:chOff x="0" y="0"/>
            <a:chExt cx="12192000" cy="6858000"/>
          </a:xfrm>
        </p:grpSpPr>
        <p:pic>
          <p:nvPicPr>
            <p:cNvPr id="1265" name="Google Shape;1265;p69"/>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266" name="Google Shape;1266;p69"/>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267" name="Google Shape;1267;p69"/>
          <p:cNvSpPr/>
          <p:nvPr/>
        </p:nvSpPr>
        <p:spPr>
          <a:xfrm rot="-1582870">
            <a:off x="-200232" y="960036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68" name="Google Shape;1268;p69"/>
          <p:cNvSpPr/>
          <p:nvPr/>
        </p:nvSpPr>
        <p:spPr>
          <a:xfrm rot="-1582870">
            <a:off x="10397270" y="9775814"/>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ABF8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69" name="Google Shape;1269;p69"/>
          <p:cNvSpPr/>
          <p:nvPr/>
        </p:nvSpPr>
        <p:spPr>
          <a:xfrm rot="-1582870">
            <a:off x="5737533" y="9663612"/>
            <a:ext cx="1074390" cy="929742"/>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F2BCB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270" name="Google Shape;1270;p69"/>
          <p:cNvSpPr txBox="1"/>
          <p:nvPr/>
        </p:nvSpPr>
        <p:spPr>
          <a:xfrm>
            <a:off x="13144500" y="9763126"/>
            <a:ext cx="4114800" cy="547688"/>
          </a:xfrm>
          <a:prstGeom prst="rect">
            <a:avLst/>
          </a:prstGeom>
          <a:noFill/>
          <a:ln>
            <a:noFill/>
          </a:ln>
        </p:spPr>
        <p:txBody>
          <a:bodyPr anchorCtr="0" anchor="ctr" bIns="68575" lIns="137150" spcFirstLastPara="1" rIns="137150" wrap="square" tIns="68575">
            <a:noAutofit/>
          </a:bodyPr>
          <a:lstStyle/>
          <a:p>
            <a:pPr indent="0" lvl="0" marL="0" marR="0" rtl="0" algn="r">
              <a:spcBef>
                <a:spcPts val="0"/>
              </a:spcBef>
              <a:spcAft>
                <a:spcPts val="0"/>
              </a:spcAft>
              <a:buNone/>
            </a:pPr>
            <a:fld id="{00000000-1234-1234-1234-123412341234}" type="slidenum">
              <a:rPr lang="zh-TW" sz="1800">
                <a:solidFill>
                  <a:srgbClr val="888888"/>
                </a:solidFill>
                <a:latin typeface="Calibri"/>
                <a:ea typeface="Calibri"/>
                <a:cs typeface="Calibri"/>
                <a:sym typeface="Calibri"/>
              </a:rPr>
              <a:t>‹#›</a:t>
            </a:fld>
            <a:endParaRPr sz="1800">
              <a:solidFill>
                <a:srgbClr val="888888"/>
              </a:solidFill>
              <a:latin typeface="Calibri"/>
              <a:ea typeface="Calibri"/>
              <a:cs typeface="Calibri"/>
              <a:sym typeface="Calibri"/>
            </a:endParaRPr>
          </a:p>
        </p:txBody>
      </p:sp>
      <p:sp>
        <p:nvSpPr>
          <p:cNvPr id="1271" name="Google Shape;1271;p69"/>
          <p:cNvSpPr txBox="1"/>
          <p:nvPr>
            <p:ph idx="1" type="body"/>
          </p:nvPr>
        </p:nvSpPr>
        <p:spPr>
          <a:xfrm>
            <a:off x="1257300" y="2738438"/>
            <a:ext cx="16002000" cy="7572375"/>
          </a:xfrm>
          <a:prstGeom prst="rect">
            <a:avLst/>
          </a:prstGeom>
          <a:noFill/>
          <a:ln>
            <a:noFill/>
          </a:ln>
        </p:spPr>
        <p:txBody>
          <a:bodyPr anchorCtr="0" anchor="t" bIns="45700" lIns="91425" spcFirstLastPara="1" rIns="91425" wrap="square" tIns="45700">
            <a:normAutofit fontScale="25000" lnSpcReduction="20000"/>
          </a:bodyPr>
          <a:lstStyle/>
          <a:p>
            <a:pPr indent="-342900" lvl="0" marL="405765" rtl="0" algn="l">
              <a:lnSpc>
                <a:spcPct val="120000"/>
              </a:lnSpc>
              <a:spcBef>
                <a:spcPts val="0"/>
              </a:spcBef>
              <a:spcAft>
                <a:spcPts val="0"/>
              </a:spcAft>
              <a:buClr>
                <a:schemeClr val="dk1"/>
              </a:buClr>
              <a:buSzPct val="100000"/>
              <a:buChar char="•"/>
            </a:pPr>
            <a:r>
              <a:rPr lang="zh-TW" sz="16800">
                <a:latin typeface="Microsoft JhengHei"/>
                <a:ea typeface="Microsoft JhengHei"/>
                <a:cs typeface="Microsoft JhengHei"/>
                <a:sym typeface="Microsoft JhengHei"/>
              </a:rPr>
              <a:t>航海事業：</a:t>
            </a:r>
            <a:endParaRPr sz="16800">
              <a:latin typeface="Microsoft JhengHei"/>
              <a:ea typeface="Microsoft JhengHei"/>
              <a:cs typeface="Microsoft JhengHei"/>
              <a:sym typeface="Microsoft JhengHei"/>
            </a:endParaRPr>
          </a:p>
          <a:p>
            <a:pPr indent="-342900" lvl="0" marL="405765" rtl="0" algn="l">
              <a:lnSpc>
                <a:spcPct val="120000"/>
              </a:lnSpc>
              <a:spcBef>
                <a:spcPts val="840"/>
              </a:spcBef>
              <a:spcAft>
                <a:spcPts val="0"/>
              </a:spcAft>
              <a:buClr>
                <a:schemeClr val="dk1"/>
              </a:buClr>
              <a:buSzPct val="100000"/>
              <a:buChar char="•"/>
            </a:pPr>
            <a:r>
              <a:rPr lang="zh-TW" sz="16800">
                <a:latin typeface="Microsoft JhengHei"/>
                <a:ea typeface="Microsoft JhengHei"/>
                <a:cs typeface="Microsoft JhengHei"/>
                <a:sym typeface="Microsoft JhengHei"/>
              </a:rPr>
              <a:t>運輸交通人員   平均月薪約4.1萬；船長／大副／船員   平均薪資約8萬；倉儲物流人員平均薪資約3.5萬</a:t>
            </a:r>
            <a:endParaRPr/>
          </a:p>
          <a:p>
            <a:pPr indent="-342900" lvl="0" marL="405765" rtl="0" algn="l">
              <a:lnSpc>
                <a:spcPct val="120000"/>
              </a:lnSpc>
              <a:spcBef>
                <a:spcPts val="840"/>
              </a:spcBef>
              <a:spcAft>
                <a:spcPts val="0"/>
              </a:spcAft>
              <a:buClr>
                <a:schemeClr val="dk1"/>
              </a:buClr>
              <a:buSzPct val="100000"/>
              <a:buChar char="•"/>
            </a:pPr>
            <a:r>
              <a:rPr lang="zh-TW" sz="16800">
                <a:latin typeface="Microsoft JhengHei"/>
                <a:ea typeface="Microsoft JhengHei"/>
                <a:cs typeface="Microsoft JhengHei"/>
                <a:sym typeface="Microsoft JhengHei"/>
              </a:rPr>
              <a:t>公職</a:t>
            </a:r>
            <a:endParaRPr sz="16800">
              <a:latin typeface="Microsoft JhengHei"/>
              <a:ea typeface="Microsoft JhengHei"/>
              <a:cs typeface="Microsoft JhengHei"/>
              <a:sym typeface="Microsoft JhengHei"/>
            </a:endParaRPr>
          </a:p>
          <a:p>
            <a:pPr indent="0" lvl="0" marL="62865" rtl="0" algn="l">
              <a:lnSpc>
                <a:spcPct val="120000"/>
              </a:lnSpc>
              <a:spcBef>
                <a:spcPts val="840"/>
              </a:spcBef>
              <a:spcAft>
                <a:spcPts val="0"/>
              </a:spcAft>
              <a:buClr>
                <a:schemeClr val="dk1"/>
              </a:buClr>
              <a:buSzPct val="100000"/>
              <a:buNone/>
            </a:pPr>
            <a:r>
              <a:rPr lang="zh-TW" sz="16800">
                <a:latin typeface="Microsoft JhengHei"/>
                <a:ea typeface="Microsoft JhengHei"/>
                <a:cs typeface="Microsoft JhengHei"/>
                <a:sym typeface="Microsoft JhengHei"/>
              </a:rPr>
              <a:t>交通部(航政司、航港局、運輸研究所)、海巡署、水上警察等，平均薪資約30,235~44,660元。</a:t>
            </a:r>
            <a:endParaRPr sz="16800">
              <a:latin typeface="Microsoft JhengHei"/>
              <a:ea typeface="Microsoft JhengHei"/>
              <a:cs typeface="Microsoft JhengHei"/>
              <a:sym typeface="Microsoft JhengHei"/>
            </a:endParaRPr>
          </a:p>
          <a:p>
            <a:pPr indent="0" lvl="0" marL="62865" rtl="0" algn="l">
              <a:lnSpc>
                <a:spcPct val="120000"/>
              </a:lnSpc>
              <a:spcBef>
                <a:spcPts val="840"/>
              </a:spcBef>
              <a:spcAft>
                <a:spcPts val="0"/>
              </a:spcAft>
              <a:buClr>
                <a:schemeClr val="dk1"/>
              </a:buClr>
              <a:buSzPct val="100000"/>
              <a:buNone/>
            </a:pPr>
            <a:r>
              <a:rPr lang="zh-TW" sz="16800">
                <a:latin typeface="Microsoft JhengHei"/>
                <a:ea typeface="Microsoft JhengHei"/>
                <a:cs typeface="Microsoft JhengHei"/>
                <a:sym typeface="Microsoft JhengHei"/>
              </a:rPr>
              <a:t>薪資約30,235~44,660元</a:t>
            </a:r>
            <a:endParaRPr sz="16800">
              <a:latin typeface="Microsoft JhengHei"/>
              <a:ea typeface="Microsoft JhengHei"/>
              <a:cs typeface="Microsoft JhengHei"/>
              <a:sym typeface="Microsoft JhengHei"/>
            </a:endParaRPr>
          </a:p>
          <a:p>
            <a:pPr indent="-342900" lvl="0" marL="405765" rtl="0" algn="l">
              <a:lnSpc>
                <a:spcPct val="120000"/>
              </a:lnSpc>
              <a:spcBef>
                <a:spcPts val="840"/>
              </a:spcBef>
              <a:spcAft>
                <a:spcPts val="0"/>
              </a:spcAft>
              <a:buClr>
                <a:schemeClr val="dk1"/>
              </a:buClr>
              <a:buSzPct val="100000"/>
              <a:buChar char="•"/>
            </a:pPr>
            <a:r>
              <a:rPr lang="zh-TW" sz="16800">
                <a:latin typeface="Microsoft JhengHei"/>
                <a:ea typeface="Microsoft JhengHei"/>
                <a:cs typeface="Microsoft JhengHei"/>
                <a:sym typeface="Microsoft JhengHei"/>
              </a:rPr>
              <a:t>學術</a:t>
            </a:r>
            <a:endParaRPr sz="16800">
              <a:latin typeface="Microsoft JhengHei"/>
              <a:ea typeface="Microsoft JhengHei"/>
              <a:cs typeface="Microsoft JhengHei"/>
              <a:sym typeface="Microsoft JhengHei"/>
            </a:endParaRPr>
          </a:p>
          <a:p>
            <a:pPr indent="0" lvl="0" marL="62865" rtl="0" algn="l">
              <a:lnSpc>
                <a:spcPct val="120000"/>
              </a:lnSpc>
              <a:spcBef>
                <a:spcPts val="840"/>
              </a:spcBef>
              <a:spcAft>
                <a:spcPts val="0"/>
              </a:spcAft>
              <a:buClr>
                <a:schemeClr val="dk1"/>
              </a:buClr>
              <a:buSzPct val="100000"/>
              <a:buNone/>
            </a:pPr>
            <a:r>
              <a:rPr lang="zh-TW" sz="16800">
                <a:latin typeface="Microsoft JhengHei"/>
                <a:ea typeface="Microsoft JhengHei"/>
                <a:cs typeface="Microsoft JhengHei"/>
                <a:sym typeface="Microsoft JhengHei"/>
              </a:rPr>
              <a:t>各級海事教育學校及研究機構，薪資約4-6萬。</a:t>
            </a:r>
            <a:endParaRPr sz="16800">
              <a:latin typeface="Microsoft JhengHei"/>
              <a:ea typeface="Microsoft JhengHei"/>
              <a:cs typeface="Microsoft JhengHei"/>
              <a:sym typeface="Microsoft JhengHei"/>
            </a:endParaRPr>
          </a:p>
          <a:p>
            <a:pPr indent="0" lvl="0" marL="62865" rtl="0" algn="l">
              <a:lnSpc>
                <a:spcPct val="120000"/>
              </a:lnSpc>
              <a:spcBef>
                <a:spcPts val="720"/>
              </a:spcBef>
              <a:spcAft>
                <a:spcPts val="0"/>
              </a:spcAft>
              <a:buClr>
                <a:schemeClr val="dk1"/>
              </a:buClr>
              <a:buSzPct val="100000"/>
              <a:buNone/>
            </a:pPr>
            <a:r>
              <a:t/>
            </a:r>
            <a:endParaRPr sz="14400">
              <a:latin typeface="Microsoft JhengHei"/>
              <a:ea typeface="Microsoft JhengHei"/>
              <a:cs typeface="Microsoft JhengHei"/>
              <a:sym typeface="Microsoft JhengHei"/>
            </a:endParaRPr>
          </a:p>
        </p:txBody>
      </p:sp>
      <p:sp>
        <p:nvSpPr>
          <p:cNvPr id="1272" name="Google Shape;1272;p6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zh-TW"/>
              <a:t>‹#›</a:t>
            </a:fld>
            <a:endParaRPr/>
          </a:p>
        </p:txBody>
      </p:sp>
      <p:sp>
        <p:nvSpPr>
          <p:cNvPr id="1273" name="Google Shape;1273;p69"/>
          <p:cNvSpPr/>
          <p:nvPr>
            <p:ph type="title"/>
          </p:nvPr>
        </p:nvSpPr>
        <p:spPr>
          <a:xfrm>
            <a:off x="457200" y="274638"/>
            <a:ext cx="8229600" cy="1143000"/>
          </a:xfrm>
          <a:prstGeom prst="roundRect">
            <a:avLst>
              <a:gd fmla="val 19210" name="adj"/>
            </a:avLst>
          </a:prstGeom>
          <a:solidFill>
            <a:schemeClr val="dk1"/>
          </a:solid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0BD0D9"/>
              </a:buClr>
              <a:buSzPts val="5643"/>
              <a:buFont typeface="Microsoft JhengHei"/>
              <a:buNone/>
            </a:pPr>
            <a:r>
              <a:rPr lang="zh-TW" sz="5940">
                <a:solidFill>
                  <a:schemeClr val="lt1"/>
                </a:solidFill>
                <a:latin typeface="Microsoft JhengHei"/>
                <a:ea typeface="Microsoft JhengHei"/>
                <a:cs typeface="Microsoft JhengHei"/>
                <a:sym typeface="Microsoft JhengHei"/>
              </a:rPr>
              <a:t>未來薪資水準</a:t>
            </a:r>
            <a:endParaRPr/>
          </a:p>
        </p:txBody>
      </p:sp>
      <p:pic>
        <p:nvPicPr>
          <p:cNvPr id="1274" name="Google Shape;1274;p69"/>
          <p:cNvPicPr preferRelativeResize="0"/>
          <p:nvPr/>
        </p:nvPicPr>
        <p:blipFill rotWithShape="1">
          <a:blip r:embed="rId5">
            <a:alphaModFix/>
          </a:blip>
          <a:srcRect b="0" l="0" r="0" t="0"/>
          <a:stretch/>
        </p:blipFill>
        <p:spPr>
          <a:xfrm>
            <a:off x="15841146" y="7596062"/>
            <a:ext cx="2379108" cy="2714751"/>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8" name="Shape 1278"/>
        <p:cNvGrpSpPr/>
        <p:nvPr/>
      </p:nvGrpSpPr>
      <p:grpSpPr>
        <a:xfrm>
          <a:off x="0" y="0"/>
          <a:ext cx="0" cy="0"/>
          <a:chOff x="0" y="0"/>
          <a:chExt cx="0" cy="0"/>
        </a:xfrm>
      </p:grpSpPr>
      <p:sp>
        <p:nvSpPr>
          <p:cNvPr id="1279" name="Google Shape;1279;p70"/>
          <p:cNvSpPr/>
          <p:nvPr/>
        </p:nvSpPr>
        <p:spPr>
          <a:xfrm flipH="1">
            <a:off x="-13952" y="4081272"/>
            <a:ext cx="18288000" cy="6205728"/>
          </a:xfrm>
          <a:custGeom>
            <a:rect b="b" l="l" r="r" t="t"/>
            <a:pathLst>
              <a:path extrusionOk="0" h="6205728" w="18288000">
                <a:moveTo>
                  <a:pt x="18288000" y="0"/>
                </a:moveTo>
                <a:lnTo>
                  <a:pt x="0" y="0"/>
                </a:lnTo>
                <a:lnTo>
                  <a:pt x="0" y="6205728"/>
                </a:lnTo>
                <a:lnTo>
                  <a:pt x="18288000" y="6205728"/>
                </a:lnTo>
                <a:lnTo>
                  <a:pt x="18288000" y="0"/>
                </a:lnTo>
                <a:close/>
              </a:path>
            </a:pathLst>
          </a:custGeom>
          <a:blipFill rotWithShape="1">
            <a:blip r:embed="rId3">
              <a:alphaModFix amt="23000"/>
            </a:blip>
            <a:stretch>
              <a:fillRect b="0" l="0" r="0" t="0"/>
            </a:stretch>
          </a:blipFill>
          <a:ln>
            <a:noFill/>
          </a:ln>
        </p:spPr>
      </p:sp>
      <p:pic>
        <p:nvPicPr>
          <p:cNvPr id="1280" name="Google Shape;1280;p70"/>
          <p:cNvPicPr preferRelativeResize="0"/>
          <p:nvPr/>
        </p:nvPicPr>
        <p:blipFill rotWithShape="1">
          <a:blip r:embed="rId4">
            <a:alphaModFix/>
          </a:blip>
          <a:srcRect b="0" l="0" r="0" t="0"/>
          <a:stretch/>
        </p:blipFill>
        <p:spPr>
          <a:xfrm>
            <a:off x="50348" y="125024"/>
            <a:ext cx="809166" cy="809166"/>
          </a:xfrm>
          <a:prstGeom prst="rect">
            <a:avLst/>
          </a:prstGeom>
          <a:noFill/>
          <a:ln>
            <a:noFill/>
          </a:ln>
        </p:spPr>
      </p:pic>
      <p:pic>
        <p:nvPicPr>
          <p:cNvPr id="1281" name="Google Shape;1281;p70"/>
          <p:cNvPicPr preferRelativeResize="0"/>
          <p:nvPr/>
        </p:nvPicPr>
        <p:blipFill rotWithShape="1">
          <a:blip r:embed="rId5">
            <a:alphaModFix/>
          </a:blip>
          <a:srcRect b="0" l="0" r="0" t="0"/>
          <a:stretch/>
        </p:blipFill>
        <p:spPr>
          <a:xfrm>
            <a:off x="1981200" y="1638300"/>
            <a:ext cx="14697317" cy="7467600"/>
          </a:xfrm>
          <a:prstGeom prst="ellipse">
            <a:avLst/>
          </a:prstGeom>
          <a:noFill/>
          <a:ln>
            <a:noFill/>
          </a:ln>
        </p:spPr>
      </p:pic>
      <p:pic>
        <p:nvPicPr>
          <p:cNvPr id="1282" name="Google Shape;1282;p70"/>
          <p:cNvPicPr preferRelativeResize="0"/>
          <p:nvPr/>
        </p:nvPicPr>
        <p:blipFill rotWithShape="1">
          <a:blip r:embed="rId6">
            <a:alphaModFix/>
          </a:blip>
          <a:srcRect b="0" l="0" r="0" t="0"/>
          <a:stretch/>
        </p:blipFill>
        <p:spPr>
          <a:xfrm>
            <a:off x="882799" y="6591300"/>
            <a:ext cx="3817615" cy="2555592"/>
          </a:xfrm>
          <a:prstGeom prst="rect">
            <a:avLst/>
          </a:prstGeom>
          <a:noFill/>
          <a:ln>
            <a:noFill/>
          </a:ln>
          <a:effectLst>
            <a:outerShdw blurRad="292100" rotWithShape="0" algn="tl" dir="2700000" dist="139700">
              <a:srgbClr val="333333">
                <a:alpha val="65098"/>
              </a:srgbClr>
            </a:outerShdw>
          </a:effectLst>
        </p:spPr>
      </p:pic>
      <p:pic>
        <p:nvPicPr>
          <p:cNvPr id="1283" name="Google Shape;1283;p70"/>
          <p:cNvPicPr preferRelativeResize="0"/>
          <p:nvPr/>
        </p:nvPicPr>
        <p:blipFill rotWithShape="1">
          <a:blip r:embed="rId7">
            <a:alphaModFix/>
          </a:blip>
          <a:srcRect b="0" l="0" r="0" t="0"/>
          <a:stretch/>
        </p:blipFill>
        <p:spPr>
          <a:xfrm>
            <a:off x="858439" y="4081272"/>
            <a:ext cx="3833389" cy="2566153"/>
          </a:xfrm>
          <a:prstGeom prst="rect">
            <a:avLst/>
          </a:prstGeom>
          <a:noFill/>
          <a:ln>
            <a:noFill/>
          </a:ln>
          <a:effectLst>
            <a:outerShdw blurRad="292100" rotWithShape="0" algn="tl" dir="2700000" dist="139700">
              <a:srgbClr val="333333">
                <a:alpha val="65098"/>
              </a:srgbClr>
            </a:outerShdw>
          </a:effectLst>
        </p:spPr>
      </p:pic>
      <p:pic>
        <p:nvPicPr>
          <p:cNvPr id="1284" name="Google Shape;1284;p70"/>
          <p:cNvPicPr preferRelativeResize="0"/>
          <p:nvPr/>
        </p:nvPicPr>
        <p:blipFill rotWithShape="1">
          <a:blip r:embed="rId8">
            <a:alphaModFix/>
          </a:blip>
          <a:srcRect b="0" l="0" r="0" t="0"/>
          <a:stretch/>
        </p:blipFill>
        <p:spPr>
          <a:xfrm>
            <a:off x="13575061" y="1409700"/>
            <a:ext cx="3847312" cy="2564873"/>
          </a:xfrm>
          <a:prstGeom prst="rect">
            <a:avLst/>
          </a:prstGeom>
          <a:noFill/>
          <a:ln>
            <a:noFill/>
          </a:ln>
          <a:effectLst>
            <a:outerShdw blurRad="292100" rotWithShape="0" algn="tl" dir="2700000" dist="139700">
              <a:srgbClr val="333333">
                <a:alpha val="65098"/>
              </a:srgbClr>
            </a:outerShdw>
          </a:effectLst>
        </p:spPr>
      </p:pic>
      <p:pic>
        <p:nvPicPr>
          <p:cNvPr id="1285" name="Google Shape;1285;p70"/>
          <p:cNvPicPr preferRelativeResize="0"/>
          <p:nvPr/>
        </p:nvPicPr>
        <p:blipFill rotWithShape="1">
          <a:blip r:embed="rId9">
            <a:alphaModFix/>
          </a:blip>
          <a:srcRect b="0" l="0" r="0" t="0"/>
          <a:stretch/>
        </p:blipFill>
        <p:spPr>
          <a:xfrm>
            <a:off x="858443" y="1525680"/>
            <a:ext cx="3833389" cy="2555592"/>
          </a:xfrm>
          <a:prstGeom prst="rect">
            <a:avLst/>
          </a:prstGeom>
          <a:noFill/>
          <a:ln>
            <a:noFill/>
          </a:ln>
          <a:effectLst>
            <a:outerShdw blurRad="292100" rotWithShape="0" algn="tl" dir="2700000" dist="139700">
              <a:srgbClr val="333333">
                <a:alpha val="65098"/>
              </a:srgbClr>
            </a:outerShdw>
          </a:effectLst>
        </p:spPr>
      </p:pic>
      <p:pic>
        <p:nvPicPr>
          <p:cNvPr id="1286" name="Google Shape;1286;p70"/>
          <p:cNvPicPr preferRelativeResize="0"/>
          <p:nvPr/>
        </p:nvPicPr>
        <p:blipFill rotWithShape="1">
          <a:blip r:embed="rId10">
            <a:alphaModFix/>
          </a:blip>
          <a:srcRect b="0" l="0" r="0" t="0"/>
          <a:stretch/>
        </p:blipFill>
        <p:spPr>
          <a:xfrm>
            <a:off x="13575057" y="3965292"/>
            <a:ext cx="3847310" cy="2564873"/>
          </a:xfrm>
          <a:prstGeom prst="rect">
            <a:avLst/>
          </a:prstGeom>
          <a:noFill/>
          <a:ln>
            <a:noFill/>
          </a:ln>
          <a:effectLst>
            <a:outerShdw blurRad="292100" rotWithShape="0" algn="tl" dir="2700000" dist="139700">
              <a:srgbClr val="333333">
                <a:alpha val="65098"/>
              </a:srgbClr>
            </a:outerShdw>
          </a:effectLst>
        </p:spPr>
      </p:pic>
      <p:pic>
        <p:nvPicPr>
          <p:cNvPr id="1287" name="Google Shape;1287;p70"/>
          <p:cNvPicPr preferRelativeResize="0"/>
          <p:nvPr/>
        </p:nvPicPr>
        <p:blipFill rotWithShape="1">
          <a:blip r:embed="rId11">
            <a:alphaModFix/>
          </a:blip>
          <a:srcRect b="0" l="0" r="0" t="0"/>
          <a:stretch/>
        </p:blipFill>
        <p:spPr>
          <a:xfrm>
            <a:off x="13575056" y="6546740"/>
            <a:ext cx="3847311" cy="2578151"/>
          </a:xfrm>
          <a:prstGeom prst="rect">
            <a:avLst/>
          </a:prstGeom>
          <a:noFill/>
          <a:ln>
            <a:noFill/>
          </a:ln>
          <a:effectLst>
            <a:outerShdw blurRad="292100" rotWithShape="0" algn="tl" dir="2700000" dist="139700">
              <a:srgbClr val="333333">
                <a:alpha val="65098"/>
              </a:srgbClr>
            </a:outerShdw>
          </a:effectLst>
        </p:spPr>
      </p:pic>
      <p:sp>
        <p:nvSpPr>
          <p:cNvPr id="1288" name="Google Shape;1288;p70"/>
          <p:cNvSpPr txBox="1"/>
          <p:nvPr/>
        </p:nvSpPr>
        <p:spPr>
          <a:xfrm>
            <a:off x="4812813" y="2989151"/>
            <a:ext cx="8632674" cy="440563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zh-TW" sz="4800">
                <a:solidFill>
                  <a:srgbClr val="386294"/>
                </a:solidFill>
                <a:latin typeface="Arial"/>
                <a:ea typeface="Arial"/>
                <a:cs typeface="Arial"/>
                <a:sym typeface="Arial"/>
              </a:rPr>
              <a:t>以專業及海洋為最大特色的</a:t>
            </a:r>
            <a:endParaRPr b="1" sz="4800">
              <a:solidFill>
                <a:srgbClr val="386294"/>
              </a:solidFill>
              <a:latin typeface="Arial"/>
              <a:ea typeface="Arial"/>
              <a:cs typeface="Arial"/>
              <a:sym typeface="Arial"/>
            </a:endParaRPr>
          </a:p>
          <a:p>
            <a:pPr indent="0" lvl="0" marL="0" marR="0" rtl="0" algn="ctr">
              <a:lnSpc>
                <a:spcPct val="150000"/>
              </a:lnSpc>
              <a:spcBef>
                <a:spcPts val="0"/>
              </a:spcBef>
              <a:spcAft>
                <a:spcPts val="0"/>
              </a:spcAft>
              <a:buNone/>
            </a:pPr>
            <a:r>
              <a:rPr b="1" lang="zh-TW" sz="4800">
                <a:solidFill>
                  <a:srgbClr val="262626"/>
                </a:solidFill>
                <a:latin typeface="Arial"/>
                <a:ea typeface="Arial"/>
                <a:cs typeface="Arial"/>
                <a:sym typeface="Arial"/>
              </a:rPr>
              <a:t>「社會上不可或缺的學校」</a:t>
            </a:r>
            <a:endParaRPr b="1" sz="4800">
              <a:solidFill>
                <a:srgbClr val="262626"/>
              </a:solidFill>
              <a:latin typeface="Arial"/>
              <a:ea typeface="Arial"/>
              <a:cs typeface="Arial"/>
              <a:sym typeface="Arial"/>
            </a:endParaRPr>
          </a:p>
          <a:p>
            <a:pPr indent="0" lvl="0" marL="0" marR="0" rtl="0" algn="ctr">
              <a:lnSpc>
                <a:spcPct val="150000"/>
              </a:lnSpc>
              <a:spcBef>
                <a:spcPts val="0"/>
              </a:spcBef>
              <a:spcAft>
                <a:spcPts val="0"/>
              </a:spcAft>
              <a:buNone/>
            </a:pPr>
            <a:r>
              <a:rPr b="1" lang="zh-TW" sz="4800">
                <a:solidFill>
                  <a:srgbClr val="386294"/>
                </a:solidFill>
                <a:latin typeface="Arial"/>
                <a:ea typeface="Arial"/>
                <a:cs typeface="Arial"/>
                <a:sym typeface="Arial"/>
              </a:rPr>
              <a:t>以學生為主體、人文關懷的</a:t>
            </a:r>
            <a:endParaRPr b="1" sz="4800">
              <a:solidFill>
                <a:srgbClr val="386294"/>
              </a:solidFill>
              <a:latin typeface="Arial"/>
              <a:ea typeface="Arial"/>
              <a:cs typeface="Arial"/>
              <a:sym typeface="Arial"/>
            </a:endParaRPr>
          </a:p>
          <a:p>
            <a:pPr indent="0" lvl="0" marL="0" marR="0" rtl="0" algn="ctr">
              <a:lnSpc>
                <a:spcPct val="150000"/>
              </a:lnSpc>
              <a:spcBef>
                <a:spcPts val="0"/>
              </a:spcBef>
              <a:spcAft>
                <a:spcPts val="0"/>
              </a:spcAft>
              <a:buNone/>
            </a:pPr>
            <a:r>
              <a:rPr b="1" lang="zh-TW" sz="4800">
                <a:solidFill>
                  <a:srgbClr val="262626"/>
                </a:solidFill>
                <a:latin typeface="Arial"/>
                <a:ea typeface="Arial"/>
                <a:cs typeface="Arial"/>
                <a:sym typeface="Arial"/>
              </a:rPr>
              <a:t>「令人感動的學校」</a:t>
            </a:r>
            <a:endParaRPr b="1" sz="4800">
              <a:solidFill>
                <a:srgbClr val="262626"/>
              </a:solidFill>
              <a:latin typeface="Arial"/>
              <a:ea typeface="Arial"/>
              <a:cs typeface="Arial"/>
              <a:sym typeface="Arial"/>
            </a:endParaRPr>
          </a:p>
        </p:txBody>
      </p:sp>
      <p:sp>
        <p:nvSpPr>
          <p:cNvPr id="1289" name="Google Shape;1289;p70"/>
          <p:cNvSpPr txBox="1"/>
          <p:nvPr/>
        </p:nvSpPr>
        <p:spPr>
          <a:xfrm>
            <a:off x="4290450" y="438448"/>
            <a:ext cx="9677400"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5400">
                <a:solidFill>
                  <a:srgbClr val="386294"/>
                </a:solidFill>
                <a:latin typeface="Arial"/>
                <a:ea typeface="Arial"/>
                <a:cs typeface="Arial"/>
                <a:sym typeface="Arial"/>
              </a:rPr>
              <a:t>海洋無國界 地球村 就在海大</a:t>
            </a:r>
            <a:endParaRPr b="1" sz="5400">
              <a:solidFill>
                <a:srgbClr val="386294"/>
              </a:solidFill>
              <a:latin typeface="Arial"/>
              <a:ea typeface="Arial"/>
              <a:cs typeface="Arial"/>
              <a:sym typeface="Arial"/>
            </a:endParaRPr>
          </a:p>
        </p:txBody>
      </p:sp>
      <p:sp>
        <p:nvSpPr>
          <p:cNvPr id="1290" name="Google Shape;1290;p70"/>
          <p:cNvSpPr txBox="1"/>
          <p:nvPr/>
        </p:nvSpPr>
        <p:spPr>
          <a:xfrm flipH="1">
            <a:off x="8839200" y="9951416"/>
            <a:ext cx="451973" cy="33558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zh-TW" sz="1600">
                <a:solidFill>
                  <a:schemeClr val="lt1"/>
                </a:solidFill>
                <a:latin typeface="Arial"/>
                <a:ea typeface="Arial"/>
                <a:cs typeface="Arial"/>
                <a:sym typeface="Arial"/>
              </a:rPr>
              <a:t>25</a:t>
            </a:r>
            <a:endParaRPr b="1" sz="1600">
              <a:solidFill>
                <a:schemeClr val="lt1"/>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pic>
        <p:nvPicPr>
          <p:cNvPr id="1295" name="Google Shape;1295;p71"/>
          <p:cNvPicPr preferRelativeResize="0"/>
          <p:nvPr/>
        </p:nvPicPr>
        <p:blipFill rotWithShape="1">
          <a:blip r:embed="rId3">
            <a:alphaModFix/>
          </a:blip>
          <a:srcRect b="0" l="0" r="0" t="0"/>
          <a:stretch/>
        </p:blipFill>
        <p:spPr>
          <a:xfrm>
            <a:off x="50348" y="125024"/>
            <a:ext cx="809166" cy="809166"/>
          </a:xfrm>
          <a:prstGeom prst="rect">
            <a:avLst/>
          </a:prstGeom>
          <a:noFill/>
          <a:ln>
            <a:noFill/>
          </a:ln>
        </p:spPr>
      </p:pic>
      <p:sp>
        <p:nvSpPr>
          <p:cNvPr id="1296" name="Google Shape;1296;p71"/>
          <p:cNvSpPr txBox="1"/>
          <p:nvPr/>
        </p:nvSpPr>
        <p:spPr>
          <a:xfrm flipH="1">
            <a:off x="8839200" y="9951416"/>
            <a:ext cx="451973" cy="33558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zh-TW" sz="1600">
                <a:solidFill>
                  <a:srgbClr val="7F7F7F"/>
                </a:solidFill>
                <a:latin typeface="Arial"/>
                <a:ea typeface="Arial"/>
                <a:cs typeface="Arial"/>
                <a:sym typeface="Arial"/>
              </a:rPr>
              <a:t>26</a:t>
            </a:r>
            <a:endParaRPr b="1" sz="1600">
              <a:solidFill>
                <a:srgbClr val="7F7F7F"/>
              </a:solidFill>
              <a:latin typeface="Arial"/>
              <a:ea typeface="Arial"/>
              <a:cs typeface="Arial"/>
              <a:sym typeface="Arial"/>
            </a:endParaRPr>
          </a:p>
        </p:txBody>
      </p:sp>
      <p:pic>
        <p:nvPicPr>
          <p:cNvPr id="1297" name="Google Shape;1297;p71"/>
          <p:cNvPicPr preferRelativeResize="0"/>
          <p:nvPr/>
        </p:nvPicPr>
        <p:blipFill rotWithShape="1">
          <a:blip r:embed="rId4">
            <a:alphaModFix/>
          </a:blip>
          <a:srcRect b="0" l="0" r="0" t="0"/>
          <a:stretch/>
        </p:blipFill>
        <p:spPr>
          <a:xfrm>
            <a:off x="2999128" y="3245547"/>
            <a:ext cx="5001872" cy="5001872"/>
          </a:xfrm>
          <a:prstGeom prst="rect">
            <a:avLst/>
          </a:prstGeom>
          <a:noFill/>
          <a:ln>
            <a:noFill/>
          </a:ln>
        </p:spPr>
      </p:pic>
      <p:sp>
        <p:nvSpPr>
          <p:cNvPr id="1298" name="Google Shape;1298;p71"/>
          <p:cNvSpPr txBox="1"/>
          <p:nvPr/>
        </p:nvSpPr>
        <p:spPr>
          <a:xfrm>
            <a:off x="4914900" y="304512"/>
            <a:ext cx="8458200" cy="830997"/>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zh-TW" sz="5400">
                <a:solidFill>
                  <a:srgbClr val="386294"/>
                </a:solidFill>
                <a:latin typeface="Arial"/>
                <a:ea typeface="Arial"/>
                <a:cs typeface="Arial"/>
                <a:sym typeface="Arial"/>
              </a:rPr>
              <a:t>相關資訊請掃</a:t>
            </a:r>
            <a:endParaRPr b="1" sz="5400">
              <a:solidFill>
                <a:srgbClr val="386294"/>
              </a:solidFill>
              <a:latin typeface="Arial"/>
              <a:ea typeface="Arial"/>
              <a:cs typeface="Arial"/>
              <a:sym typeface="Arial"/>
            </a:endParaRPr>
          </a:p>
        </p:txBody>
      </p:sp>
      <p:sp>
        <p:nvSpPr>
          <p:cNvPr id="1299" name="Google Shape;1299;p71"/>
          <p:cNvSpPr txBox="1"/>
          <p:nvPr/>
        </p:nvSpPr>
        <p:spPr>
          <a:xfrm>
            <a:off x="2999128" y="2169374"/>
            <a:ext cx="4840406" cy="91672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zh-TW" sz="4000">
                <a:solidFill>
                  <a:srgbClr val="3F3F3F"/>
                </a:solidFill>
                <a:latin typeface="Arial"/>
                <a:ea typeface="Arial"/>
                <a:cs typeface="Arial"/>
                <a:sym typeface="Arial"/>
              </a:rPr>
              <a:t>獎學金↓ ↓ ↓</a:t>
            </a:r>
            <a:endParaRPr b="1" sz="4000">
              <a:solidFill>
                <a:srgbClr val="3F3F3F"/>
              </a:solidFill>
              <a:latin typeface="Arial"/>
              <a:ea typeface="Arial"/>
              <a:cs typeface="Arial"/>
              <a:sym typeface="Arial"/>
            </a:endParaRPr>
          </a:p>
        </p:txBody>
      </p:sp>
      <p:pic>
        <p:nvPicPr>
          <p:cNvPr id="1300" name="Google Shape;1300;p71"/>
          <p:cNvPicPr preferRelativeResize="0"/>
          <p:nvPr/>
        </p:nvPicPr>
        <p:blipFill rotWithShape="1">
          <a:blip r:embed="rId5">
            <a:alphaModFix/>
          </a:blip>
          <a:srcRect b="0" l="0" r="0" t="0"/>
          <a:stretch/>
        </p:blipFill>
        <p:spPr>
          <a:xfrm>
            <a:off x="8839200" y="2990293"/>
            <a:ext cx="5562600" cy="5562600"/>
          </a:xfrm>
          <a:prstGeom prst="rect">
            <a:avLst/>
          </a:prstGeom>
          <a:noFill/>
          <a:ln>
            <a:noFill/>
          </a:ln>
        </p:spPr>
      </p:pic>
      <p:sp>
        <p:nvSpPr>
          <p:cNvPr id="1301" name="Google Shape;1301;p71"/>
          <p:cNvSpPr txBox="1"/>
          <p:nvPr/>
        </p:nvSpPr>
        <p:spPr>
          <a:xfrm>
            <a:off x="8987255" y="2164906"/>
            <a:ext cx="5185945" cy="91672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zh-TW" sz="4000">
                <a:solidFill>
                  <a:srgbClr val="3F3F3F"/>
                </a:solidFill>
                <a:latin typeface="Arial"/>
                <a:ea typeface="Arial"/>
                <a:cs typeface="Arial"/>
                <a:sym typeface="Arial"/>
              </a:rPr>
              <a:t>各種入學管道↓ ↓ </a:t>
            </a:r>
            <a:endParaRPr b="1" sz="4000">
              <a:solidFill>
                <a:srgbClr val="3F3F3F"/>
              </a:solidFill>
              <a:latin typeface="Arial"/>
              <a:ea typeface="Arial"/>
              <a:cs typeface="Arial"/>
              <a:sym typeface="Arial"/>
            </a:endParaRPr>
          </a:p>
        </p:txBody>
      </p:sp>
      <p:sp>
        <p:nvSpPr>
          <p:cNvPr id="1302" name="Google Shape;1302;p71"/>
          <p:cNvSpPr/>
          <p:nvPr/>
        </p:nvSpPr>
        <p:spPr>
          <a:xfrm rot="5400000">
            <a:off x="-3390901" y="3390901"/>
            <a:ext cx="10287002" cy="3505199"/>
          </a:xfrm>
          <a:custGeom>
            <a:rect b="b" l="l" r="r" t="t"/>
            <a:pathLst>
              <a:path extrusionOk="0" h="5089877" w="11294106">
                <a:moveTo>
                  <a:pt x="0" y="0"/>
                </a:moveTo>
                <a:lnTo>
                  <a:pt x="11294106" y="0"/>
                </a:lnTo>
                <a:lnTo>
                  <a:pt x="11294106" y="5089877"/>
                </a:lnTo>
                <a:lnTo>
                  <a:pt x="0" y="5089877"/>
                </a:lnTo>
                <a:lnTo>
                  <a:pt x="0" y="0"/>
                </a:lnTo>
                <a:close/>
              </a:path>
            </a:pathLst>
          </a:custGeom>
          <a:blipFill rotWithShape="1">
            <a:blip r:embed="rId6">
              <a:alphaModFix amt="44999"/>
            </a:blip>
            <a:stretch>
              <a:fillRect b="0" l="0" r="0" t="0"/>
            </a:stretch>
          </a:blipFill>
          <a:ln>
            <a:noFill/>
          </a:ln>
        </p:spPr>
      </p:sp>
      <p:sp>
        <p:nvSpPr>
          <p:cNvPr id="1303" name="Google Shape;1303;p71"/>
          <p:cNvSpPr/>
          <p:nvPr/>
        </p:nvSpPr>
        <p:spPr>
          <a:xfrm flipH="1" rot="-5400000">
            <a:off x="10724297" y="2723299"/>
            <a:ext cx="10287001" cy="4840405"/>
          </a:xfrm>
          <a:custGeom>
            <a:rect b="b" l="l" r="r" t="t"/>
            <a:pathLst>
              <a:path extrusionOk="0" h="5089877" w="11294106">
                <a:moveTo>
                  <a:pt x="0" y="0"/>
                </a:moveTo>
                <a:lnTo>
                  <a:pt x="11294106" y="0"/>
                </a:lnTo>
                <a:lnTo>
                  <a:pt x="11294106" y="5089877"/>
                </a:lnTo>
                <a:lnTo>
                  <a:pt x="0" y="5089877"/>
                </a:lnTo>
                <a:lnTo>
                  <a:pt x="0" y="0"/>
                </a:lnTo>
                <a:close/>
              </a:path>
            </a:pathLst>
          </a:custGeom>
          <a:blipFill rotWithShape="1">
            <a:blip r:embed="rId6">
              <a:alphaModFix amt="44999"/>
            </a:blip>
            <a:stretch>
              <a:fillRect b="0" l="0" r="0" t="0"/>
            </a:stretch>
          </a:blipFill>
          <a:ln>
            <a:noFill/>
          </a:ln>
        </p:spPr>
      </p:sp>
      <p:cxnSp>
        <p:nvCxnSpPr>
          <p:cNvPr id="1304" name="Google Shape;1304;p71"/>
          <p:cNvCxnSpPr/>
          <p:nvPr/>
        </p:nvCxnSpPr>
        <p:spPr>
          <a:xfrm>
            <a:off x="3597363" y="3081632"/>
            <a:ext cx="3643936" cy="0"/>
          </a:xfrm>
          <a:prstGeom prst="straightConnector1">
            <a:avLst/>
          </a:prstGeom>
          <a:noFill/>
          <a:ln cap="flat" cmpd="sng" w="38100">
            <a:solidFill>
              <a:srgbClr val="1BA0C9"/>
            </a:solidFill>
            <a:prstDash val="solid"/>
            <a:round/>
            <a:headEnd len="sm" w="sm" type="none"/>
            <a:tailEnd len="sm" w="sm" type="none"/>
          </a:ln>
        </p:spPr>
      </p:cxnSp>
      <p:cxnSp>
        <p:nvCxnSpPr>
          <p:cNvPr id="1305" name="Google Shape;1305;p71"/>
          <p:cNvCxnSpPr/>
          <p:nvPr/>
        </p:nvCxnSpPr>
        <p:spPr>
          <a:xfrm>
            <a:off x="9291173" y="3081632"/>
            <a:ext cx="4577227" cy="0"/>
          </a:xfrm>
          <a:prstGeom prst="straightConnector1">
            <a:avLst/>
          </a:prstGeom>
          <a:noFill/>
          <a:ln cap="flat" cmpd="sng" w="38100">
            <a:solidFill>
              <a:srgbClr val="1BA0C9"/>
            </a:solidFill>
            <a:prstDash val="solid"/>
            <a:round/>
            <a:headEnd len="sm" w="sm" type="none"/>
            <a:tailEnd len="sm" w="sm" type="none"/>
          </a:ln>
        </p:spPr>
      </p:cxn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sp>
        <p:nvSpPr>
          <p:cNvPr id="1310" name="Google Shape;1310;p7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3053" l="-3053" r="-3076" t="-3076"/>
            </a:stretch>
          </a:blipFill>
          <a:ln>
            <a:noFill/>
          </a:ln>
        </p:spPr>
      </p:sp>
      <p:sp>
        <p:nvSpPr>
          <p:cNvPr id="1311" name="Google Shape;1311;p72"/>
          <p:cNvSpPr/>
          <p:nvPr/>
        </p:nvSpPr>
        <p:spPr>
          <a:xfrm flipH="1" rot="-8506581">
            <a:off x="9210075" y="1025960"/>
            <a:ext cx="13402611" cy="2395717"/>
          </a:xfrm>
          <a:custGeom>
            <a:rect b="b" l="l" r="r" t="t"/>
            <a:pathLst>
              <a:path extrusionOk="0" h="2395717" w="13402611">
                <a:moveTo>
                  <a:pt x="13402611" y="0"/>
                </a:moveTo>
                <a:lnTo>
                  <a:pt x="0" y="0"/>
                </a:lnTo>
                <a:lnTo>
                  <a:pt x="0" y="2395716"/>
                </a:lnTo>
                <a:lnTo>
                  <a:pt x="13402611" y="2395716"/>
                </a:lnTo>
                <a:lnTo>
                  <a:pt x="13402611" y="0"/>
                </a:lnTo>
                <a:close/>
              </a:path>
            </a:pathLst>
          </a:custGeom>
          <a:blipFill rotWithShape="1">
            <a:blip r:embed="rId4">
              <a:alphaModFix/>
            </a:blip>
            <a:stretch>
              <a:fillRect b="0" l="0" r="0" t="0"/>
            </a:stretch>
          </a:blipFill>
          <a:ln>
            <a:noFill/>
          </a:ln>
        </p:spPr>
      </p:sp>
      <p:grpSp>
        <p:nvGrpSpPr>
          <p:cNvPr id="1312" name="Google Shape;1312;p72"/>
          <p:cNvGrpSpPr/>
          <p:nvPr/>
        </p:nvGrpSpPr>
        <p:grpSpPr>
          <a:xfrm>
            <a:off x="2733692" y="-1266808"/>
            <a:ext cx="12820615" cy="12820615"/>
            <a:chOff x="0" y="0"/>
            <a:chExt cx="812800" cy="812800"/>
          </a:xfrm>
        </p:grpSpPr>
        <p:sp>
          <p:nvSpPr>
            <p:cNvPr id="1313" name="Google Shape;1313;p7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387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72"/>
            <p:cNvSpPr txBox="1"/>
            <p:nvPr/>
          </p:nvSpPr>
          <p:spPr>
            <a:xfrm>
              <a:off x="76200" y="38100"/>
              <a:ext cx="660400" cy="698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315" name="Google Shape;1315;p72"/>
          <p:cNvSpPr/>
          <p:nvPr/>
        </p:nvSpPr>
        <p:spPr>
          <a:xfrm>
            <a:off x="2442694" y="7639460"/>
            <a:ext cx="13402611" cy="2395717"/>
          </a:xfrm>
          <a:custGeom>
            <a:rect b="b" l="l" r="r" t="t"/>
            <a:pathLst>
              <a:path extrusionOk="0" h="2395717" w="13402611">
                <a:moveTo>
                  <a:pt x="0" y="0"/>
                </a:moveTo>
                <a:lnTo>
                  <a:pt x="13402612" y="0"/>
                </a:lnTo>
                <a:lnTo>
                  <a:pt x="13402612" y="2395717"/>
                </a:lnTo>
                <a:lnTo>
                  <a:pt x="0" y="2395717"/>
                </a:lnTo>
                <a:lnTo>
                  <a:pt x="0" y="0"/>
                </a:lnTo>
                <a:close/>
              </a:path>
            </a:pathLst>
          </a:custGeom>
          <a:blipFill rotWithShape="1">
            <a:blip r:embed="rId5">
              <a:alphaModFix/>
            </a:blip>
            <a:stretch>
              <a:fillRect b="0" l="0" r="0" t="0"/>
            </a:stretch>
          </a:blipFill>
          <a:ln>
            <a:noFill/>
          </a:ln>
        </p:spPr>
      </p:sp>
      <p:grpSp>
        <p:nvGrpSpPr>
          <p:cNvPr id="1316" name="Google Shape;1316;p72"/>
          <p:cNvGrpSpPr/>
          <p:nvPr/>
        </p:nvGrpSpPr>
        <p:grpSpPr>
          <a:xfrm>
            <a:off x="-808770" y="832604"/>
            <a:ext cx="3504683" cy="1687711"/>
            <a:chOff x="0" y="-38100"/>
            <a:chExt cx="923044" cy="444500"/>
          </a:xfrm>
        </p:grpSpPr>
        <p:sp>
          <p:nvSpPr>
            <p:cNvPr id="1317" name="Google Shape;1317;p72"/>
            <p:cNvSpPr/>
            <p:nvPr/>
          </p:nvSpPr>
          <p:spPr>
            <a:xfrm>
              <a:off x="0" y="0"/>
              <a:ext cx="923044" cy="406400"/>
            </a:xfrm>
            <a:custGeom>
              <a:rect b="b" l="l" r="r" t="t"/>
              <a:pathLst>
                <a:path extrusionOk="0" h="406400" w="923044">
                  <a:moveTo>
                    <a:pt x="719844" y="0"/>
                  </a:moveTo>
                  <a:cubicBezTo>
                    <a:pt x="832068" y="0"/>
                    <a:pt x="923044" y="90976"/>
                    <a:pt x="923044" y="203200"/>
                  </a:cubicBezTo>
                  <a:cubicBezTo>
                    <a:pt x="923044" y="315424"/>
                    <a:pt x="832068" y="406400"/>
                    <a:pt x="719844" y="406400"/>
                  </a:cubicBezTo>
                  <a:lnTo>
                    <a:pt x="203200" y="406400"/>
                  </a:lnTo>
                  <a:cubicBezTo>
                    <a:pt x="90976" y="406400"/>
                    <a:pt x="0" y="315424"/>
                    <a:pt x="0" y="203200"/>
                  </a:cubicBezTo>
                  <a:cubicBezTo>
                    <a:pt x="0" y="90976"/>
                    <a:pt x="90976" y="0"/>
                    <a:pt x="2032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72"/>
            <p:cNvSpPr txBox="1"/>
            <p:nvPr/>
          </p:nvSpPr>
          <p:spPr>
            <a:xfrm>
              <a:off x="0" y="-38100"/>
              <a:ext cx="923044" cy="4445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1319" name="Google Shape;1319;p72"/>
          <p:cNvPicPr preferRelativeResize="0"/>
          <p:nvPr/>
        </p:nvPicPr>
        <p:blipFill rotWithShape="1">
          <a:blip r:embed="rId6">
            <a:alphaModFix/>
          </a:blip>
          <a:srcRect b="0" l="0" r="0" t="0"/>
          <a:stretch/>
        </p:blipFill>
        <p:spPr>
          <a:xfrm>
            <a:off x="1232608" y="1247171"/>
            <a:ext cx="1000972" cy="1000972"/>
          </a:xfrm>
          <a:prstGeom prst="rect">
            <a:avLst/>
          </a:prstGeom>
          <a:noFill/>
          <a:ln>
            <a:noFill/>
          </a:ln>
        </p:spPr>
      </p:pic>
      <p:sp>
        <p:nvSpPr>
          <p:cNvPr id="1320" name="Google Shape;1320;p72"/>
          <p:cNvSpPr txBox="1"/>
          <p:nvPr/>
        </p:nvSpPr>
        <p:spPr>
          <a:xfrm>
            <a:off x="2233580" y="1060200"/>
            <a:ext cx="9880117" cy="1015663"/>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i="1" lang="zh-TW" sz="6600">
                <a:solidFill>
                  <a:srgbClr val="FFFFFF"/>
                </a:solidFill>
                <a:latin typeface="Arial"/>
                <a:ea typeface="Arial"/>
                <a:cs typeface="Arial"/>
                <a:sym typeface="Arial"/>
              </a:rPr>
              <a:t>「知識從潮汐出發，</a:t>
            </a:r>
            <a:endParaRPr i="1" sz="6600">
              <a:solidFill>
                <a:srgbClr val="FFFFFF"/>
              </a:solidFill>
              <a:latin typeface="Arial"/>
              <a:ea typeface="Arial"/>
              <a:cs typeface="Arial"/>
              <a:sym typeface="Arial"/>
            </a:endParaRPr>
          </a:p>
        </p:txBody>
      </p:sp>
      <p:sp>
        <p:nvSpPr>
          <p:cNvPr id="1321" name="Google Shape;1321;p72"/>
          <p:cNvSpPr txBox="1"/>
          <p:nvPr/>
        </p:nvSpPr>
        <p:spPr>
          <a:xfrm>
            <a:off x="7310482" y="2200927"/>
            <a:ext cx="5190376" cy="1015663"/>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i="1" lang="zh-TW" sz="6600">
                <a:solidFill>
                  <a:srgbClr val="FFFFFF"/>
                </a:solidFill>
                <a:latin typeface="Arial"/>
                <a:ea typeface="Arial"/>
                <a:cs typeface="Arial"/>
                <a:sym typeface="Arial"/>
              </a:rPr>
              <a:t>隨海浪前行，</a:t>
            </a:r>
            <a:endParaRPr i="1" sz="6600">
              <a:solidFill>
                <a:srgbClr val="FFFFFF"/>
              </a:solidFill>
              <a:latin typeface="Arial"/>
              <a:ea typeface="Arial"/>
              <a:cs typeface="Arial"/>
              <a:sym typeface="Arial"/>
            </a:endParaRPr>
          </a:p>
        </p:txBody>
      </p:sp>
      <p:sp>
        <p:nvSpPr>
          <p:cNvPr id="1322" name="Google Shape;1322;p72"/>
          <p:cNvSpPr txBox="1"/>
          <p:nvPr/>
        </p:nvSpPr>
        <p:spPr>
          <a:xfrm>
            <a:off x="6936204" y="3261127"/>
            <a:ext cx="7077742" cy="1015663"/>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i="1" lang="zh-TW" sz="6600">
                <a:solidFill>
                  <a:srgbClr val="FFFFFF"/>
                </a:solidFill>
                <a:latin typeface="Arial"/>
                <a:ea typeface="Arial"/>
                <a:cs typeface="Arial"/>
                <a:sym typeface="Arial"/>
              </a:rPr>
              <a:t>延伸全世界。」</a:t>
            </a:r>
            <a:endParaRPr i="1" sz="6600">
              <a:solidFill>
                <a:srgbClr val="FFFFFF"/>
              </a:solidFill>
              <a:latin typeface="Arial"/>
              <a:ea typeface="Arial"/>
              <a:cs typeface="Arial"/>
              <a:sym typeface="Arial"/>
            </a:endParaRPr>
          </a:p>
        </p:txBody>
      </p:sp>
      <p:sp>
        <p:nvSpPr>
          <p:cNvPr id="1323" name="Google Shape;1323;p72"/>
          <p:cNvSpPr/>
          <p:nvPr/>
        </p:nvSpPr>
        <p:spPr>
          <a:xfrm>
            <a:off x="2869966" y="4866585"/>
            <a:ext cx="13111613"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8800">
                <a:solidFill>
                  <a:schemeClr val="lt1"/>
                </a:solidFill>
                <a:latin typeface="Arial"/>
                <a:ea typeface="Arial"/>
                <a:cs typeface="Arial"/>
                <a:sym typeface="Arial"/>
              </a:rPr>
              <a:t>See You In The Future.</a:t>
            </a:r>
            <a:endParaRPr b="1" sz="8800">
              <a:solidFill>
                <a:schemeClr val="lt1"/>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7" name="Shape 1327"/>
        <p:cNvGrpSpPr/>
        <p:nvPr/>
      </p:nvGrpSpPr>
      <p:grpSpPr>
        <a:xfrm>
          <a:off x="0" y="0"/>
          <a:ext cx="0" cy="0"/>
          <a:chOff x="0" y="0"/>
          <a:chExt cx="0" cy="0"/>
        </a:xfrm>
      </p:grpSpPr>
      <p:grpSp>
        <p:nvGrpSpPr>
          <p:cNvPr id="1328" name="Google Shape;1328;p73"/>
          <p:cNvGrpSpPr/>
          <p:nvPr/>
        </p:nvGrpSpPr>
        <p:grpSpPr>
          <a:xfrm>
            <a:off x="-119270" y="0"/>
            <a:ext cx="18288000" cy="10287000"/>
            <a:chOff x="0" y="0"/>
            <a:chExt cx="12192000" cy="6858000"/>
          </a:xfrm>
        </p:grpSpPr>
        <p:pic>
          <p:nvPicPr>
            <p:cNvPr id="1329" name="Google Shape;1329;p73"/>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330" name="Google Shape;1330;p73"/>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331" name="Google Shape;1331;p73"/>
          <p:cNvSpPr/>
          <p:nvPr/>
        </p:nvSpPr>
        <p:spPr>
          <a:xfrm>
            <a:off x="4325036" y="3516057"/>
            <a:ext cx="9383486" cy="994839"/>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zh-TW" sz="6600">
                <a:solidFill>
                  <a:schemeClr val="lt1"/>
                </a:solidFill>
                <a:latin typeface="Microsoft JhengHei"/>
                <a:ea typeface="Microsoft JhengHei"/>
                <a:cs typeface="Microsoft JhengHei"/>
                <a:sym typeface="Microsoft JhengHei"/>
              </a:rPr>
              <a:t>進修學士班</a:t>
            </a:r>
            <a:endParaRPr/>
          </a:p>
        </p:txBody>
      </p:sp>
      <p:pic>
        <p:nvPicPr>
          <p:cNvPr descr="食品安全與風險管理研究所" id="1332" name="Google Shape;1332;p73"/>
          <p:cNvPicPr preferRelativeResize="0"/>
          <p:nvPr/>
        </p:nvPicPr>
        <p:blipFill rotWithShape="1">
          <a:blip r:embed="rId5">
            <a:alphaModFix/>
          </a:blip>
          <a:srcRect b="0" l="0" r="0" t="0"/>
          <a:stretch/>
        </p:blipFill>
        <p:spPr>
          <a:xfrm>
            <a:off x="1477739" y="623889"/>
            <a:ext cx="12453938" cy="2398191"/>
          </a:xfrm>
          <a:prstGeom prst="rect">
            <a:avLst/>
          </a:prstGeom>
          <a:noFill/>
          <a:ln>
            <a:noFill/>
          </a:ln>
        </p:spPr>
      </p:pic>
      <p:sp>
        <p:nvSpPr>
          <p:cNvPr id="1333" name="Google Shape;1333;p73"/>
          <p:cNvSpPr/>
          <p:nvPr/>
        </p:nvSpPr>
        <p:spPr>
          <a:xfrm>
            <a:off x="4325037" y="4901238"/>
            <a:ext cx="9383484" cy="866151"/>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4800">
                <a:solidFill>
                  <a:schemeClr val="lt1"/>
                </a:solidFill>
                <a:latin typeface="Microsoft JhengHei"/>
                <a:ea typeface="Microsoft JhengHei"/>
                <a:cs typeface="Microsoft JhengHei"/>
                <a:sym typeface="Microsoft JhengHei"/>
              </a:rPr>
              <a:t>前進頂尖國立大學最佳途徑</a:t>
            </a:r>
            <a:endParaRPr/>
          </a:p>
        </p:txBody>
      </p:sp>
      <p:sp>
        <p:nvSpPr>
          <p:cNvPr id="1334" name="Google Shape;1334;p73"/>
          <p:cNvSpPr/>
          <p:nvPr/>
        </p:nvSpPr>
        <p:spPr>
          <a:xfrm>
            <a:off x="4452257" y="6534936"/>
            <a:ext cx="9383486" cy="2048625"/>
          </a:xfrm>
          <a:prstGeom prst="roundRect">
            <a:avLst>
              <a:gd fmla="val 19210" name="adj"/>
            </a:avLst>
          </a:pr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8100">
                <a:solidFill>
                  <a:schemeClr val="dk1"/>
                </a:solidFill>
                <a:latin typeface="Microsoft JhengHei"/>
                <a:ea typeface="Microsoft JhengHei"/>
                <a:cs typeface="Microsoft JhengHei"/>
                <a:sym typeface="Microsoft JhengHei"/>
              </a:rPr>
              <a:t>QA time</a:t>
            </a:r>
            <a:endParaRPr b="1" sz="8100">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grpSp>
        <p:nvGrpSpPr>
          <p:cNvPr id="1340" name="Google Shape;1340;p74"/>
          <p:cNvGrpSpPr/>
          <p:nvPr/>
        </p:nvGrpSpPr>
        <p:grpSpPr>
          <a:xfrm rot="10800000">
            <a:off x="-2155014" y="0"/>
            <a:ext cx="9423611" cy="8803071"/>
            <a:chOff x="5967442" y="1030014"/>
            <a:chExt cx="6282407" cy="5868714"/>
          </a:xfrm>
        </p:grpSpPr>
        <p:grpSp>
          <p:nvGrpSpPr>
            <p:cNvPr id="1341" name="Google Shape;1341;p74"/>
            <p:cNvGrpSpPr/>
            <p:nvPr/>
          </p:nvGrpSpPr>
          <p:grpSpPr>
            <a:xfrm rot="10800000">
              <a:off x="5967442" y="2141428"/>
              <a:ext cx="6282407" cy="4757300"/>
              <a:chOff x="4946869" y="1460938"/>
              <a:chExt cx="6282407" cy="4757300"/>
            </a:xfrm>
          </p:grpSpPr>
          <p:pic>
            <p:nvPicPr>
              <p:cNvPr id="1342" name="Google Shape;1342;p74"/>
              <p:cNvPicPr preferRelativeResize="0"/>
              <p:nvPr/>
            </p:nvPicPr>
            <p:blipFill rotWithShape="1">
              <a:blip r:embed="rId3">
                <a:alphaModFix/>
              </a:blip>
              <a:srcRect b="38636" l="49741" r="0" t="0"/>
              <a:stretch/>
            </p:blipFill>
            <p:spPr>
              <a:xfrm>
                <a:off x="4946869" y="1460938"/>
                <a:ext cx="6127531" cy="4208318"/>
              </a:xfrm>
              <a:prstGeom prst="rect">
                <a:avLst/>
              </a:prstGeom>
              <a:noFill/>
              <a:ln>
                <a:noFill/>
              </a:ln>
            </p:spPr>
          </p:pic>
          <p:pic>
            <p:nvPicPr>
              <p:cNvPr id="1343" name="Google Shape;1343;p74"/>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344" name="Google Shape;1344;p74"/>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345" name="Google Shape;1345;p74"/>
          <p:cNvGrpSpPr/>
          <p:nvPr/>
        </p:nvGrpSpPr>
        <p:grpSpPr>
          <a:xfrm rot="5400000">
            <a:off x="-645072" y="3757002"/>
            <a:ext cx="6757559" cy="7376688"/>
            <a:chOff x="5967442" y="40727"/>
            <a:chExt cx="6282405" cy="6858000"/>
          </a:xfrm>
        </p:grpSpPr>
        <p:grpSp>
          <p:nvGrpSpPr>
            <p:cNvPr id="1346" name="Google Shape;1346;p74"/>
            <p:cNvGrpSpPr/>
            <p:nvPr/>
          </p:nvGrpSpPr>
          <p:grpSpPr>
            <a:xfrm rot="10800000">
              <a:off x="5967442" y="40727"/>
              <a:ext cx="6282405" cy="6858000"/>
              <a:chOff x="4946871" y="1460939"/>
              <a:chExt cx="6282405" cy="6858000"/>
            </a:xfrm>
          </p:grpSpPr>
          <p:pic>
            <p:nvPicPr>
              <p:cNvPr id="1347" name="Google Shape;1347;p74"/>
              <p:cNvPicPr preferRelativeResize="0"/>
              <p:nvPr/>
            </p:nvPicPr>
            <p:blipFill rotWithShape="1">
              <a:blip r:embed="rId5">
                <a:alphaModFix/>
              </a:blip>
              <a:srcRect b="0" l="49742" r="18934" t="0"/>
              <a:stretch/>
            </p:blipFill>
            <p:spPr>
              <a:xfrm>
                <a:off x="4946871" y="1460939"/>
                <a:ext cx="3818997" cy="6858000"/>
              </a:xfrm>
              <a:prstGeom prst="rect">
                <a:avLst/>
              </a:prstGeom>
              <a:noFill/>
              <a:ln>
                <a:noFill/>
              </a:ln>
            </p:spPr>
          </p:pic>
          <p:pic>
            <p:nvPicPr>
              <p:cNvPr id="1348" name="Google Shape;1348;p74"/>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349" name="Google Shape;1349;p74"/>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350" name="Google Shape;1350;p74"/>
          <p:cNvPicPr preferRelativeResize="0"/>
          <p:nvPr/>
        </p:nvPicPr>
        <p:blipFill rotWithShape="1">
          <a:blip r:embed="rId6">
            <a:alphaModFix/>
          </a:blip>
          <a:srcRect b="0" l="0" r="0" t="0"/>
          <a:stretch/>
        </p:blipFill>
        <p:spPr>
          <a:xfrm rot="-443296">
            <a:off x="238363" y="3296337"/>
            <a:ext cx="4859531" cy="4854117"/>
          </a:xfrm>
          <a:prstGeom prst="rect">
            <a:avLst/>
          </a:prstGeom>
          <a:noFill/>
          <a:ln>
            <a:noFill/>
          </a:ln>
        </p:spPr>
      </p:pic>
      <p:grpSp>
        <p:nvGrpSpPr>
          <p:cNvPr id="1351" name="Google Shape;1351;p74"/>
          <p:cNvGrpSpPr/>
          <p:nvPr/>
        </p:nvGrpSpPr>
        <p:grpSpPr>
          <a:xfrm>
            <a:off x="8985736" y="82461"/>
            <a:ext cx="9423611" cy="10287000"/>
            <a:chOff x="5967442" y="40728"/>
            <a:chExt cx="6282407" cy="6858000"/>
          </a:xfrm>
        </p:grpSpPr>
        <p:grpSp>
          <p:nvGrpSpPr>
            <p:cNvPr id="1352" name="Google Shape;1352;p74"/>
            <p:cNvGrpSpPr/>
            <p:nvPr/>
          </p:nvGrpSpPr>
          <p:grpSpPr>
            <a:xfrm rot="10800000">
              <a:off x="5967442" y="40728"/>
              <a:ext cx="6282407" cy="6858000"/>
              <a:chOff x="4946869" y="1460938"/>
              <a:chExt cx="6282407" cy="6858000"/>
            </a:xfrm>
          </p:grpSpPr>
          <p:pic>
            <p:nvPicPr>
              <p:cNvPr id="1353" name="Google Shape;1353;p74"/>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354" name="Google Shape;1354;p74"/>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355" name="Google Shape;1355;p74"/>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356" name="Google Shape;1356;p74"/>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357" name="Google Shape;1357;p74"/>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358" name="Google Shape;1358;p74"/>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359" name="Google Shape;1359;p74"/>
          <p:cNvSpPr txBox="1"/>
          <p:nvPr>
            <p:ph idx="1" type="body"/>
          </p:nvPr>
        </p:nvSpPr>
        <p:spPr>
          <a:xfrm>
            <a:off x="2297808" y="4386674"/>
            <a:ext cx="15260682" cy="495792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66092"/>
              </a:buClr>
              <a:buSzPts val="13200"/>
              <a:buNone/>
            </a:pPr>
            <a:r>
              <a:rPr b="1" lang="zh-TW" sz="13200">
                <a:solidFill>
                  <a:srgbClr val="366092"/>
                </a:solidFill>
                <a:latin typeface="Microsoft JhengHei"/>
                <a:ea typeface="Microsoft JhengHei"/>
                <a:cs typeface="Microsoft JhengHei"/>
                <a:sym typeface="Microsoft JhengHei"/>
              </a:rPr>
              <a:t>Q1.海大在哪?</a:t>
            </a:r>
            <a:endParaRPr/>
          </a:p>
        </p:txBody>
      </p:sp>
      <p:sp>
        <p:nvSpPr>
          <p:cNvPr id="1360" name="Google Shape;1360;p74"/>
          <p:cNvSpPr/>
          <p:nvPr/>
        </p:nvSpPr>
        <p:spPr>
          <a:xfrm>
            <a:off x="3166334" y="1352920"/>
            <a:ext cx="581940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6600">
                <a:solidFill>
                  <a:schemeClr val="lt1"/>
                </a:solidFill>
                <a:latin typeface="Microsoft JhengHei"/>
                <a:ea typeface="Microsoft JhengHei"/>
                <a:cs typeface="Microsoft JhengHei"/>
                <a:sym typeface="Microsoft JhengHei"/>
              </a:rPr>
              <a:t>有獎徵答</a:t>
            </a:r>
            <a:endParaRPr/>
          </a:p>
        </p:txBody>
      </p:sp>
      <p:pic>
        <p:nvPicPr>
          <p:cNvPr id="1361" name="Google Shape;1361;p74"/>
          <p:cNvPicPr preferRelativeResize="0"/>
          <p:nvPr/>
        </p:nvPicPr>
        <p:blipFill rotWithShape="1">
          <a:blip r:embed="rId7">
            <a:alphaModFix/>
          </a:blip>
          <a:srcRect b="0" l="0" r="0" t="0"/>
          <a:stretch/>
        </p:blipFill>
        <p:spPr>
          <a:xfrm>
            <a:off x="15499646" y="602153"/>
            <a:ext cx="2379108" cy="27147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359">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6" name="Shape 1366"/>
        <p:cNvGrpSpPr/>
        <p:nvPr/>
      </p:nvGrpSpPr>
      <p:grpSpPr>
        <a:xfrm>
          <a:off x="0" y="0"/>
          <a:ext cx="0" cy="0"/>
          <a:chOff x="0" y="0"/>
          <a:chExt cx="0" cy="0"/>
        </a:xfrm>
      </p:grpSpPr>
      <p:grpSp>
        <p:nvGrpSpPr>
          <p:cNvPr id="1367" name="Google Shape;1367;p75"/>
          <p:cNvGrpSpPr/>
          <p:nvPr/>
        </p:nvGrpSpPr>
        <p:grpSpPr>
          <a:xfrm rot="10800000">
            <a:off x="-2155016" y="0"/>
            <a:ext cx="20103801" cy="9344601"/>
            <a:chOff x="5967442" y="668994"/>
            <a:chExt cx="6282407" cy="6229734"/>
          </a:xfrm>
        </p:grpSpPr>
        <p:grpSp>
          <p:nvGrpSpPr>
            <p:cNvPr id="1368" name="Google Shape;1368;p75"/>
            <p:cNvGrpSpPr/>
            <p:nvPr/>
          </p:nvGrpSpPr>
          <p:grpSpPr>
            <a:xfrm rot="10800000">
              <a:off x="5967442" y="668994"/>
              <a:ext cx="6282407" cy="6229734"/>
              <a:chOff x="4946869" y="1460938"/>
              <a:chExt cx="6282407" cy="6229734"/>
            </a:xfrm>
          </p:grpSpPr>
          <p:pic>
            <p:nvPicPr>
              <p:cNvPr id="1369" name="Google Shape;1369;p75"/>
              <p:cNvPicPr preferRelativeResize="0"/>
              <p:nvPr/>
            </p:nvPicPr>
            <p:blipFill rotWithShape="1">
              <a:blip r:embed="rId3">
                <a:alphaModFix/>
              </a:blip>
              <a:srcRect b="38636" l="49741" r="0" t="0"/>
              <a:stretch/>
            </p:blipFill>
            <p:spPr>
              <a:xfrm>
                <a:off x="4946869" y="1460938"/>
                <a:ext cx="6127531" cy="6229734"/>
              </a:xfrm>
              <a:prstGeom prst="rect">
                <a:avLst/>
              </a:prstGeom>
              <a:noFill/>
              <a:ln>
                <a:noFill/>
              </a:ln>
            </p:spPr>
          </p:pic>
          <p:pic>
            <p:nvPicPr>
              <p:cNvPr id="1370" name="Google Shape;1370;p75"/>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371" name="Google Shape;1371;p75"/>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372" name="Google Shape;1372;p75"/>
          <p:cNvGrpSpPr/>
          <p:nvPr/>
        </p:nvGrpSpPr>
        <p:grpSpPr>
          <a:xfrm rot="5400000">
            <a:off x="-645072" y="3757002"/>
            <a:ext cx="6757559" cy="7376688"/>
            <a:chOff x="5967442" y="40727"/>
            <a:chExt cx="6282405" cy="6858000"/>
          </a:xfrm>
        </p:grpSpPr>
        <p:grpSp>
          <p:nvGrpSpPr>
            <p:cNvPr id="1373" name="Google Shape;1373;p75"/>
            <p:cNvGrpSpPr/>
            <p:nvPr/>
          </p:nvGrpSpPr>
          <p:grpSpPr>
            <a:xfrm rot="10800000">
              <a:off x="5967442" y="40727"/>
              <a:ext cx="6282405" cy="6858000"/>
              <a:chOff x="4946871" y="1460939"/>
              <a:chExt cx="6282405" cy="6858000"/>
            </a:xfrm>
          </p:grpSpPr>
          <p:pic>
            <p:nvPicPr>
              <p:cNvPr id="1374" name="Google Shape;1374;p75"/>
              <p:cNvPicPr preferRelativeResize="0"/>
              <p:nvPr/>
            </p:nvPicPr>
            <p:blipFill rotWithShape="1">
              <a:blip r:embed="rId5">
                <a:alphaModFix/>
              </a:blip>
              <a:srcRect b="0" l="49742" r="18934" t="0"/>
              <a:stretch/>
            </p:blipFill>
            <p:spPr>
              <a:xfrm>
                <a:off x="4946871" y="1460939"/>
                <a:ext cx="3818997" cy="6858000"/>
              </a:xfrm>
              <a:prstGeom prst="rect">
                <a:avLst/>
              </a:prstGeom>
              <a:noFill/>
              <a:ln>
                <a:noFill/>
              </a:ln>
            </p:spPr>
          </p:pic>
          <p:pic>
            <p:nvPicPr>
              <p:cNvPr id="1375" name="Google Shape;1375;p75"/>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376" name="Google Shape;1376;p75"/>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377" name="Google Shape;1377;p75"/>
          <p:cNvPicPr preferRelativeResize="0"/>
          <p:nvPr/>
        </p:nvPicPr>
        <p:blipFill rotWithShape="1">
          <a:blip r:embed="rId6">
            <a:alphaModFix/>
          </a:blip>
          <a:srcRect b="0" l="0" r="0" t="0"/>
          <a:stretch/>
        </p:blipFill>
        <p:spPr>
          <a:xfrm rot="-443296">
            <a:off x="238363" y="3296337"/>
            <a:ext cx="4859531" cy="4854117"/>
          </a:xfrm>
          <a:prstGeom prst="rect">
            <a:avLst/>
          </a:prstGeom>
          <a:noFill/>
          <a:ln>
            <a:noFill/>
          </a:ln>
        </p:spPr>
      </p:pic>
      <p:grpSp>
        <p:nvGrpSpPr>
          <p:cNvPr id="1378" name="Google Shape;1378;p75"/>
          <p:cNvGrpSpPr/>
          <p:nvPr/>
        </p:nvGrpSpPr>
        <p:grpSpPr>
          <a:xfrm>
            <a:off x="8951164" y="61092"/>
            <a:ext cx="9423611" cy="10287000"/>
            <a:chOff x="5967442" y="40728"/>
            <a:chExt cx="6282407" cy="6858000"/>
          </a:xfrm>
        </p:grpSpPr>
        <p:grpSp>
          <p:nvGrpSpPr>
            <p:cNvPr id="1379" name="Google Shape;1379;p75"/>
            <p:cNvGrpSpPr/>
            <p:nvPr/>
          </p:nvGrpSpPr>
          <p:grpSpPr>
            <a:xfrm rot="10800000">
              <a:off x="5967442" y="40728"/>
              <a:ext cx="6282407" cy="6858000"/>
              <a:chOff x="4946869" y="1460938"/>
              <a:chExt cx="6282407" cy="6858000"/>
            </a:xfrm>
          </p:grpSpPr>
          <p:pic>
            <p:nvPicPr>
              <p:cNvPr id="1380" name="Google Shape;1380;p75"/>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381" name="Google Shape;1381;p75"/>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382" name="Google Shape;1382;p75"/>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383" name="Google Shape;1383;p75"/>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384" name="Google Shape;1384;p75"/>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385" name="Google Shape;1385;p75"/>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386" name="Google Shape;1386;p75"/>
          <p:cNvSpPr txBox="1"/>
          <p:nvPr>
            <p:ph idx="1" type="body"/>
          </p:nvPr>
        </p:nvSpPr>
        <p:spPr>
          <a:xfrm>
            <a:off x="99416" y="2473474"/>
            <a:ext cx="14569358" cy="6584156"/>
          </a:xfrm>
          <a:prstGeom prst="rect">
            <a:avLst/>
          </a:prstGeom>
          <a:noFill/>
          <a:ln>
            <a:noFill/>
          </a:ln>
        </p:spPr>
        <p:txBody>
          <a:bodyPr anchorCtr="0" anchor="t" bIns="45700" lIns="91425" spcFirstLastPara="1" rIns="91425" wrap="square" tIns="45700">
            <a:noAutofit/>
          </a:bodyPr>
          <a:lstStyle/>
          <a:p>
            <a:pPr indent="-514350" lvl="0" marL="342900" rtl="0" algn="l">
              <a:spcBef>
                <a:spcPts val="0"/>
              </a:spcBef>
              <a:spcAft>
                <a:spcPts val="0"/>
              </a:spcAft>
              <a:buClr>
                <a:srgbClr val="366092"/>
              </a:buClr>
              <a:buSzPts val="8100"/>
              <a:buChar char="•"/>
            </a:pPr>
            <a:r>
              <a:rPr b="1" lang="zh-TW" sz="8100">
                <a:solidFill>
                  <a:srgbClr val="366092"/>
                </a:solidFill>
                <a:latin typeface="Microsoft JhengHei"/>
                <a:ea typeface="Microsoft JhengHei"/>
                <a:cs typeface="Microsoft JhengHei"/>
                <a:sym typeface="Microsoft JhengHei"/>
              </a:rPr>
              <a:t>Ans</a:t>
            </a:r>
            <a:r>
              <a:rPr b="1" lang="zh-TW" sz="8100">
                <a:solidFill>
                  <a:srgbClr val="366092"/>
                </a:solidFill>
                <a:latin typeface="PMingLiu"/>
                <a:ea typeface="PMingLiu"/>
                <a:cs typeface="PMingLiu"/>
                <a:sym typeface="PMingLiu"/>
              </a:rPr>
              <a:t>：位於大台北基隆市濱海，建築在山 與海之間。鄰近和平島、基隆嶼、基隆港、碧砂漁港之間…。</a:t>
            </a:r>
            <a:endParaRPr b="1" sz="8100">
              <a:solidFill>
                <a:srgbClr val="366092"/>
              </a:solidFill>
              <a:latin typeface="Microsoft JhengHei"/>
              <a:ea typeface="Microsoft JhengHei"/>
              <a:cs typeface="Microsoft JhengHei"/>
              <a:sym typeface="Microsoft JhengHei"/>
            </a:endParaRPr>
          </a:p>
        </p:txBody>
      </p:sp>
      <p:sp>
        <p:nvSpPr>
          <p:cNvPr id="1387" name="Google Shape;1387;p75"/>
          <p:cNvSpPr/>
          <p:nvPr/>
        </p:nvSpPr>
        <p:spPr>
          <a:xfrm>
            <a:off x="3166334" y="1352920"/>
            <a:ext cx="581940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6600">
                <a:solidFill>
                  <a:schemeClr val="lt1"/>
                </a:solidFill>
                <a:latin typeface="Microsoft JhengHei"/>
                <a:ea typeface="Microsoft JhengHei"/>
                <a:cs typeface="Microsoft JhengHei"/>
                <a:sym typeface="Microsoft JhengHei"/>
              </a:rPr>
              <a:t>有獎徵答</a:t>
            </a:r>
            <a:endParaRPr/>
          </a:p>
        </p:txBody>
      </p:sp>
      <p:pic>
        <p:nvPicPr>
          <p:cNvPr id="1388" name="Google Shape;1388;p75"/>
          <p:cNvPicPr preferRelativeResize="0"/>
          <p:nvPr/>
        </p:nvPicPr>
        <p:blipFill rotWithShape="1">
          <a:blip r:embed="rId7">
            <a:alphaModFix/>
          </a:blip>
          <a:srcRect b="0" l="0" r="0" t="0"/>
          <a:stretch/>
        </p:blipFill>
        <p:spPr>
          <a:xfrm>
            <a:off x="15839768" y="311241"/>
            <a:ext cx="1811154" cy="206667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386">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grpSp>
        <p:nvGrpSpPr>
          <p:cNvPr id="1394" name="Google Shape;1394;p76"/>
          <p:cNvGrpSpPr/>
          <p:nvPr/>
        </p:nvGrpSpPr>
        <p:grpSpPr>
          <a:xfrm rot="10800000">
            <a:off x="-2155014" y="0"/>
            <a:ext cx="9423611" cy="8803071"/>
            <a:chOff x="5967442" y="1030014"/>
            <a:chExt cx="6282407" cy="5868714"/>
          </a:xfrm>
        </p:grpSpPr>
        <p:grpSp>
          <p:nvGrpSpPr>
            <p:cNvPr id="1395" name="Google Shape;1395;p76"/>
            <p:cNvGrpSpPr/>
            <p:nvPr/>
          </p:nvGrpSpPr>
          <p:grpSpPr>
            <a:xfrm rot="10800000">
              <a:off x="5967442" y="2141428"/>
              <a:ext cx="6282407" cy="4757300"/>
              <a:chOff x="4946869" y="1460938"/>
              <a:chExt cx="6282407" cy="4757300"/>
            </a:xfrm>
          </p:grpSpPr>
          <p:pic>
            <p:nvPicPr>
              <p:cNvPr id="1396" name="Google Shape;1396;p76"/>
              <p:cNvPicPr preferRelativeResize="0"/>
              <p:nvPr/>
            </p:nvPicPr>
            <p:blipFill rotWithShape="1">
              <a:blip r:embed="rId3">
                <a:alphaModFix/>
              </a:blip>
              <a:srcRect b="38636" l="49741" r="0" t="0"/>
              <a:stretch/>
            </p:blipFill>
            <p:spPr>
              <a:xfrm>
                <a:off x="4946869" y="1460938"/>
                <a:ext cx="6127531" cy="4208318"/>
              </a:xfrm>
              <a:prstGeom prst="rect">
                <a:avLst/>
              </a:prstGeom>
              <a:noFill/>
              <a:ln>
                <a:noFill/>
              </a:ln>
            </p:spPr>
          </p:pic>
          <p:pic>
            <p:nvPicPr>
              <p:cNvPr id="1397" name="Google Shape;1397;p76"/>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398" name="Google Shape;1398;p76"/>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399" name="Google Shape;1399;p76"/>
          <p:cNvGrpSpPr/>
          <p:nvPr/>
        </p:nvGrpSpPr>
        <p:grpSpPr>
          <a:xfrm rot="5400000">
            <a:off x="-645072" y="3757002"/>
            <a:ext cx="6757559" cy="7376688"/>
            <a:chOff x="5967442" y="40727"/>
            <a:chExt cx="6282405" cy="6858000"/>
          </a:xfrm>
        </p:grpSpPr>
        <p:grpSp>
          <p:nvGrpSpPr>
            <p:cNvPr id="1400" name="Google Shape;1400;p76"/>
            <p:cNvGrpSpPr/>
            <p:nvPr/>
          </p:nvGrpSpPr>
          <p:grpSpPr>
            <a:xfrm rot="10800000">
              <a:off x="5967442" y="40727"/>
              <a:ext cx="6282405" cy="6858000"/>
              <a:chOff x="4946871" y="1460939"/>
              <a:chExt cx="6282405" cy="6858000"/>
            </a:xfrm>
          </p:grpSpPr>
          <p:pic>
            <p:nvPicPr>
              <p:cNvPr id="1401" name="Google Shape;1401;p76"/>
              <p:cNvPicPr preferRelativeResize="0"/>
              <p:nvPr/>
            </p:nvPicPr>
            <p:blipFill rotWithShape="1">
              <a:blip r:embed="rId5">
                <a:alphaModFix/>
              </a:blip>
              <a:srcRect b="0" l="49742" r="18934" t="0"/>
              <a:stretch/>
            </p:blipFill>
            <p:spPr>
              <a:xfrm>
                <a:off x="4946871" y="1460939"/>
                <a:ext cx="3818997" cy="6858000"/>
              </a:xfrm>
              <a:prstGeom prst="rect">
                <a:avLst/>
              </a:prstGeom>
              <a:noFill/>
              <a:ln>
                <a:noFill/>
              </a:ln>
            </p:spPr>
          </p:pic>
          <p:pic>
            <p:nvPicPr>
              <p:cNvPr id="1402" name="Google Shape;1402;p76"/>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03" name="Google Shape;1403;p76"/>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404" name="Google Shape;1404;p76"/>
          <p:cNvPicPr preferRelativeResize="0"/>
          <p:nvPr/>
        </p:nvPicPr>
        <p:blipFill rotWithShape="1">
          <a:blip r:embed="rId6">
            <a:alphaModFix/>
          </a:blip>
          <a:srcRect b="0" l="0" r="0" t="0"/>
          <a:stretch/>
        </p:blipFill>
        <p:spPr>
          <a:xfrm rot="-443296">
            <a:off x="238363" y="3296337"/>
            <a:ext cx="4859531" cy="4854117"/>
          </a:xfrm>
          <a:prstGeom prst="rect">
            <a:avLst/>
          </a:prstGeom>
          <a:noFill/>
          <a:ln>
            <a:noFill/>
          </a:ln>
        </p:spPr>
      </p:pic>
      <p:grpSp>
        <p:nvGrpSpPr>
          <p:cNvPr id="1405" name="Google Shape;1405;p76"/>
          <p:cNvGrpSpPr/>
          <p:nvPr/>
        </p:nvGrpSpPr>
        <p:grpSpPr>
          <a:xfrm>
            <a:off x="7937354" y="92705"/>
            <a:ext cx="9423611" cy="10287000"/>
            <a:chOff x="5967442" y="40728"/>
            <a:chExt cx="6282407" cy="6858000"/>
          </a:xfrm>
        </p:grpSpPr>
        <p:grpSp>
          <p:nvGrpSpPr>
            <p:cNvPr id="1406" name="Google Shape;1406;p76"/>
            <p:cNvGrpSpPr/>
            <p:nvPr/>
          </p:nvGrpSpPr>
          <p:grpSpPr>
            <a:xfrm rot="10800000">
              <a:off x="5967442" y="40728"/>
              <a:ext cx="6282407" cy="6858000"/>
              <a:chOff x="4946869" y="1460938"/>
              <a:chExt cx="6282407" cy="6858000"/>
            </a:xfrm>
          </p:grpSpPr>
          <p:pic>
            <p:nvPicPr>
              <p:cNvPr id="1407" name="Google Shape;1407;p76"/>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408" name="Google Shape;1408;p76"/>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09" name="Google Shape;1409;p76"/>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410" name="Google Shape;1410;p76"/>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11" name="Google Shape;1411;p76"/>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12" name="Google Shape;1412;p76"/>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13" name="Google Shape;1413;p76"/>
          <p:cNvSpPr txBox="1"/>
          <p:nvPr>
            <p:ph idx="1" type="body"/>
          </p:nvPr>
        </p:nvSpPr>
        <p:spPr>
          <a:xfrm>
            <a:off x="-2050025" y="3483539"/>
            <a:ext cx="19608516" cy="479030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66092"/>
              </a:buClr>
              <a:buSzPts val="10800"/>
              <a:buNone/>
            </a:pPr>
            <a:r>
              <a:rPr b="1" lang="zh-TW" sz="10800">
                <a:solidFill>
                  <a:srgbClr val="366092"/>
                </a:solidFill>
                <a:latin typeface="Microsoft JhengHei"/>
                <a:ea typeface="Microsoft JhengHei"/>
                <a:cs typeface="Microsoft JhengHei"/>
                <a:sym typeface="Microsoft JhengHei"/>
              </a:rPr>
              <a:t>      </a:t>
            </a:r>
            <a:r>
              <a:rPr b="1" lang="zh-TW" sz="9900">
                <a:solidFill>
                  <a:srgbClr val="366092"/>
                </a:solidFill>
                <a:latin typeface="Microsoft JhengHei"/>
                <a:ea typeface="Microsoft JhengHei"/>
                <a:cs typeface="Microsoft JhengHei"/>
                <a:sym typeface="Microsoft JhengHei"/>
              </a:rPr>
              <a:t>Q2.海大進修學士班招生時間?</a:t>
            </a:r>
            <a:endParaRPr/>
          </a:p>
        </p:txBody>
      </p:sp>
      <p:sp>
        <p:nvSpPr>
          <p:cNvPr id="1414" name="Google Shape;1414;p76"/>
          <p:cNvSpPr/>
          <p:nvPr/>
        </p:nvSpPr>
        <p:spPr>
          <a:xfrm>
            <a:off x="3166334" y="1352920"/>
            <a:ext cx="581940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6600">
                <a:solidFill>
                  <a:schemeClr val="lt1"/>
                </a:solidFill>
                <a:latin typeface="Microsoft JhengHei"/>
                <a:ea typeface="Microsoft JhengHei"/>
                <a:cs typeface="Microsoft JhengHei"/>
                <a:sym typeface="Microsoft JhengHei"/>
              </a:rPr>
              <a:t>有獎徵答</a:t>
            </a:r>
            <a:endParaRPr/>
          </a:p>
        </p:txBody>
      </p:sp>
      <p:pic>
        <p:nvPicPr>
          <p:cNvPr id="1415" name="Google Shape;1415;p76"/>
          <p:cNvPicPr preferRelativeResize="0"/>
          <p:nvPr/>
        </p:nvPicPr>
        <p:blipFill rotWithShape="1">
          <a:blip r:embed="rId7">
            <a:alphaModFix/>
          </a:blip>
          <a:srcRect b="0" l="0" r="0" t="0"/>
          <a:stretch/>
        </p:blipFill>
        <p:spPr>
          <a:xfrm>
            <a:off x="15301365" y="341432"/>
            <a:ext cx="2379108" cy="27147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413">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0" name="Shape 1420"/>
        <p:cNvGrpSpPr/>
        <p:nvPr/>
      </p:nvGrpSpPr>
      <p:grpSpPr>
        <a:xfrm>
          <a:off x="0" y="0"/>
          <a:ext cx="0" cy="0"/>
          <a:chOff x="0" y="0"/>
          <a:chExt cx="0" cy="0"/>
        </a:xfrm>
      </p:grpSpPr>
      <p:grpSp>
        <p:nvGrpSpPr>
          <p:cNvPr id="1421" name="Google Shape;1421;p77"/>
          <p:cNvGrpSpPr/>
          <p:nvPr/>
        </p:nvGrpSpPr>
        <p:grpSpPr>
          <a:xfrm rot="10800000">
            <a:off x="-2050016" y="0"/>
            <a:ext cx="20103801" cy="9344601"/>
            <a:chOff x="5967442" y="668994"/>
            <a:chExt cx="6282407" cy="6229734"/>
          </a:xfrm>
        </p:grpSpPr>
        <p:grpSp>
          <p:nvGrpSpPr>
            <p:cNvPr id="1422" name="Google Shape;1422;p77"/>
            <p:cNvGrpSpPr/>
            <p:nvPr/>
          </p:nvGrpSpPr>
          <p:grpSpPr>
            <a:xfrm rot="10800000">
              <a:off x="5967442" y="668994"/>
              <a:ext cx="6282407" cy="6229734"/>
              <a:chOff x="4946869" y="1460938"/>
              <a:chExt cx="6282407" cy="6229734"/>
            </a:xfrm>
          </p:grpSpPr>
          <p:pic>
            <p:nvPicPr>
              <p:cNvPr id="1423" name="Google Shape;1423;p77"/>
              <p:cNvPicPr preferRelativeResize="0"/>
              <p:nvPr/>
            </p:nvPicPr>
            <p:blipFill rotWithShape="1">
              <a:blip r:embed="rId3">
                <a:alphaModFix/>
              </a:blip>
              <a:srcRect b="38636" l="49741" r="0" t="0"/>
              <a:stretch/>
            </p:blipFill>
            <p:spPr>
              <a:xfrm>
                <a:off x="4946869" y="1460938"/>
                <a:ext cx="6127531" cy="6229734"/>
              </a:xfrm>
              <a:prstGeom prst="rect">
                <a:avLst/>
              </a:prstGeom>
              <a:noFill/>
              <a:ln>
                <a:noFill/>
              </a:ln>
            </p:spPr>
          </p:pic>
          <p:pic>
            <p:nvPicPr>
              <p:cNvPr id="1424" name="Google Shape;1424;p77"/>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25" name="Google Shape;1425;p77"/>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426" name="Google Shape;1426;p77"/>
          <p:cNvGrpSpPr/>
          <p:nvPr/>
        </p:nvGrpSpPr>
        <p:grpSpPr>
          <a:xfrm rot="5400000">
            <a:off x="-645072" y="3757002"/>
            <a:ext cx="6757559" cy="7376688"/>
            <a:chOff x="5967442" y="40727"/>
            <a:chExt cx="6282405" cy="6858000"/>
          </a:xfrm>
        </p:grpSpPr>
        <p:grpSp>
          <p:nvGrpSpPr>
            <p:cNvPr id="1427" name="Google Shape;1427;p77"/>
            <p:cNvGrpSpPr/>
            <p:nvPr/>
          </p:nvGrpSpPr>
          <p:grpSpPr>
            <a:xfrm rot="10800000">
              <a:off x="5967442" y="40727"/>
              <a:ext cx="6282405" cy="6858000"/>
              <a:chOff x="4946871" y="1460939"/>
              <a:chExt cx="6282405" cy="6858000"/>
            </a:xfrm>
          </p:grpSpPr>
          <p:pic>
            <p:nvPicPr>
              <p:cNvPr id="1428" name="Google Shape;1428;p77"/>
              <p:cNvPicPr preferRelativeResize="0"/>
              <p:nvPr/>
            </p:nvPicPr>
            <p:blipFill rotWithShape="1">
              <a:blip r:embed="rId5">
                <a:alphaModFix/>
              </a:blip>
              <a:srcRect b="0" l="49742" r="18934" t="0"/>
              <a:stretch/>
            </p:blipFill>
            <p:spPr>
              <a:xfrm>
                <a:off x="4946871" y="1460939"/>
                <a:ext cx="3818997" cy="6858000"/>
              </a:xfrm>
              <a:prstGeom prst="rect">
                <a:avLst/>
              </a:prstGeom>
              <a:noFill/>
              <a:ln>
                <a:noFill/>
              </a:ln>
            </p:spPr>
          </p:pic>
          <p:pic>
            <p:nvPicPr>
              <p:cNvPr id="1429" name="Google Shape;1429;p77"/>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30" name="Google Shape;1430;p77"/>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431" name="Google Shape;1431;p77"/>
          <p:cNvPicPr preferRelativeResize="0"/>
          <p:nvPr/>
        </p:nvPicPr>
        <p:blipFill rotWithShape="1">
          <a:blip r:embed="rId6">
            <a:alphaModFix/>
          </a:blip>
          <a:srcRect b="0" l="0" r="0" t="0"/>
          <a:stretch/>
        </p:blipFill>
        <p:spPr>
          <a:xfrm rot="-443296">
            <a:off x="238363" y="3296337"/>
            <a:ext cx="4859531" cy="4854117"/>
          </a:xfrm>
          <a:prstGeom prst="rect">
            <a:avLst/>
          </a:prstGeom>
          <a:noFill/>
          <a:ln>
            <a:noFill/>
          </a:ln>
        </p:spPr>
      </p:pic>
      <p:grpSp>
        <p:nvGrpSpPr>
          <p:cNvPr id="1432" name="Google Shape;1432;p77"/>
          <p:cNvGrpSpPr/>
          <p:nvPr/>
        </p:nvGrpSpPr>
        <p:grpSpPr>
          <a:xfrm>
            <a:off x="8951164" y="61092"/>
            <a:ext cx="9423611" cy="10287000"/>
            <a:chOff x="5967442" y="40728"/>
            <a:chExt cx="6282407" cy="6858000"/>
          </a:xfrm>
        </p:grpSpPr>
        <p:grpSp>
          <p:nvGrpSpPr>
            <p:cNvPr id="1433" name="Google Shape;1433;p77"/>
            <p:cNvGrpSpPr/>
            <p:nvPr/>
          </p:nvGrpSpPr>
          <p:grpSpPr>
            <a:xfrm rot="10800000">
              <a:off x="5967442" y="40728"/>
              <a:ext cx="6282407" cy="6858000"/>
              <a:chOff x="4946869" y="1460938"/>
              <a:chExt cx="6282407" cy="6858000"/>
            </a:xfrm>
          </p:grpSpPr>
          <p:pic>
            <p:nvPicPr>
              <p:cNvPr id="1434" name="Google Shape;1434;p77"/>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435" name="Google Shape;1435;p77"/>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36" name="Google Shape;1436;p77"/>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437" name="Google Shape;1437;p77"/>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38" name="Google Shape;1438;p77"/>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39" name="Google Shape;1439;p77"/>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40" name="Google Shape;1440;p77"/>
          <p:cNvSpPr txBox="1"/>
          <p:nvPr>
            <p:ph idx="1" type="body"/>
          </p:nvPr>
        </p:nvSpPr>
        <p:spPr>
          <a:xfrm>
            <a:off x="188546" y="3169655"/>
            <a:ext cx="14569358" cy="6584156"/>
          </a:xfrm>
          <a:prstGeom prst="rect">
            <a:avLst/>
          </a:prstGeom>
          <a:noFill/>
          <a:ln>
            <a:noFill/>
          </a:ln>
        </p:spPr>
        <p:txBody>
          <a:bodyPr anchorCtr="0" anchor="t" bIns="45700" lIns="91425" spcFirstLastPara="1" rIns="91425" wrap="square" tIns="45700">
            <a:noAutofit/>
          </a:bodyPr>
          <a:lstStyle/>
          <a:p>
            <a:pPr indent="-514350" lvl="0" marL="342900" rtl="0" algn="l">
              <a:spcBef>
                <a:spcPts val="0"/>
              </a:spcBef>
              <a:spcAft>
                <a:spcPts val="0"/>
              </a:spcAft>
              <a:buClr>
                <a:srgbClr val="366092"/>
              </a:buClr>
              <a:buSzPts val="8100"/>
              <a:buChar char="•"/>
            </a:pPr>
            <a:r>
              <a:rPr b="1" lang="zh-TW" sz="8100">
                <a:solidFill>
                  <a:srgbClr val="366092"/>
                </a:solidFill>
                <a:latin typeface="Microsoft JhengHei"/>
                <a:ea typeface="Microsoft JhengHei"/>
                <a:cs typeface="Microsoft JhengHei"/>
                <a:sym typeface="Microsoft JhengHei"/>
              </a:rPr>
              <a:t>Ans</a:t>
            </a:r>
            <a:r>
              <a:rPr b="1" lang="zh-TW" sz="8100">
                <a:solidFill>
                  <a:srgbClr val="366092"/>
                </a:solidFill>
                <a:latin typeface="PMingLiu"/>
                <a:ea typeface="PMingLiu"/>
                <a:cs typeface="PMingLiu"/>
                <a:sym typeface="PMingLiu"/>
              </a:rPr>
              <a:t>：</a:t>
            </a:r>
            <a:r>
              <a:rPr b="1" lang="zh-TW" sz="8100">
                <a:solidFill>
                  <a:srgbClr val="000000"/>
                </a:solidFill>
                <a:latin typeface="Microsoft JhengHei"/>
                <a:ea typeface="Microsoft JhengHei"/>
                <a:cs typeface="Microsoft JhengHei"/>
                <a:sym typeface="Microsoft JhengHei"/>
              </a:rPr>
              <a:t> </a:t>
            </a:r>
            <a:r>
              <a:rPr b="1" lang="zh-TW" sz="8100">
                <a:solidFill>
                  <a:srgbClr val="366092"/>
                </a:solidFill>
                <a:latin typeface="Microsoft JhengHei"/>
                <a:ea typeface="Microsoft JhengHei"/>
                <a:cs typeface="Microsoft JhengHei"/>
                <a:sym typeface="Microsoft JhengHei"/>
              </a:rPr>
              <a:t>114年5月中~6月報名</a:t>
            </a:r>
            <a:r>
              <a:rPr b="1" lang="zh-TW" sz="8100">
                <a:solidFill>
                  <a:srgbClr val="366092"/>
                </a:solidFill>
                <a:latin typeface="PMingLiu"/>
                <a:ea typeface="PMingLiu"/>
                <a:cs typeface="PMingLiu"/>
                <a:sym typeface="PMingLiu"/>
              </a:rPr>
              <a:t>。</a:t>
            </a:r>
            <a:endParaRPr b="1" sz="8100">
              <a:solidFill>
                <a:srgbClr val="366092"/>
              </a:solidFill>
              <a:latin typeface="Microsoft JhengHei"/>
              <a:ea typeface="Microsoft JhengHei"/>
              <a:cs typeface="Microsoft JhengHei"/>
              <a:sym typeface="Microsoft JhengHei"/>
            </a:endParaRPr>
          </a:p>
        </p:txBody>
      </p:sp>
      <p:sp>
        <p:nvSpPr>
          <p:cNvPr id="1441" name="Google Shape;1441;p77"/>
          <p:cNvSpPr/>
          <p:nvPr/>
        </p:nvSpPr>
        <p:spPr>
          <a:xfrm>
            <a:off x="3166334" y="1352920"/>
            <a:ext cx="581940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6600">
                <a:solidFill>
                  <a:schemeClr val="lt1"/>
                </a:solidFill>
                <a:latin typeface="Microsoft JhengHei"/>
                <a:ea typeface="Microsoft JhengHei"/>
                <a:cs typeface="Microsoft JhengHei"/>
                <a:sym typeface="Microsoft JhengHei"/>
              </a:rPr>
              <a:t>有獎徵答</a:t>
            </a:r>
            <a:endParaRPr/>
          </a:p>
        </p:txBody>
      </p:sp>
      <p:pic>
        <p:nvPicPr>
          <p:cNvPr id="1442" name="Google Shape;1442;p77"/>
          <p:cNvPicPr preferRelativeResize="0"/>
          <p:nvPr/>
        </p:nvPicPr>
        <p:blipFill rotWithShape="1">
          <a:blip r:embed="rId7">
            <a:alphaModFix/>
          </a:blip>
          <a:srcRect b="0" l="0" r="0" t="0"/>
          <a:stretch/>
        </p:blipFill>
        <p:spPr>
          <a:xfrm>
            <a:off x="16042322" y="363151"/>
            <a:ext cx="1608600" cy="183554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440">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grpSp>
        <p:nvGrpSpPr>
          <p:cNvPr id="1448" name="Google Shape;1448;p78"/>
          <p:cNvGrpSpPr/>
          <p:nvPr/>
        </p:nvGrpSpPr>
        <p:grpSpPr>
          <a:xfrm rot="10800000">
            <a:off x="-2155014" y="0"/>
            <a:ext cx="9423611" cy="8803071"/>
            <a:chOff x="5967442" y="1030014"/>
            <a:chExt cx="6282407" cy="5868714"/>
          </a:xfrm>
        </p:grpSpPr>
        <p:grpSp>
          <p:nvGrpSpPr>
            <p:cNvPr id="1449" name="Google Shape;1449;p78"/>
            <p:cNvGrpSpPr/>
            <p:nvPr/>
          </p:nvGrpSpPr>
          <p:grpSpPr>
            <a:xfrm rot="10800000">
              <a:off x="5967442" y="2141428"/>
              <a:ext cx="6282407" cy="4757300"/>
              <a:chOff x="4946869" y="1460938"/>
              <a:chExt cx="6282407" cy="4757300"/>
            </a:xfrm>
          </p:grpSpPr>
          <p:pic>
            <p:nvPicPr>
              <p:cNvPr id="1450" name="Google Shape;1450;p78"/>
              <p:cNvPicPr preferRelativeResize="0"/>
              <p:nvPr/>
            </p:nvPicPr>
            <p:blipFill rotWithShape="1">
              <a:blip r:embed="rId3">
                <a:alphaModFix/>
              </a:blip>
              <a:srcRect b="38636" l="49741" r="0" t="0"/>
              <a:stretch/>
            </p:blipFill>
            <p:spPr>
              <a:xfrm>
                <a:off x="4946869" y="1460938"/>
                <a:ext cx="6127531" cy="4208318"/>
              </a:xfrm>
              <a:prstGeom prst="rect">
                <a:avLst/>
              </a:prstGeom>
              <a:noFill/>
              <a:ln>
                <a:noFill/>
              </a:ln>
            </p:spPr>
          </p:pic>
          <p:pic>
            <p:nvPicPr>
              <p:cNvPr id="1451" name="Google Shape;1451;p78"/>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52" name="Google Shape;1452;p78"/>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453" name="Google Shape;1453;p78"/>
          <p:cNvGrpSpPr/>
          <p:nvPr/>
        </p:nvGrpSpPr>
        <p:grpSpPr>
          <a:xfrm rot="5400000">
            <a:off x="-645072" y="3757002"/>
            <a:ext cx="6757559" cy="7376688"/>
            <a:chOff x="5967442" y="40727"/>
            <a:chExt cx="6282405" cy="6858000"/>
          </a:xfrm>
        </p:grpSpPr>
        <p:grpSp>
          <p:nvGrpSpPr>
            <p:cNvPr id="1454" name="Google Shape;1454;p78"/>
            <p:cNvGrpSpPr/>
            <p:nvPr/>
          </p:nvGrpSpPr>
          <p:grpSpPr>
            <a:xfrm rot="10800000">
              <a:off x="5967442" y="40727"/>
              <a:ext cx="6282405" cy="6858000"/>
              <a:chOff x="4946871" y="1460939"/>
              <a:chExt cx="6282405" cy="6858000"/>
            </a:xfrm>
          </p:grpSpPr>
          <p:pic>
            <p:nvPicPr>
              <p:cNvPr id="1455" name="Google Shape;1455;p78"/>
              <p:cNvPicPr preferRelativeResize="0"/>
              <p:nvPr/>
            </p:nvPicPr>
            <p:blipFill rotWithShape="1">
              <a:blip r:embed="rId5">
                <a:alphaModFix/>
              </a:blip>
              <a:srcRect b="0" l="49742" r="18934" t="0"/>
              <a:stretch/>
            </p:blipFill>
            <p:spPr>
              <a:xfrm>
                <a:off x="4946871" y="1460939"/>
                <a:ext cx="3818997" cy="6858000"/>
              </a:xfrm>
              <a:prstGeom prst="rect">
                <a:avLst/>
              </a:prstGeom>
              <a:noFill/>
              <a:ln>
                <a:noFill/>
              </a:ln>
            </p:spPr>
          </p:pic>
          <p:pic>
            <p:nvPicPr>
              <p:cNvPr id="1456" name="Google Shape;1456;p78"/>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57" name="Google Shape;1457;p78"/>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458" name="Google Shape;1458;p78"/>
          <p:cNvPicPr preferRelativeResize="0"/>
          <p:nvPr/>
        </p:nvPicPr>
        <p:blipFill rotWithShape="1">
          <a:blip r:embed="rId6">
            <a:alphaModFix/>
          </a:blip>
          <a:srcRect b="0" l="0" r="0" t="0"/>
          <a:stretch/>
        </p:blipFill>
        <p:spPr>
          <a:xfrm rot="-443296">
            <a:off x="238363" y="3296337"/>
            <a:ext cx="4859531" cy="4854117"/>
          </a:xfrm>
          <a:prstGeom prst="rect">
            <a:avLst/>
          </a:prstGeom>
          <a:noFill/>
          <a:ln>
            <a:noFill/>
          </a:ln>
        </p:spPr>
      </p:pic>
      <p:grpSp>
        <p:nvGrpSpPr>
          <p:cNvPr id="1459" name="Google Shape;1459;p78"/>
          <p:cNvGrpSpPr/>
          <p:nvPr/>
        </p:nvGrpSpPr>
        <p:grpSpPr>
          <a:xfrm>
            <a:off x="7892696" y="95622"/>
            <a:ext cx="9423611" cy="10287000"/>
            <a:chOff x="5967442" y="40728"/>
            <a:chExt cx="6282407" cy="6858000"/>
          </a:xfrm>
        </p:grpSpPr>
        <p:grpSp>
          <p:nvGrpSpPr>
            <p:cNvPr id="1460" name="Google Shape;1460;p78"/>
            <p:cNvGrpSpPr/>
            <p:nvPr/>
          </p:nvGrpSpPr>
          <p:grpSpPr>
            <a:xfrm rot="10800000">
              <a:off x="5967442" y="40728"/>
              <a:ext cx="6282407" cy="6858000"/>
              <a:chOff x="4946869" y="1460938"/>
              <a:chExt cx="6282407" cy="6858000"/>
            </a:xfrm>
          </p:grpSpPr>
          <p:pic>
            <p:nvPicPr>
              <p:cNvPr id="1461" name="Google Shape;1461;p78"/>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462" name="Google Shape;1462;p78"/>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63" name="Google Shape;1463;p78"/>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464" name="Google Shape;1464;p78"/>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65" name="Google Shape;1465;p78"/>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66" name="Google Shape;1466;p78"/>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67" name="Google Shape;1467;p78"/>
          <p:cNvSpPr txBox="1"/>
          <p:nvPr>
            <p:ph idx="1" type="body"/>
          </p:nvPr>
        </p:nvSpPr>
        <p:spPr>
          <a:xfrm>
            <a:off x="-2713702" y="3483539"/>
            <a:ext cx="20272193" cy="479030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66092"/>
              </a:buClr>
              <a:buSzPts val="9900"/>
              <a:buNone/>
            </a:pPr>
            <a:r>
              <a:rPr b="1" lang="zh-TW" sz="9900">
                <a:solidFill>
                  <a:srgbClr val="366092"/>
                </a:solidFill>
                <a:latin typeface="Microsoft JhengHei"/>
                <a:ea typeface="Microsoft JhengHei"/>
                <a:cs typeface="Microsoft JhengHei"/>
                <a:sym typeface="Microsoft JhengHei"/>
              </a:rPr>
              <a:t>         Q3.海大進修學士班有哪些系?</a:t>
            </a:r>
            <a:endParaRPr/>
          </a:p>
        </p:txBody>
      </p:sp>
      <p:sp>
        <p:nvSpPr>
          <p:cNvPr id="1468" name="Google Shape;1468;p78"/>
          <p:cNvSpPr/>
          <p:nvPr/>
        </p:nvSpPr>
        <p:spPr>
          <a:xfrm>
            <a:off x="3166334" y="1352920"/>
            <a:ext cx="581940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6600">
                <a:solidFill>
                  <a:schemeClr val="lt1"/>
                </a:solidFill>
                <a:latin typeface="Microsoft JhengHei"/>
                <a:ea typeface="Microsoft JhengHei"/>
                <a:cs typeface="Microsoft JhengHei"/>
                <a:sym typeface="Microsoft JhengHei"/>
              </a:rPr>
              <a:t>有獎徵答</a:t>
            </a:r>
            <a:endParaRPr/>
          </a:p>
        </p:txBody>
      </p:sp>
      <p:pic>
        <p:nvPicPr>
          <p:cNvPr id="1469" name="Google Shape;1469;p78"/>
          <p:cNvPicPr preferRelativeResize="0"/>
          <p:nvPr/>
        </p:nvPicPr>
        <p:blipFill rotWithShape="1">
          <a:blip r:embed="rId7">
            <a:alphaModFix/>
          </a:blip>
          <a:srcRect b="0" l="0" r="0" t="0"/>
          <a:stretch/>
        </p:blipFill>
        <p:spPr>
          <a:xfrm>
            <a:off x="15342413" y="219678"/>
            <a:ext cx="2379108" cy="27147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467">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4" name="Shape 1474"/>
        <p:cNvGrpSpPr/>
        <p:nvPr/>
      </p:nvGrpSpPr>
      <p:grpSpPr>
        <a:xfrm>
          <a:off x="0" y="0"/>
          <a:ext cx="0" cy="0"/>
          <a:chOff x="0" y="0"/>
          <a:chExt cx="0" cy="0"/>
        </a:xfrm>
      </p:grpSpPr>
      <p:grpSp>
        <p:nvGrpSpPr>
          <p:cNvPr id="1475" name="Google Shape;1475;p79"/>
          <p:cNvGrpSpPr/>
          <p:nvPr/>
        </p:nvGrpSpPr>
        <p:grpSpPr>
          <a:xfrm rot="10800000">
            <a:off x="-2155016" y="0"/>
            <a:ext cx="20103801" cy="9344601"/>
            <a:chOff x="5967442" y="668994"/>
            <a:chExt cx="6282407" cy="6229734"/>
          </a:xfrm>
        </p:grpSpPr>
        <p:grpSp>
          <p:nvGrpSpPr>
            <p:cNvPr id="1476" name="Google Shape;1476;p79"/>
            <p:cNvGrpSpPr/>
            <p:nvPr/>
          </p:nvGrpSpPr>
          <p:grpSpPr>
            <a:xfrm rot="10800000">
              <a:off x="5967442" y="668994"/>
              <a:ext cx="6282407" cy="6229734"/>
              <a:chOff x="4946869" y="1460938"/>
              <a:chExt cx="6282407" cy="6229734"/>
            </a:xfrm>
          </p:grpSpPr>
          <p:pic>
            <p:nvPicPr>
              <p:cNvPr id="1477" name="Google Shape;1477;p79"/>
              <p:cNvPicPr preferRelativeResize="0"/>
              <p:nvPr/>
            </p:nvPicPr>
            <p:blipFill rotWithShape="1">
              <a:blip r:embed="rId3">
                <a:alphaModFix/>
              </a:blip>
              <a:srcRect b="38636" l="49741" r="0" t="0"/>
              <a:stretch/>
            </p:blipFill>
            <p:spPr>
              <a:xfrm>
                <a:off x="4946869" y="1460938"/>
                <a:ext cx="6127531" cy="6229734"/>
              </a:xfrm>
              <a:prstGeom prst="rect">
                <a:avLst/>
              </a:prstGeom>
              <a:noFill/>
              <a:ln>
                <a:noFill/>
              </a:ln>
            </p:spPr>
          </p:pic>
          <p:pic>
            <p:nvPicPr>
              <p:cNvPr id="1478" name="Google Shape;1478;p79"/>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79" name="Google Shape;1479;p79"/>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480" name="Google Shape;1480;p79"/>
          <p:cNvGrpSpPr/>
          <p:nvPr/>
        </p:nvGrpSpPr>
        <p:grpSpPr>
          <a:xfrm rot="5400000">
            <a:off x="-645072" y="3757002"/>
            <a:ext cx="6757559" cy="7376688"/>
            <a:chOff x="5967442" y="40727"/>
            <a:chExt cx="6282405" cy="6858000"/>
          </a:xfrm>
        </p:grpSpPr>
        <p:grpSp>
          <p:nvGrpSpPr>
            <p:cNvPr id="1481" name="Google Shape;1481;p79"/>
            <p:cNvGrpSpPr/>
            <p:nvPr/>
          </p:nvGrpSpPr>
          <p:grpSpPr>
            <a:xfrm rot="10800000">
              <a:off x="5967442" y="40727"/>
              <a:ext cx="6282405" cy="6858000"/>
              <a:chOff x="4946871" y="1460939"/>
              <a:chExt cx="6282405" cy="6858000"/>
            </a:xfrm>
          </p:grpSpPr>
          <p:pic>
            <p:nvPicPr>
              <p:cNvPr id="1482" name="Google Shape;1482;p79"/>
              <p:cNvPicPr preferRelativeResize="0"/>
              <p:nvPr/>
            </p:nvPicPr>
            <p:blipFill rotWithShape="1">
              <a:blip r:embed="rId5">
                <a:alphaModFix/>
              </a:blip>
              <a:srcRect b="0" l="49742" r="18934" t="0"/>
              <a:stretch/>
            </p:blipFill>
            <p:spPr>
              <a:xfrm>
                <a:off x="4946871" y="1460939"/>
                <a:ext cx="3818997" cy="6858000"/>
              </a:xfrm>
              <a:prstGeom prst="rect">
                <a:avLst/>
              </a:prstGeom>
              <a:noFill/>
              <a:ln>
                <a:noFill/>
              </a:ln>
            </p:spPr>
          </p:pic>
          <p:pic>
            <p:nvPicPr>
              <p:cNvPr id="1483" name="Google Shape;1483;p79"/>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84" name="Google Shape;1484;p79"/>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485" name="Google Shape;1485;p79"/>
          <p:cNvPicPr preferRelativeResize="0"/>
          <p:nvPr/>
        </p:nvPicPr>
        <p:blipFill rotWithShape="1">
          <a:blip r:embed="rId6">
            <a:alphaModFix/>
          </a:blip>
          <a:srcRect b="0" l="0" r="0" t="0"/>
          <a:stretch/>
        </p:blipFill>
        <p:spPr>
          <a:xfrm rot="-443296">
            <a:off x="238363" y="3296337"/>
            <a:ext cx="4859531" cy="4854117"/>
          </a:xfrm>
          <a:prstGeom prst="rect">
            <a:avLst/>
          </a:prstGeom>
          <a:noFill/>
          <a:ln>
            <a:noFill/>
          </a:ln>
        </p:spPr>
      </p:pic>
      <p:grpSp>
        <p:nvGrpSpPr>
          <p:cNvPr id="1486" name="Google Shape;1486;p79"/>
          <p:cNvGrpSpPr/>
          <p:nvPr/>
        </p:nvGrpSpPr>
        <p:grpSpPr>
          <a:xfrm>
            <a:off x="8951164" y="61092"/>
            <a:ext cx="9423611" cy="10287000"/>
            <a:chOff x="5967442" y="40728"/>
            <a:chExt cx="6282407" cy="6858000"/>
          </a:xfrm>
        </p:grpSpPr>
        <p:grpSp>
          <p:nvGrpSpPr>
            <p:cNvPr id="1487" name="Google Shape;1487;p79"/>
            <p:cNvGrpSpPr/>
            <p:nvPr/>
          </p:nvGrpSpPr>
          <p:grpSpPr>
            <a:xfrm rot="10800000">
              <a:off x="5967442" y="40728"/>
              <a:ext cx="6282407" cy="6858000"/>
              <a:chOff x="4946869" y="1460938"/>
              <a:chExt cx="6282407" cy="6858000"/>
            </a:xfrm>
          </p:grpSpPr>
          <p:pic>
            <p:nvPicPr>
              <p:cNvPr id="1488" name="Google Shape;1488;p79"/>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489" name="Google Shape;1489;p79"/>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490" name="Google Shape;1490;p79"/>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491" name="Google Shape;1491;p79"/>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92" name="Google Shape;1492;p79"/>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93" name="Google Shape;1493;p79"/>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494" name="Google Shape;1494;p79"/>
          <p:cNvSpPr txBox="1"/>
          <p:nvPr>
            <p:ph idx="1" type="body"/>
          </p:nvPr>
        </p:nvSpPr>
        <p:spPr>
          <a:xfrm>
            <a:off x="689063" y="2837732"/>
            <a:ext cx="14569358" cy="6584156"/>
          </a:xfrm>
          <a:prstGeom prst="rect">
            <a:avLst/>
          </a:prstGeom>
          <a:noFill/>
          <a:ln>
            <a:noFill/>
          </a:ln>
        </p:spPr>
        <p:txBody>
          <a:bodyPr anchorCtr="0" anchor="t" bIns="45700" lIns="91425" spcFirstLastPara="1" rIns="91425" wrap="square" tIns="45700">
            <a:noAutofit/>
          </a:bodyPr>
          <a:lstStyle/>
          <a:p>
            <a:pPr indent="-514350" lvl="0" marL="342900" rtl="0" algn="l">
              <a:spcBef>
                <a:spcPts val="0"/>
              </a:spcBef>
              <a:spcAft>
                <a:spcPts val="0"/>
              </a:spcAft>
              <a:buClr>
                <a:srgbClr val="366092"/>
              </a:buClr>
              <a:buSzPts val="8100"/>
              <a:buChar char="•"/>
            </a:pPr>
            <a:r>
              <a:rPr b="1" lang="zh-TW" sz="8100">
                <a:solidFill>
                  <a:srgbClr val="366092"/>
                </a:solidFill>
                <a:latin typeface="Microsoft JhengHei"/>
                <a:ea typeface="Microsoft JhengHei"/>
                <a:cs typeface="Microsoft JhengHei"/>
                <a:sym typeface="Microsoft JhengHei"/>
              </a:rPr>
              <a:t>Ans</a:t>
            </a:r>
            <a:r>
              <a:rPr b="1" lang="zh-TW" sz="8100">
                <a:solidFill>
                  <a:srgbClr val="366092"/>
                </a:solidFill>
                <a:latin typeface="PMingLiu"/>
                <a:ea typeface="PMingLiu"/>
                <a:cs typeface="PMingLiu"/>
                <a:sym typeface="PMingLiu"/>
              </a:rPr>
              <a:t>：</a:t>
            </a:r>
            <a:r>
              <a:rPr b="1" lang="zh-TW" sz="8100">
                <a:solidFill>
                  <a:srgbClr val="000000"/>
                </a:solidFill>
                <a:latin typeface="Microsoft JhengHei"/>
                <a:ea typeface="Microsoft JhengHei"/>
                <a:cs typeface="Microsoft JhengHei"/>
                <a:sym typeface="Microsoft JhengHei"/>
              </a:rPr>
              <a:t> </a:t>
            </a:r>
            <a:endParaRPr/>
          </a:p>
          <a:p>
            <a:pPr indent="0" lvl="0" marL="0" rtl="0" algn="l">
              <a:spcBef>
                <a:spcPts val="1620"/>
              </a:spcBef>
              <a:spcAft>
                <a:spcPts val="0"/>
              </a:spcAft>
              <a:buClr>
                <a:srgbClr val="366092"/>
              </a:buClr>
              <a:buSzPts val="8100"/>
              <a:buNone/>
            </a:pPr>
            <a:r>
              <a:rPr b="1" lang="zh-TW" sz="8100">
                <a:solidFill>
                  <a:srgbClr val="366092"/>
                </a:solidFill>
                <a:latin typeface="Microsoft JhengHei"/>
                <a:ea typeface="Microsoft JhengHei"/>
                <a:cs typeface="Microsoft JhengHei"/>
                <a:sym typeface="Microsoft JhengHei"/>
              </a:rPr>
              <a:t>1.商船學系。</a:t>
            </a:r>
            <a:endParaRPr b="1" sz="8100">
              <a:solidFill>
                <a:srgbClr val="366092"/>
              </a:solidFill>
              <a:latin typeface="Microsoft JhengHei"/>
              <a:ea typeface="Microsoft JhengHei"/>
              <a:cs typeface="Microsoft JhengHei"/>
              <a:sym typeface="Microsoft JhengHei"/>
            </a:endParaRPr>
          </a:p>
          <a:p>
            <a:pPr indent="0" lvl="0" marL="0" rtl="0" algn="l">
              <a:spcBef>
                <a:spcPts val="1620"/>
              </a:spcBef>
              <a:spcAft>
                <a:spcPts val="0"/>
              </a:spcAft>
              <a:buClr>
                <a:srgbClr val="366092"/>
              </a:buClr>
              <a:buSzPts val="8100"/>
              <a:buNone/>
            </a:pPr>
            <a:r>
              <a:rPr b="1" lang="zh-TW" sz="8100">
                <a:solidFill>
                  <a:srgbClr val="366092"/>
                </a:solidFill>
                <a:latin typeface="Microsoft JhengHei"/>
                <a:ea typeface="Microsoft JhengHei"/>
                <a:cs typeface="Microsoft JhengHei"/>
                <a:sym typeface="Microsoft JhengHei"/>
              </a:rPr>
              <a:t>2.航運管理系(航管組、資管組、物流組)</a:t>
            </a:r>
            <a:r>
              <a:rPr b="1" lang="zh-TW" sz="8100">
                <a:solidFill>
                  <a:srgbClr val="366092"/>
                </a:solidFill>
                <a:latin typeface="PMingLiu"/>
                <a:ea typeface="PMingLiu"/>
                <a:cs typeface="PMingLiu"/>
                <a:sym typeface="PMingLiu"/>
              </a:rPr>
              <a:t> 。</a:t>
            </a:r>
            <a:endParaRPr b="1" sz="8100">
              <a:solidFill>
                <a:srgbClr val="366092"/>
              </a:solidFill>
              <a:latin typeface="Microsoft JhengHei"/>
              <a:ea typeface="Microsoft JhengHei"/>
              <a:cs typeface="Microsoft JhengHei"/>
              <a:sym typeface="Microsoft JhengHei"/>
            </a:endParaRPr>
          </a:p>
          <a:p>
            <a:pPr indent="0" lvl="0" marL="0" rtl="0" algn="l">
              <a:spcBef>
                <a:spcPts val="1620"/>
              </a:spcBef>
              <a:spcAft>
                <a:spcPts val="0"/>
              </a:spcAft>
              <a:buClr>
                <a:srgbClr val="366092"/>
              </a:buClr>
              <a:buSzPts val="8100"/>
              <a:buNone/>
            </a:pPr>
            <a:r>
              <a:rPr b="1" lang="zh-TW" sz="8100">
                <a:solidFill>
                  <a:srgbClr val="366092"/>
                </a:solidFill>
                <a:latin typeface="Microsoft JhengHei"/>
                <a:ea typeface="Microsoft JhengHei"/>
                <a:cs typeface="Microsoft JhengHei"/>
                <a:sym typeface="Microsoft JhengHei"/>
              </a:rPr>
              <a:t>3.輪機工程系</a:t>
            </a:r>
            <a:r>
              <a:rPr b="1" lang="zh-TW" sz="8100">
                <a:solidFill>
                  <a:srgbClr val="366092"/>
                </a:solidFill>
                <a:latin typeface="PMingLiu"/>
                <a:ea typeface="PMingLiu"/>
                <a:cs typeface="PMingLiu"/>
                <a:sym typeface="PMingLiu"/>
              </a:rPr>
              <a:t>。</a:t>
            </a:r>
            <a:endParaRPr b="1" sz="8100">
              <a:solidFill>
                <a:srgbClr val="366092"/>
              </a:solidFill>
              <a:latin typeface="Microsoft JhengHei"/>
              <a:ea typeface="Microsoft JhengHei"/>
              <a:cs typeface="Microsoft JhengHei"/>
              <a:sym typeface="Microsoft JhengHei"/>
            </a:endParaRPr>
          </a:p>
        </p:txBody>
      </p:sp>
      <p:sp>
        <p:nvSpPr>
          <p:cNvPr id="1495" name="Google Shape;1495;p79"/>
          <p:cNvSpPr/>
          <p:nvPr/>
        </p:nvSpPr>
        <p:spPr>
          <a:xfrm>
            <a:off x="3166334" y="1352920"/>
            <a:ext cx="581940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6600">
                <a:solidFill>
                  <a:schemeClr val="lt1"/>
                </a:solidFill>
                <a:latin typeface="Microsoft JhengHei"/>
                <a:ea typeface="Microsoft JhengHei"/>
                <a:cs typeface="Microsoft JhengHei"/>
                <a:sym typeface="Microsoft JhengHei"/>
              </a:rPr>
              <a:t>有獎徵答</a:t>
            </a:r>
            <a:endParaRPr/>
          </a:p>
        </p:txBody>
      </p:sp>
      <p:pic>
        <p:nvPicPr>
          <p:cNvPr id="1496" name="Google Shape;1496;p79"/>
          <p:cNvPicPr preferRelativeResize="0"/>
          <p:nvPr/>
        </p:nvPicPr>
        <p:blipFill rotWithShape="1">
          <a:blip r:embed="rId7">
            <a:alphaModFix/>
          </a:blip>
          <a:srcRect b="0" l="0" r="0" t="0"/>
          <a:stretch/>
        </p:blipFill>
        <p:spPr>
          <a:xfrm>
            <a:off x="15649649" y="324428"/>
            <a:ext cx="2379108" cy="27147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494">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4">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4">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4">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1" name="Shape 1501"/>
        <p:cNvGrpSpPr/>
        <p:nvPr/>
      </p:nvGrpSpPr>
      <p:grpSpPr>
        <a:xfrm>
          <a:off x="0" y="0"/>
          <a:ext cx="0" cy="0"/>
          <a:chOff x="0" y="0"/>
          <a:chExt cx="0" cy="0"/>
        </a:xfrm>
      </p:grpSpPr>
      <p:grpSp>
        <p:nvGrpSpPr>
          <p:cNvPr id="1502" name="Google Shape;1502;p80"/>
          <p:cNvGrpSpPr/>
          <p:nvPr/>
        </p:nvGrpSpPr>
        <p:grpSpPr>
          <a:xfrm rot="10800000">
            <a:off x="-2155014" y="0"/>
            <a:ext cx="9423611" cy="8803071"/>
            <a:chOff x="5967442" y="1030014"/>
            <a:chExt cx="6282407" cy="5868714"/>
          </a:xfrm>
        </p:grpSpPr>
        <p:grpSp>
          <p:nvGrpSpPr>
            <p:cNvPr id="1503" name="Google Shape;1503;p80"/>
            <p:cNvGrpSpPr/>
            <p:nvPr/>
          </p:nvGrpSpPr>
          <p:grpSpPr>
            <a:xfrm rot="10800000">
              <a:off x="5967442" y="2141428"/>
              <a:ext cx="6282407" cy="4757300"/>
              <a:chOff x="4946869" y="1460938"/>
              <a:chExt cx="6282407" cy="4757300"/>
            </a:xfrm>
          </p:grpSpPr>
          <p:pic>
            <p:nvPicPr>
              <p:cNvPr id="1504" name="Google Shape;1504;p80"/>
              <p:cNvPicPr preferRelativeResize="0"/>
              <p:nvPr/>
            </p:nvPicPr>
            <p:blipFill rotWithShape="1">
              <a:blip r:embed="rId3">
                <a:alphaModFix/>
              </a:blip>
              <a:srcRect b="38636" l="49741" r="0" t="0"/>
              <a:stretch/>
            </p:blipFill>
            <p:spPr>
              <a:xfrm>
                <a:off x="4946869" y="1460938"/>
                <a:ext cx="6127531" cy="4208318"/>
              </a:xfrm>
              <a:prstGeom prst="rect">
                <a:avLst/>
              </a:prstGeom>
              <a:noFill/>
              <a:ln>
                <a:noFill/>
              </a:ln>
            </p:spPr>
          </p:pic>
          <p:pic>
            <p:nvPicPr>
              <p:cNvPr id="1505" name="Google Shape;1505;p80"/>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06" name="Google Shape;1506;p80"/>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507" name="Google Shape;1507;p80"/>
          <p:cNvGrpSpPr/>
          <p:nvPr/>
        </p:nvGrpSpPr>
        <p:grpSpPr>
          <a:xfrm rot="5400000">
            <a:off x="-715930" y="3785198"/>
            <a:ext cx="6757559" cy="7376688"/>
            <a:chOff x="5967442" y="40727"/>
            <a:chExt cx="6282405" cy="6858000"/>
          </a:xfrm>
        </p:grpSpPr>
        <p:grpSp>
          <p:nvGrpSpPr>
            <p:cNvPr id="1508" name="Google Shape;1508;p80"/>
            <p:cNvGrpSpPr/>
            <p:nvPr/>
          </p:nvGrpSpPr>
          <p:grpSpPr>
            <a:xfrm rot="10800000">
              <a:off x="5967442" y="40727"/>
              <a:ext cx="6282405" cy="6858000"/>
              <a:chOff x="4946871" y="1460939"/>
              <a:chExt cx="6282405" cy="6858000"/>
            </a:xfrm>
          </p:grpSpPr>
          <p:pic>
            <p:nvPicPr>
              <p:cNvPr id="1509" name="Google Shape;1509;p80"/>
              <p:cNvPicPr preferRelativeResize="0"/>
              <p:nvPr/>
            </p:nvPicPr>
            <p:blipFill rotWithShape="1">
              <a:blip r:embed="rId5">
                <a:alphaModFix/>
              </a:blip>
              <a:srcRect b="0" l="49742" r="18934" t="0"/>
              <a:stretch/>
            </p:blipFill>
            <p:spPr>
              <a:xfrm>
                <a:off x="4946871" y="1460939"/>
                <a:ext cx="3818997" cy="6858000"/>
              </a:xfrm>
              <a:prstGeom prst="rect">
                <a:avLst/>
              </a:prstGeom>
              <a:noFill/>
              <a:ln>
                <a:noFill/>
              </a:ln>
            </p:spPr>
          </p:pic>
          <p:pic>
            <p:nvPicPr>
              <p:cNvPr id="1510" name="Google Shape;1510;p80"/>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11" name="Google Shape;1511;p80"/>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512" name="Google Shape;1512;p80"/>
          <p:cNvPicPr preferRelativeResize="0"/>
          <p:nvPr/>
        </p:nvPicPr>
        <p:blipFill rotWithShape="1">
          <a:blip r:embed="rId6">
            <a:alphaModFix/>
          </a:blip>
          <a:srcRect b="0" l="0" r="0" t="0"/>
          <a:stretch/>
        </p:blipFill>
        <p:spPr>
          <a:xfrm rot="-443296">
            <a:off x="238363" y="3296337"/>
            <a:ext cx="4859531" cy="4854117"/>
          </a:xfrm>
          <a:prstGeom prst="rect">
            <a:avLst/>
          </a:prstGeom>
          <a:noFill/>
          <a:ln>
            <a:noFill/>
          </a:ln>
        </p:spPr>
      </p:pic>
      <p:grpSp>
        <p:nvGrpSpPr>
          <p:cNvPr id="1513" name="Google Shape;1513;p80"/>
          <p:cNvGrpSpPr/>
          <p:nvPr/>
        </p:nvGrpSpPr>
        <p:grpSpPr>
          <a:xfrm>
            <a:off x="7875190" y="219678"/>
            <a:ext cx="9423611" cy="10287000"/>
            <a:chOff x="5967442" y="40728"/>
            <a:chExt cx="6282407" cy="6858000"/>
          </a:xfrm>
        </p:grpSpPr>
        <p:grpSp>
          <p:nvGrpSpPr>
            <p:cNvPr id="1514" name="Google Shape;1514;p80"/>
            <p:cNvGrpSpPr/>
            <p:nvPr/>
          </p:nvGrpSpPr>
          <p:grpSpPr>
            <a:xfrm rot="10800000">
              <a:off x="5967442" y="40728"/>
              <a:ext cx="6282407" cy="6858000"/>
              <a:chOff x="4946869" y="1460938"/>
              <a:chExt cx="6282407" cy="6858000"/>
            </a:xfrm>
          </p:grpSpPr>
          <p:pic>
            <p:nvPicPr>
              <p:cNvPr id="1515" name="Google Shape;1515;p80"/>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516" name="Google Shape;1516;p80"/>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17" name="Google Shape;1517;p80"/>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518" name="Google Shape;1518;p80"/>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519" name="Google Shape;1519;p80"/>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520" name="Google Shape;1520;p80"/>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521" name="Google Shape;1521;p80"/>
          <p:cNvSpPr txBox="1"/>
          <p:nvPr>
            <p:ph idx="1" type="body"/>
          </p:nvPr>
        </p:nvSpPr>
        <p:spPr>
          <a:xfrm>
            <a:off x="-2993921" y="3483539"/>
            <a:ext cx="20552412" cy="479030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66092"/>
              </a:buClr>
              <a:buSzPts val="10800"/>
              <a:buNone/>
            </a:pPr>
            <a:r>
              <a:rPr b="1" lang="zh-TW" sz="10800">
                <a:solidFill>
                  <a:srgbClr val="366092"/>
                </a:solidFill>
                <a:latin typeface="Microsoft JhengHei"/>
                <a:ea typeface="Microsoft JhengHei"/>
                <a:cs typeface="Microsoft JhengHei"/>
                <a:sym typeface="Microsoft JhengHei"/>
              </a:rPr>
              <a:t>         </a:t>
            </a:r>
            <a:r>
              <a:rPr b="1" lang="zh-TW" sz="9900">
                <a:solidFill>
                  <a:srgbClr val="366092"/>
                </a:solidFill>
                <a:latin typeface="Microsoft JhengHei"/>
                <a:ea typeface="Microsoft JhengHei"/>
                <a:cs typeface="Microsoft JhengHei"/>
                <a:sym typeface="Microsoft JhengHei"/>
              </a:rPr>
              <a:t>Q4.讀海大進修學士班的優點?</a:t>
            </a:r>
            <a:endParaRPr/>
          </a:p>
          <a:p>
            <a:pPr indent="0" lvl="0" marL="0" rtl="0" algn="l">
              <a:spcBef>
                <a:spcPts val="2400"/>
              </a:spcBef>
              <a:spcAft>
                <a:spcPts val="0"/>
              </a:spcAft>
              <a:buClr>
                <a:schemeClr val="dk1"/>
              </a:buClr>
              <a:buSzPts val="12000"/>
              <a:buNone/>
            </a:pPr>
            <a:r>
              <a:t/>
            </a:r>
            <a:endParaRPr b="1" sz="12000">
              <a:solidFill>
                <a:srgbClr val="0070C0"/>
              </a:solidFill>
              <a:latin typeface="Microsoft JhengHei"/>
              <a:ea typeface="Microsoft JhengHei"/>
              <a:cs typeface="Microsoft JhengHei"/>
              <a:sym typeface="Microsoft JhengHei"/>
            </a:endParaRPr>
          </a:p>
        </p:txBody>
      </p:sp>
      <p:sp>
        <p:nvSpPr>
          <p:cNvPr id="1522" name="Google Shape;1522;p80"/>
          <p:cNvSpPr/>
          <p:nvPr/>
        </p:nvSpPr>
        <p:spPr>
          <a:xfrm>
            <a:off x="3166334" y="1352920"/>
            <a:ext cx="581940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6600">
                <a:solidFill>
                  <a:schemeClr val="lt1"/>
                </a:solidFill>
                <a:latin typeface="Microsoft JhengHei"/>
                <a:ea typeface="Microsoft JhengHei"/>
                <a:cs typeface="Microsoft JhengHei"/>
                <a:sym typeface="Microsoft JhengHei"/>
              </a:rPr>
              <a:t>有獎徵答</a:t>
            </a:r>
            <a:endParaRPr/>
          </a:p>
        </p:txBody>
      </p:sp>
      <p:pic>
        <p:nvPicPr>
          <p:cNvPr id="1523" name="Google Shape;1523;p80"/>
          <p:cNvPicPr preferRelativeResize="0"/>
          <p:nvPr/>
        </p:nvPicPr>
        <p:blipFill rotWithShape="1">
          <a:blip r:embed="rId7">
            <a:alphaModFix/>
          </a:blip>
          <a:srcRect b="0" l="0" r="0" t="0"/>
          <a:stretch/>
        </p:blipFill>
        <p:spPr>
          <a:xfrm>
            <a:off x="15529592" y="219678"/>
            <a:ext cx="2379108" cy="2714751"/>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grpSp>
        <p:nvGrpSpPr>
          <p:cNvPr id="1529" name="Google Shape;1529;p81"/>
          <p:cNvGrpSpPr/>
          <p:nvPr/>
        </p:nvGrpSpPr>
        <p:grpSpPr>
          <a:xfrm rot="10800000">
            <a:off x="-2155016" y="0"/>
            <a:ext cx="20103801" cy="9344601"/>
            <a:chOff x="5967442" y="668994"/>
            <a:chExt cx="6282407" cy="6229734"/>
          </a:xfrm>
        </p:grpSpPr>
        <p:grpSp>
          <p:nvGrpSpPr>
            <p:cNvPr id="1530" name="Google Shape;1530;p81"/>
            <p:cNvGrpSpPr/>
            <p:nvPr/>
          </p:nvGrpSpPr>
          <p:grpSpPr>
            <a:xfrm rot="10800000">
              <a:off x="5967442" y="668994"/>
              <a:ext cx="6282407" cy="6229734"/>
              <a:chOff x="4946869" y="1460938"/>
              <a:chExt cx="6282407" cy="6229734"/>
            </a:xfrm>
          </p:grpSpPr>
          <p:pic>
            <p:nvPicPr>
              <p:cNvPr id="1531" name="Google Shape;1531;p81"/>
              <p:cNvPicPr preferRelativeResize="0"/>
              <p:nvPr/>
            </p:nvPicPr>
            <p:blipFill rotWithShape="1">
              <a:blip r:embed="rId3">
                <a:alphaModFix/>
              </a:blip>
              <a:srcRect b="38636" l="49741" r="0" t="0"/>
              <a:stretch/>
            </p:blipFill>
            <p:spPr>
              <a:xfrm>
                <a:off x="4946869" y="1460938"/>
                <a:ext cx="6127531" cy="6229734"/>
              </a:xfrm>
              <a:prstGeom prst="rect">
                <a:avLst/>
              </a:prstGeom>
              <a:noFill/>
              <a:ln>
                <a:noFill/>
              </a:ln>
            </p:spPr>
          </p:pic>
          <p:pic>
            <p:nvPicPr>
              <p:cNvPr id="1532" name="Google Shape;1532;p81"/>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33" name="Google Shape;1533;p81"/>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534" name="Google Shape;1534;p81"/>
          <p:cNvGrpSpPr/>
          <p:nvPr/>
        </p:nvGrpSpPr>
        <p:grpSpPr>
          <a:xfrm rot="5400000">
            <a:off x="-645072" y="3757002"/>
            <a:ext cx="6757559" cy="7376688"/>
            <a:chOff x="5967442" y="40727"/>
            <a:chExt cx="6282405" cy="6858000"/>
          </a:xfrm>
        </p:grpSpPr>
        <p:grpSp>
          <p:nvGrpSpPr>
            <p:cNvPr id="1535" name="Google Shape;1535;p81"/>
            <p:cNvGrpSpPr/>
            <p:nvPr/>
          </p:nvGrpSpPr>
          <p:grpSpPr>
            <a:xfrm rot="10800000">
              <a:off x="5967442" y="40727"/>
              <a:ext cx="6282405" cy="6858000"/>
              <a:chOff x="4946871" y="1460939"/>
              <a:chExt cx="6282405" cy="6858000"/>
            </a:xfrm>
          </p:grpSpPr>
          <p:pic>
            <p:nvPicPr>
              <p:cNvPr id="1536" name="Google Shape;1536;p81"/>
              <p:cNvPicPr preferRelativeResize="0"/>
              <p:nvPr/>
            </p:nvPicPr>
            <p:blipFill rotWithShape="1">
              <a:blip r:embed="rId5">
                <a:alphaModFix/>
              </a:blip>
              <a:srcRect b="0" l="49742" r="18934" t="0"/>
              <a:stretch/>
            </p:blipFill>
            <p:spPr>
              <a:xfrm>
                <a:off x="4946871" y="1460939"/>
                <a:ext cx="3818997" cy="6858000"/>
              </a:xfrm>
              <a:prstGeom prst="rect">
                <a:avLst/>
              </a:prstGeom>
              <a:noFill/>
              <a:ln>
                <a:noFill/>
              </a:ln>
            </p:spPr>
          </p:pic>
          <p:pic>
            <p:nvPicPr>
              <p:cNvPr id="1537" name="Google Shape;1537;p81"/>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38" name="Google Shape;1538;p81"/>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539" name="Google Shape;1539;p81"/>
          <p:cNvPicPr preferRelativeResize="0"/>
          <p:nvPr/>
        </p:nvPicPr>
        <p:blipFill rotWithShape="1">
          <a:blip r:embed="rId6">
            <a:alphaModFix/>
          </a:blip>
          <a:srcRect b="0" l="0" r="0" t="0"/>
          <a:stretch/>
        </p:blipFill>
        <p:spPr>
          <a:xfrm rot="-443296">
            <a:off x="238363" y="3296337"/>
            <a:ext cx="4859531" cy="4854117"/>
          </a:xfrm>
          <a:prstGeom prst="rect">
            <a:avLst/>
          </a:prstGeom>
          <a:noFill/>
          <a:ln>
            <a:noFill/>
          </a:ln>
        </p:spPr>
      </p:pic>
      <p:grpSp>
        <p:nvGrpSpPr>
          <p:cNvPr id="1540" name="Google Shape;1540;p81"/>
          <p:cNvGrpSpPr/>
          <p:nvPr/>
        </p:nvGrpSpPr>
        <p:grpSpPr>
          <a:xfrm>
            <a:off x="8951164" y="61092"/>
            <a:ext cx="9423611" cy="10287000"/>
            <a:chOff x="5967442" y="40728"/>
            <a:chExt cx="6282407" cy="6858000"/>
          </a:xfrm>
        </p:grpSpPr>
        <p:grpSp>
          <p:nvGrpSpPr>
            <p:cNvPr id="1541" name="Google Shape;1541;p81"/>
            <p:cNvGrpSpPr/>
            <p:nvPr/>
          </p:nvGrpSpPr>
          <p:grpSpPr>
            <a:xfrm rot="10800000">
              <a:off x="5967442" y="40728"/>
              <a:ext cx="6282407" cy="6858000"/>
              <a:chOff x="4946869" y="1460938"/>
              <a:chExt cx="6282407" cy="6858000"/>
            </a:xfrm>
          </p:grpSpPr>
          <p:pic>
            <p:nvPicPr>
              <p:cNvPr id="1542" name="Google Shape;1542;p81"/>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543" name="Google Shape;1543;p81"/>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44" name="Google Shape;1544;p81"/>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545" name="Google Shape;1545;p81"/>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546" name="Google Shape;1546;p81"/>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547" name="Google Shape;1547;p81"/>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548" name="Google Shape;1548;p81"/>
          <p:cNvSpPr txBox="1"/>
          <p:nvPr>
            <p:ph idx="1" type="body"/>
          </p:nvPr>
        </p:nvSpPr>
        <p:spPr>
          <a:xfrm>
            <a:off x="221227" y="2760446"/>
            <a:ext cx="17337263" cy="8096762"/>
          </a:xfrm>
          <a:prstGeom prst="rect">
            <a:avLst/>
          </a:prstGeom>
          <a:noFill/>
          <a:ln>
            <a:noFill/>
          </a:ln>
        </p:spPr>
        <p:txBody>
          <a:bodyPr anchorCtr="0" anchor="t" bIns="45700" lIns="91425" spcFirstLastPara="1" rIns="91425" wrap="square" tIns="45700">
            <a:noAutofit/>
          </a:bodyPr>
          <a:lstStyle/>
          <a:p>
            <a:pPr indent="-457200" lvl="0" marL="342900" rtl="0" algn="l">
              <a:spcBef>
                <a:spcPts val="0"/>
              </a:spcBef>
              <a:spcAft>
                <a:spcPts val="0"/>
              </a:spcAft>
              <a:buClr>
                <a:srgbClr val="366092"/>
              </a:buClr>
              <a:buSzPts val="7200"/>
              <a:buChar char="•"/>
            </a:pPr>
            <a:r>
              <a:rPr b="1" lang="zh-TW" sz="7200">
                <a:solidFill>
                  <a:srgbClr val="366092"/>
                </a:solidFill>
                <a:latin typeface="Microsoft JhengHei"/>
                <a:ea typeface="Microsoft JhengHei"/>
                <a:cs typeface="Microsoft JhengHei"/>
                <a:sym typeface="Microsoft JhengHei"/>
              </a:rPr>
              <a:t>Ans</a:t>
            </a:r>
            <a:r>
              <a:rPr b="1" lang="zh-TW" sz="7200">
                <a:solidFill>
                  <a:srgbClr val="366092"/>
                </a:solidFill>
                <a:latin typeface="PMingLiu"/>
                <a:ea typeface="PMingLiu"/>
                <a:cs typeface="PMingLiu"/>
                <a:sym typeface="PMingLiu"/>
              </a:rPr>
              <a:t>：</a:t>
            </a:r>
            <a:r>
              <a:rPr b="1" lang="zh-TW" sz="7200">
                <a:solidFill>
                  <a:srgbClr val="000000"/>
                </a:solidFill>
                <a:latin typeface="Microsoft JhengHei"/>
                <a:ea typeface="Microsoft JhengHei"/>
                <a:cs typeface="Microsoft JhengHei"/>
                <a:sym typeface="Microsoft JhengHei"/>
              </a:rPr>
              <a:t> </a:t>
            </a:r>
            <a:endParaRPr/>
          </a:p>
          <a:p>
            <a:pPr indent="0" lvl="0" marL="0" rtl="0" algn="l">
              <a:spcBef>
                <a:spcPts val="1440"/>
              </a:spcBef>
              <a:spcAft>
                <a:spcPts val="0"/>
              </a:spcAft>
              <a:buClr>
                <a:srgbClr val="366092"/>
              </a:buClr>
              <a:buSzPts val="7200"/>
              <a:buNone/>
            </a:pPr>
            <a:r>
              <a:rPr b="1" lang="zh-TW" sz="7200">
                <a:solidFill>
                  <a:srgbClr val="366092"/>
                </a:solidFill>
                <a:latin typeface="Microsoft JhengHei"/>
                <a:ea typeface="Microsoft JhengHei"/>
                <a:cs typeface="Microsoft JhengHei"/>
                <a:sym typeface="Microsoft JhengHei"/>
              </a:rPr>
              <a:t>1.可兼顧工作和學習。</a:t>
            </a:r>
            <a:endParaRPr b="1" sz="7200">
              <a:solidFill>
                <a:srgbClr val="366092"/>
              </a:solidFill>
              <a:latin typeface="Microsoft JhengHei"/>
              <a:ea typeface="Microsoft JhengHei"/>
              <a:cs typeface="Microsoft JhengHei"/>
              <a:sym typeface="Microsoft JhengHei"/>
            </a:endParaRPr>
          </a:p>
          <a:p>
            <a:pPr indent="0" lvl="0" marL="0" rtl="0" algn="l">
              <a:spcBef>
                <a:spcPts val="1440"/>
              </a:spcBef>
              <a:spcAft>
                <a:spcPts val="0"/>
              </a:spcAft>
              <a:buClr>
                <a:srgbClr val="366092"/>
              </a:buClr>
              <a:buSzPts val="7200"/>
              <a:buNone/>
            </a:pPr>
            <a:r>
              <a:rPr b="1" lang="zh-TW" sz="7200">
                <a:solidFill>
                  <a:srgbClr val="366092"/>
                </a:solidFill>
                <a:latin typeface="Microsoft JhengHei"/>
                <a:ea typeface="Microsoft JhengHei"/>
                <a:cs typeface="Microsoft JhengHei"/>
                <a:sym typeface="Microsoft JhengHei"/>
              </a:rPr>
              <a:t>2.採用書面審查，免筆試。</a:t>
            </a:r>
            <a:endParaRPr b="1" sz="7200">
              <a:solidFill>
                <a:srgbClr val="366092"/>
              </a:solidFill>
              <a:latin typeface="Microsoft JhengHei"/>
              <a:ea typeface="Microsoft JhengHei"/>
              <a:cs typeface="Microsoft JhengHei"/>
              <a:sym typeface="Microsoft JhengHei"/>
            </a:endParaRPr>
          </a:p>
          <a:p>
            <a:pPr indent="0" lvl="0" marL="0" rtl="0" algn="l">
              <a:spcBef>
                <a:spcPts val="1440"/>
              </a:spcBef>
              <a:spcAft>
                <a:spcPts val="0"/>
              </a:spcAft>
              <a:buClr>
                <a:srgbClr val="366092"/>
              </a:buClr>
              <a:buSzPts val="7200"/>
              <a:buNone/>
            </a:pPr>
            <a:r>
              <a:rPr b="1" lang="zh-TW" sz="7200">
                <a:solidFill>
                  <a:srgbClr val="366092"/>
                </a:solidFill>
                <a:latin typeface="Microsoft JhengHei"/>
                <a:ea typeface="Microsoft JhengHei"/>
                <a:cs typeface="Microsoft JhengHei"/>
                <a:sym typeface="Microsoft JhengHei"/>
              </a:rPr>
              <a:t>3.取得國立大學畢業證書的最佳途徑。</a:t>
            </a:r>
            <a:endParaRPr b="1" sz="7200">
              <a:solidFill>
                <a:srgbClr val="366092"/>
              </a:solidFill>
              <a:latin typeface="Microsoft JhengHei"/>
              <a:ea typeface="Microsoft JhengHei"/>
              <a:cs typeface="Microsoft JhengHei"/>
              <a:sym typeface="Microsoft JhengHei"/>
            </a:endParaRPr>
          </a:p>
          <a:p>
            <a:pPr indent="0" lvl="0" marL="0" rtl="0" algn="l">
              <a:spcBef>
                <a:spcPts val="1440"/>
              </a:spcBef>
              <a:spcAft>
                <a:spcPts val="0"/>
              </a:spcAft>
              <a:buClr>
                <a:srgbClr val="366092"/>
              </a:buClr>
              <a:buSzPts val="7200"/>
              <a:buNone/>
            </a:pPr>
            <a:r>
              <a:rPr b="1" lang="zh-TW" sz="7200">
                <a:solidFill>
                  <a:srgbClr val="366092"/>
                </a:solidFill>
                <a:latin typeface="Microsoft JhengHei"/>
                <a:ea typeface="Microsoft JhengHei"/>
                <a:cs typeface="Microsoft JhengHei"/>
                <a:sym typeface="Microsoft JhengHei"/>
              </a:rPr>
              <a:t>4.許多業界師資和校內師資借調 (跨學業界)</a:t>
            </a:r>
            <a:endParaRPr/>
          </a:p>
          <a:p>
            <a:pPr indent="0" lvl="0" marL="0" rtl="0" algn="l">
              <a:spcBef>
                <a:spcPts val="1440"/>
              </a:spcBef>
              <a:spcAft>
                <a:spcPts val="0"/>
              </a:spcAft>
              <a:buClr>
                <a:srgbClr val="366092"/>
              </a:buClr>
              <a:buSzPts val="7200"/>
              <a:buNone/>
            </a:pPr>
            <a:r>
              <a:rPr b="1" lang="zh-TW" sz="7200">
                <a:solidFill>
                  <a:srgbClr val="366092"/>
                </a:solidFill>
                <a:latin typeface="Microsoft JhengHei"/>
                <a:ea typeface="Microsoft JhengHei"/>
                <a:cs typeface="Microsoft JhengHei"/>
                <a:sym typeface="Microsoft JhengHei"/>
              </a:rPr>
              <a:t>5.其他...</a:t>
            </a:r>
            <a:endParaRPr/>
          </a:p>
          <a:p>
            <a:pPr indent="0" lvl="0" marL="0" rtl="0" algn="l">
              <a:spcBef>
                <a:spcPts val="1620"/>
              </a:spcBef>
              <a:spcAft>
                <a:spcPts val="0"/>
              </a:spcAft>
              <a:buClr>
                <a:schemeClr val="dk1"/>
              </a:buClr>
              <a:buSzPts val="8100"/>
              <a:buNone/>
            </a:pPr>
            <a:r>
              <a:t/>
            </a:r>
            <a:endParaRPr sz="8100">
              <a:solidFill>
                <a:srgbClr val="002060"/>
              </a:solidFill>
              <a:latin typeface="Microsoft JhengHei"/>
              <a:ea typeface="Microsoft JhengHei"/>
              <a:cs typeface="Microsoft JhengHei"/>
              <a:sym typeface="Microsoft JhengHei"/>
            </a:endParaRPr>
          </a:p>
          <a:p>
            <a:pPr indent="0" lvl="0" marL="0" rtl="0" algn="l">
              <a:spcBef>
                <a:spcPts val="1620"/>
              </a:spcBef>
              <a:spcAft>
                <a:spcPts val="0"/>
              </a:spcAft>
              <a:buClr>
                <a:schemeClr val="dk1"/>
              </a:buClr>
              <a:buSzPts val="8100"/>
              <a:buNone/>
            </a:pPr>
            <a:r>
              <a:t/>
            </a:r>
            <a:endParaRPr b="1" sz="8100">
              <a:solidFill>
                <a:srgbClr val="366092"/>
              </a:solidFill>
              <a:latin typeface="Microsoft JhengHei"/>
              <a:ea typeface="Microsoft JhengHei"/>
              <a:cs typeface="Microsoft JhengHei"/>
              <a:sym typeface="Microsoft JhengHei"/>
            </a:endParaRPr>
          </a:p>
          <a:p>
            <a:pPr indent="0" lvl="0" marL="0" rtl="0" algn="l">
              <a:spcBef>
                <a:spcPts val="1620"/>
              </a:spcBef>
              <a:spcAft>
                <a:spcPts val="0"/>
              </a:spcAft>
              <a:buClr>
                <a:schemeClr val="dk1"/>
              </a:buClr>
              <a:buSzPts val="8100"/>
              <a:buNone/>
            </a:pPr>
            <a:r>
              <a:t/>
            </a:r>
            <a:endParaRPr b="1" sz="8100">
              <a:solidFill>
                <a:srgbClr val="366092"/>
              </a:solidFill>
              <a:latin typeface="Microsoft JhengHei"/>
              <a:ea typeface="Microsoft JhengHei"/>
              <a:cs typeface="Microsoft JhengHei"/>
              <a:sym typeface="Microsoft JhengHei"/>
            </a:endParaRPr>
          </a:p>
        </p:txBody>
      </p:sp>
      <p:sp>
        <p:nvSpPr>
          <p:cNvPr id="1549" name="Google Shape;1549;p81"/>
          <p:cNvSpPr/>
          <p:nvPr/>
        </p:nvSpPr>
        <p:spPr>
          <a:xfrm>
            <a:off x="3166334" y="1352920"/>
            <a:ext cx="581940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6600">
                <a:solidFill>
                  <a:schemeClr val="lt1"/>
                </a:solidFill>
                <a:latin typeface="Microsoft JhengHei"/>
                <a:ea typeface="Microsoft JhengHei"/>
                <a:cs typeface="Microsoft JhengHei"/>
                <a:sym typeface="Microsoft JhengHei"/>
              </a:rPr>
              <a:t>有獎徵答</a:t>
            </a:r>
            <a:endParaRPr/>
          </a:p>
        </p:txBody>
      </p:sp>
      <p:pic>
        <p:nvPicPr>
          <p:cNvPr id="1550" name="Google Shape;1550;p81"/>
          <p:cNvPicPr preferRelativeResize="0"/>
          <p:nvPr/>
        </p:nvPicPr>
        <p:blipFill rotWithShape="1">
          <a:blip r:embed="rId7">
            <a:alphaModFix/>
          </a:blip>
          <a:srcRect b="0" l="0" r="0" t="0"/>
          <a:stretch/>
        </p:blipFill>
        <p:spPr>
          <a:xfrm>
            <a:off x="15411695" y="613706"/>
            <a:ext cx="2379108" cy="2714751"/>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5" name="Shape 1555"/>
        <p:cNvGrpSpPr/>
        <p:nvPr/>
      </p:nvGrpSpPr>
      <p:grpSpPr>
        <a:xfrm>
          <a:off x="0" y="0"/>
          <a:ext cx="0" cy="0"/>
          <a:chOff x="0" y="0"/>
          <a:chExt cx="0" cy="0"/>
        </a:xfrm>
      </p:grpSpPr>
      <p:grpSp>
        <p:nvGrpSpPr>
          <p:cNvPr id="1556" name="Google Shape;1556;p82"/>
          <p:cNvGrpSpPr/>
          <p:nvPr/>
        </p:nvGrpSpPr>
        <p:grpSpPr>
          <a:xfrm rot="10800000">
            <a:off x="-2155014" y="0"/>
            <a:ext cx="9423611" cy="8803071"/>
            <a:chOff x="5967442" y="1030014"/>
            <a:chExt cx="6282407" cy="5868714"/>
          </a:xfrm>
        </p:grpSpPr>
        <p:grpSp>
          <p:nvGrpSpPr>
            <p:cNvPr id="1557" name="Google Shape;1557;p82"/>
            <p:cNvGrpSpPr/>
            <p:nvPr/>
          </p:nvGrpSpPr>
          <p:grpSpPr>
            <a:xfrm rot="10800000">
              <a:off x="5967442" y="2141428"/>
              <a:ext cx="6282407" cy="4757300"/>
              <a:chOff x="4946869" y="1460938"/>
              <a:chExt cx="6282407" cy="4757300"/>
            </a:xfrm>
          </p:grpSpPr>
          <p:pic>
            <p:nvPicPr>
              <p:cNvPr id="1558" name="Google Shape;1558;p82"/>
              <p:cNvPicPr preferRelativeResize="0"/>
              <p:nvPr/>
            </p:nvPicPr>
            <p:blipFill rotWithShape="1">
              <a:blip r:embed="rId3">
                <a:alphaModFix/>
              </a:blip>
              <a:srcRect b="38636" l="49741" r="0" t="0"/>
              <a:stretch/>
            </p:blipFill>
            <p:spPr>
              <a:xfrm>
                <a:off x="4946869" y="1460938"/>
                <a:ext cx="6127531" cy="4208318"/>
              </a:xfrm>
              <a:prstGeom prst="rect">
                <a:avLst/>
              </a:prstGeom>
              <a:noFill/>
              <a:ln>
                <a:noFill/>
              </a:ln>
            </p:spPr>
          </p:pic>
          <p:pic>
            <p:nvPicPr>
              <p:cNvPr id="1559" name="Google Shape;1559;p82"/>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60" name="Google Shape;1560;p82"/>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561" name="Google Shape;1561;p82"/>
          <p:cNvGrpSpPr/>
          <p:nvPr/>
        </p:nvGrpSpPr>
        <p:grpSpPr>
          <a:xfrm rot="5400000">
            <a:off x="-715930" y="3785198"/>
            <a:ext cx="6757559" cy="7376688"/>
            <a:chOff x="5967442" y="40727"/>
            <a:chExt cx="6282405" cy="6858000"/>
          </a:xfrm>
        </p:grpSpPr>
        <p:grpSp>
          <p:nvGrpSpPr>
            <p:cNvPr id="1562" name="Google Shape;1562;p82"/>
            <p:cNvGrpSpPr/>
            <p:nvPr/>
          </p:nvGrpSpPr>
          <p:grpSpPr>
            <a:xfrm rot="10800000">
              <a:off x="5967442" y="40727"/>
              <a:ext cx="6282405" cy="6858000"/>
              <a:chOff x="4946871" y="1460939"/>
              <a:chExt cx="6282405" cy="6858000"/>
            </a:xfrm>
          </p:grpSpPr>
          <p:pic>
            <p:nvPicPr>
              <p:cNvPr id="1563" name="Google Shape;1563;p82"/>
              <p:cNvPicPr preferRelativeResize="0"/>
              <p:nvPr/>
            </p:nvPicPr>
            <p:blipFill rotWithShape="1">
              <a:blip r:embed="rId5">
                <a:alphaModFix/>
              </a:blip>
              <a:srcRect b="0" l="49742" r="18934" t="0"/>
              <a:stretch/>
            </p:blipFill>
            <p:spPr>
              <a:xfrm>
                <a:off x="4946871" y="1460939"/>
                <a:ext cx="3818997" cy="6858000"/>
              </a:xfrm>
              <a:prstGeom prst="rect">
                <a:avLst/>
              </a:prstGeom>
              <a:noFill/>
              <a:ln>
                <a:noFill/>
              </a:ln>
            </p:spPr>
          </p:pic>
          <p:pic>
            <p:nvPicPr>
              <p:cNvPr id="1564" name="Google Shape;1564;p82"/>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65" name="Google Shape;1565;p82"/>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566" name="Google Shape;1566;p82"/>
          <p:cNvPicPr preferRelativeResize="0"/>
          <p:nvPr/>
        </p:nvPicPr>
        <p:blipFill rotWithShape="1">
          <a:blip r:embed="rId6">
            <a:alphaModFix/>
          </a:blip>
          <a:srcRect b="0" l="0" r="0" t="0"/>
          <a:stretch/>
        </p:blipFill>
        <p:spPr>
          <a:xfrm rot="-443296">
            <a:off x="238363" y="3296337"/>
            <a:ext cx="4859531" cy="4854117"/>
          </a:xfrm>
          <a:prstGeom prst="rect">
            <a:avLst/>
          </a:prstGeom>
          <a:noFill/>
          <a:ln>
            <a:noFill/>
          </a:ln>
        </p:spPr>
      </p:pic>
      <p:grpSp>
        <p:nvGrpSpPr>
          <p:cNvPr id="1567" name="Google Shape;1567;p82"/>
          <p:cNvGrpSpPr/>
          <p:nvPr/>
        </p:nvGrpSpPr>
        <p:grpSpPr>
          <a:xfrm>
            <a:off x="7875190" y="219678"/>
            <a:ext cx="9423611" cy="10287000"/>
            <a:chOff x="5967442" y="40728"/>
            <a:chExt cx="6282407" cy="6858000"/>
          </a:xfrm>
        </p:grpSpPr>
        <p:grpSp>
          <p:nvGrpSpPr>
            <p:cNvPr id="1568" name="Google Shape;1568;p82"/>
            <p:cNvGrpSpPr/>
            <p:nvPr/>
          </p:nvGrpSpPr>
          <p:grpSpPr>
            <a:xfrm rot="10800000">
              <a:off x="5967442" y="40728"/>
              <a:ext cx="6282407" cy="6858000"/>
              <a:chOff x="4946869" y="1460938"/>
              <a:chExt cx="6282407" cy="6858000"/>
            </a:xfrm>
          </p:grpSpPr>
          <p:pic>
            <p:nvPicPr>
              <p:cNvPr id="1569" name="Google Shape;1569;p82"/>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570" name="Google Shape;1570;p82"/>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71" name="Google Shape;1571;p82"/>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572" name="Google Shape;1572;p82"/>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573" name="Google Shape;1573;p82"/>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574" name="Google Shape;1574;p82"/>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575" name="Google Shape;1575;p82"/>
          <p:cNvSpPr txBox="1"/>
          <p:nvPr>
            <p:ph idx="1" type="body"/>
          </p:nvPr>
        </p:nvSpPr>
        <p:spPr>
          <a:xfrm>
            <a:off x="-2993921" y="3483539"/>
            <a:ext cx="20552412" cy="479030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366092"/>
              </a:buClr>
              <a:buSzPts val="10800"/>
              <a:buNone/>
            </a:pPr>
            <a:r>
              <a:rPr b="1" lang="zh-TW" sz="10800">
                <a:solidFill>
                  <a:srgbClr val="366092"/>
                </a:solidFill>
                <a:latin typeface="Microsoft JhengHei"/>
                <a:ea typeface="Microsoft JhengHei"/>
                <a:cs typeface="Microsoft JhengHei"/>
                <a:sym typeface="Microsoft JhengHei"/>
              </a:rPr>
              <a:t>         </a:t>
            </a:r>
            <a:r>
              <a:rPr b="1" lang="zh-TW" sz="9900">
                <a:solidFill>
                  <a:srgbClr val="366092"/>
                </a:solidFill>
                <a:latin typeface="Microsoft JhengHei"/>
                <a:ea typeface="Microsoft JhengHei"/>
                <a:cs typeface="Microsoft JhengHei"/>
                <a:sym typeface="Microsoft JhengHei"/>
              </a:rPr>
              <a:t>Q5.海大入學管道有哪些？</a:t>
            </a:r>
            <a:endParaRPr b="1" sz="9900">
              <a:solidFill>
                <a:srgbClr val="366092"/>
              </a:solidFill>
              <a:latin typeface="Microsoft JhengHei"/>
              <a:ea typeface="Microsoft JhengHei"/>
              <a:cs typeface="Microsoft JhengHei"/>
              <a:sym typeface="Microsoft JhengHei"/>
            </a:endParaRPr>
          </a:p>
          <a:p>
            <a:pPr indent="0" lvl="0" marL="0" rtl="0" algn="l">
              <a:spcBef>
                <a:spcPts val="2400"/>
              </a:spcBef>
              <a:spcAft>
                <a:spcPts val="0"/>
              </a:spcAft>
              <a:buClr>
                <a:schemeClr val="dk1"/>
              </a:buClr>
              <a:buSzPts val="12000"/>
              <a:buNone/>
            </a:pPr>
            <a:r>
              <a:t/>
            </a:r>
            <a:endParaRPr b="1" sz="12000">
              <a:solidFill>
                <a:srgbClr val="0070C0"/>
              </a:solidFill>
              <a:latin typeface="Microsoft JhengHei"/>
              <a:ea typeface="Microsoft JhengHei"/>
              <a:cs typeface="Microsoft JhengHei"/>
              <a:sym typeface="Microsoft JhengHei"/>
            </a:endParaRPr>
          </a:p>
        </p:txBody>
      </p:sp>
      <p:sp>
        <p:nvSpPr>
          <p:cNvPr id="1576" name="Google Shape;1576;p82"/>
          <p:cNvSpPr/>
          <p:nvPr/>
        </p:nvSpPr>
        <p:spPr>
          <a:xfrm>
            <a:off x="3166334" y="1352920"/>
            <a:ext cx="581940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6600">
                <a:solidFill>
                  <a:schemeClr val="lt1"/>
                </a:solidFill>
                <a:latin typeface="Microsoft JhengHei"/>
                <a:ea typeface="Microsoft JhengHei"/>
                <a:cs typeface="Microsoft JhengHei"/>
                <a:sym typeface="Microsoft JhengHei"/>
              </a:rPr>
              <a:t>有獎徵答</a:t>
            </a:r>
            <a:endParaRPr/>
          </a:p>
        </p:txBody>
      </p:sp>
      <p:pic>
        <p:nvPicPr>
          <p:cNvPr id="1577" name="Google Shape;1577;p82"/>
          <p:cNvPicPr preferRelativeResize="0"/>
          <p:nvPr/>
        </p:nvPicPr>
        <p:blipFill rotWithShape="1">
          <a:blip r:embed="rId7">
            <a:alphaModFix/>
          </a:blip>
          <a:srcRect b="0" l="0" r="0" t="0"/>
          <a:stretch/>
        </p:blipFill>
        <p:spPr>
          <a:xfrm>
            <a:off x="15529592" y="219678"/>
            <a:ext cx="2379108" cy="2714751"/>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2" name="Shape 1582"/>
        <p:cNvGrpSpPr/>
        <p:nvPr/>
      </p:nvGrpSpPr>
      <p:grpSpPr>
        <a:xfrm>
          <a:off x="0" y="0"/>
          <a:ext cx="0" cy="0"/>
          <a:chOff x="0" y="0"/>
          <a:chExt cx="0" cy="0"/>
        </a:xfrm>
      </p:grpSpPr>
      <p:grpSp>
        <p:nvGrpSpPr>
          <p:cNvPr id="1583" name="Google Shape;1583;p83"/>
          <p:cNvGrpSpPr/>
          <p:nvPr/>
        </p:nvGrpSpPr>
        <p:grpSpPr>
          <a:xfrm rot="10800000">
            <a:off x="-2155016" y="0"/>
            <a:ext cx="20103801" cy="9344601"/>
            <a:chOff x="5967442" y="668994"/>
            <a:chExt cx="6282407" cy="6229734"/>
          </a:xfrm>
        </p:grpSpPr>
        <p:grpSp>
          <p:nvGrpSpPr>
            <p:cNvPr id="1584" name="Google Shape;1584;p83"/>
            <p:cNvGrpSpPr/>
            <p:nvPr/>
          </p:nvGrpSpPr>
          <p:grpSpPr>
            <a:xfrm rot="10800000">
              <a:off x="5967442" y="668994"/>
              <a:ext cx="6282407" cy="6229734"/>
              <a:chOff x="4946869" y="1460938"/>
              <a:chExt cx="6282407" cy="6229734"/>
            </a:xfrm>
          </p:grpSpPr>
          <p:pic>
            <p:nvPicPr>
              <p:cNvPr id="1585" name="Google Shape;1585;p83"/>
              <p:cNvPicPr preferRelativeResize="0"/>
              <p:nvPr/>
            </p:nvPicPr>
            <p:blipFill rotWithShape="1">
              <a:blip r:embed="rId3">
                <a:alphaModFix/>
              </a:blip>
              <a:srcRect b="38636" l="49741" r="0" t="0"/>
              <a:stretch/>
            </p:blipFill>
            <p:spPr>
              <a:xfrm>
                <a:off x="4946869" y="1460938"/>
                <a:ext cx="6127531" cy="6229734"/>
              </a:xfrm>
              <a:prstGeom prst="rect">
                <a:avLst/>
              </a:prstGeom>
              <a:noFill/>
              <a:ln>
                <a:noFill/>
              </a:ln>
            </p:spPr>
          </p:pic>
          <p:pic>
            <p:nvPicPr>
              <p:cNvPr id="1586" name="Google Shape;1586;p83"/>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87" name="Google Shape;1587;p83"/>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grpSp>
        <p:nvGrpSpPr>
          <p:cNvPr id="1588" name="Google Shape;1588;p83"/>
          <p:cNvGrpSpPr/>
          <p:nvPr/>
        </p:nvGrpSpPr>
        <p:grpSpPr>
          <a:xfrm rot="5400000">
            <a:off x="-645072" y="3757002"/>
            <a:ext cx="6757559" cy="7376688"/>
            <a:chOff x="5967442" y="40727"/>
            <a:chExt cx="6282405" cy="6858000"/>
          </a:xfrm>
        </p:grpSpPr>
        <p:grpSp>
          <p:nvGrpSpPr>
            <p:cNvPr id="1589" name="Google Shape;1589;p83"/>
            <p:cNvGrpSpPr/>
            <p:nvPr/>
          </p:nvGrpSpPr>
          <p:grpSpPr>
            <a:xfrm rot="10800000">
              <a:off x="5967442" y="40727"/>
              <a:ext cx="6282405" cy="6858000"/>
              <a:chOff x="4946871" y="1460939"/>
              <a:chExt cx="6282405" cy="6858000"/>
            </a:xfrm>
          </p:grpSpPr>
          <p:pic>
            <p:nvPicPr>
              <p:cNvPr id="1590" name="Google Shape;1590;p83"/>
              <p:cNvPicPr preferRelativeResize="0"/>
              <p:nvPr/>
            </p:nvPicPr>
            <p:blipFill rotWithShape="1">
              <a:blip r:embed="rId5">
                <a:alphaModFix/>
              </a:blip>
              <a:srcRect b="0" l="49742" r="18934" t="0"/>
              <a:stretch/>
            </p:blipFill>
            <p:spPr>
              <a:xfrm>
                <a:off x="4946871" y="1460939"/>
                <a:ext cx="3818997" cy="6858000"/>
              </a:xfrm>
              <a:prstGeom prst="rect">
                <a:avLst/>
              </a:prstGeom>
              <a:noFill/>
              <a:ln>
                <a:noFill/>
              </a:ln>
            </p:spPr>
          </p:pic>
          <p:pic>
            <p:nvPicPr>
              <p:cNvPr id="1591" name="Google Shape;1591;p83"/>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92" name="Google Shape;1592;p83"/>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pic>
        <p:nvPicPr>
          <p:cNvPr id="1593" name="Google Shape;1593;p83"/>
          <p:cNvPicPr preferRelativeResize="0"/>
          <p:nvPr/>
        </p:nvPicPr>
        <p:blipFill rotWithShape="1">
          <a:blip r:embed="rId6">
            <a:alphaModFix/>
          </a:blip>
          <a:srcRect b="0" l="0" r="0" t="0"/>
          <a:stretch/>
        </p:blipFill>
        <p:spPr>
          <a:xfrm rot="-443296">
            <a:off x="238363" y="3296337"/>
            <a:ext cx="4859531" cy="4854117"/>
          </a:xfrm>
          <a:prstGeom prst="rect">
            <a:avLst/>
          </a:prstGeom>
          <a:noFill/>
          <a:ln>
            <a:noFill/>
          </a:ln>
        </p:spPr>
      </p:pic>
      <p:grpSp>
        <p:nvGrpSpPr>
          <p:cNvPr id="1594" name="Google Shape;1594;p83"/>
          <p:cNvGrpSpPr/>
          <p:nvPr/>
        </p:nvGrpSpPr>
        <p:grpSpPr>
          <a:xfrm>
            <a:off x="8951164" y="61092"/>
            <a:ext cx="9423611" cy="10287000"/>
            <a:chOff x="5967442" y="40728"/>
            <a:chExt cx="6282407" cy="6858000"/>
          </a:xfrm>
        </p:grpSpPr>
        <p:grpSp>
          <p:nvGrpSpPr>
            <p:cNvPr id="1595" name="Google Shape;1595;p83"/>
            <p:cNvGrpSpPr/>
            <p:nvPr/>
          </p:nvGrpSpPr>
          <p:grpSpPr>
            <a:xfrm rot="10800000">
              <a:off x="5967442" y="40728"/>
              <a:ext cx="6282407" cy="6858000"/>
              <a:chOff x="4946869" y="1460938"/>
              <a:chExt cx="6282407" cy="6858000"/>
            </a:xfrm>
          </p:grpSpPr>
          <p:pic>
            <p:nvPicPr>
              <p:cNvPr id="1596" name="Google Shape;1596;p83"/>
              <p:cNvPicPr preferRelativeResize="0"/>
              <p:nvPr/>
            </p:nvPicPr>
            <p:blipFill rotWithShape="1">
              <a:blip r:embed="rId3">
                <a:alphaModFix/>
              </a:blip>
              <a:srcRect b="0" l="49741" r="0" t="0"/>
              <a:stretch/>
            </p:blipFill>
            <p:spPr>
              <a:xfrm>
                <a:off x="4946869" y="1460938"/>
                <a:ext cx="6127531" cy="6858000"/>
              </a:xfrm>
              <a:prstGeom prst="rect">
                <a:avLst/>
              </a:prstGeom>
              <a:noFill/>
              <a:ln>
                <a:noFill/>
              </a:ln>
            </p:spPr>
          </p:pic>
          <p:pic>
            <p:nvPicPr>
              <p:cNvPr id="1597" name="Google Shape;1597;p83"/>
              <p:cNvPicPr preferRelativeResize="0"/>
              <p:nvPr/>
            </p:nvPicPr>
            <p:blipFill rotWithShape="1">
              <a:blip r:embed="rId4">
                <a:alphaModFix/>
              </a:blip>
              <a:srcRect b="0" l="0" r="0" t="0"/>
              <a:stretch/>
            </p:blipFill>
            <p:spPr>
              <a:xfrm>
                <a:off x="8552751" y="4484688"/>
                <a:ext cx="2676525" cy="1733550"/>
              </a:xfrm>
              <a:prstGeom prst="rect">
                <a:avLst/>
              </a:prstGeom>
              <a:noFill/>
              <a:ln>
                <a:noFill/>
              </a:ln>
            </p:spPr>
          </p:pic>
        </p:grpSp>
        <p:sp>
          <p:nvSpPr>
            <p:cNvPr id="1598" name="Google Shape;1598;p83"/>
            <p:cNvSpPr/>
            <p:nvPr/>
          </p:nvSpPr>
          <p:spPr>
            <a:xfrm>
              <a:off x="7451834" y="1030014"/>
              <a:ext cx="2726387" cy="905149"/>
            </a:xfrm>
            <a:prstGeom prst="roundRect">
              <a:avLst>
                <a:gd fmla="val 16667" name="adj"/>
              </a:avLst>
            </a:prstGeom>
            <a:gradFill>
              <a:gsLst>
                <a:gs pos="0">
                  <a:srgbClr val="F9F8F8"/>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grpSp>
      <p:sp>
        <p:nvSpPr>
          <p:cNvPr id="1599" name="Google Shape;1599;p83"/>
          <p:cNvSpPr/>
          <p:nvPr/>
        </p:nvSpPr>
        <p:spPr>
          <a:xfrm>
            <a:off x="15343416" y="7197636"/>
            <a:ext cx="236220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600" name="Google Shape;1600;p83"/>
          <p:cNvSpPr/>
          <p:nvPr/>
        </p:nvSpPr>
        <p:spPr>
          <a:xfrm>
            <a:off x="17112344" y="4147317"/>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8CB3E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601" name="Google Shape;1601;p83"/>
          <p:cNvSpPr/>
          <p:nvPr/>
        </p:nvSpPr>
        <p:spPr>
          <a:xfrm>
            <a:off x="11744186" y="9312186"/>
            <a:ext cx="2443530" cy="2114550"/>
          </a:xfrm>
          <a:custGeom>
            <a:rect b="b" l="l" r="r" t="t"/>
            <a:pathLst>
              <a:path extrusionOk="0" h="1409700" w="1574800">
                <a:moveTo>
                  <a:pt x="387350" y="0"/>
                </a:moveTo>
                <a:lnTo>
                  <a:pt x="0" y="711200"/>
                </a:lnTo>
                <a:lnTo>
                  <a:pt x="374650" y="1390650"/>
                </a:lnTo>
                <a:lnTo>
                  <a:pt x="1212850" y="1409700"/>
                </a:lnTo>
                <a:lnTo>
                  <a:pt x="1574800" y="685800"/>
                </a:lnTo>
                <a:lnTo>
                  <a:pt x="1200150" y="19050"/>
                </a:lnTo>
                <a:lnTo>
                  <a:pt x="387350" y="0"/>
                </a:lnTo>
                <a:close/>
              </a:path>
            </a:pathLst>
          </a:custGeom>
          <a:noFill/>
          <a:ln cap="flat" cmpd="sng" w="381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chemeClr val="lt1"/>
              </a:solidFill>
              <a:latin typeface="Calibri"/>
              <a:ea typeface="Calibri"/>
              <a:cs typeface="Calibri"/>
              <a:sym typeface="Calibri"/>
            </a:endParaRPr>
          </a:p>
        </p:txBody>
      </p:sp>
      <p:sp>
        <p:nvSpPr>
          <p:cNvPr id="1602" name="Google Shape;1602;p83"/>
          <p:cNvSpPr txBox="1"/>
          <p:nvPr>
            <p:ph idx="1" type="body"/>
          </p:nvPr>
        </p:nvSpPr>
        <p:spPr>
          <a:xfrm>
            <a:off x="221227" y="2760446"/>
            <a:ext cx="17337263" cy="8096762"/>
          </a:xfrm>
          <a:prstGeom prst="rect">
            <a:avLst/>
          </a:prstGeom>
          <a:noFill/>
          <a:ln>
            <a:noFill/>
          </a:ln>
        </p:spPr>
        <p:txBody>
          <a:bodyPr anchorCtr="0" anchor="t" bIns="45700" lIns="91425" spcFirstLastPara="1" rIns="91425" wrap="square" tIns="45700">
            <a:noAutofit/>
          </a:bodyPr>
          <a:lstStyle/>
          <a:p>
            <a:pPr indent="-457200" lvl="0" marL="342900" rtl="0" algn="l">
              <a:spcBef>
                <a:spcPts val="0"/>
              </a:spcBef>
              <a:spcAft>
                <a:spcPts val="0"/>
              </a:spcAft>
              <a:buClr>
                <a:srgbClr val="366092"/>
              </a:buClr>
              <a:buSzPts val="7200"/>
              <a:buChar char="•"/>
            </a:pPr>
            <a:r>
              <a:rPr b="1" lang="zh-TW" sz="7200">
                <a:solidFill>
                  <a:srgbClr val="366092"/>
                </a:solidFill>
                <a:latin typeface="Microsoft JhengHei"/>
                <a:ea typeface="Microsoft JhengHei"/>
                <a:cs typeface="Microsoft JhengHei"/>
                <a:sym typeface="Microsoft JhengHei"/>
              </a:rPr>
              <a:t>Ans</a:t>
            </a:r>
            <a:r>
              <a:rPr b="1" lang="zh-TW" sz="7200">
                <a:solidFill>
                  <a:srgbClr val="366092"/>
                </a:solidFill>
                <a:latin typeface="PMingLiu"/>
                <a:ea typeface="PMingLiu"/>
                <a:cs typeface="PMingLiu"/>
                <a:sym typeface="PMingLiu"/>
              </a:rPr>
              <a:t>：</a:t>
            </a:r>
            <a:r>
              <a:rPr b="1" lang="zh-TW" sz="7200">
                <a:solidFill>
                  <a:srgbClr val="000000"/>
                </a:solidFill>
                <a:latin typeface="Microsoft JhengHei"/>
                <a:ea typeface="Microsoft JhengHei"/>
                <a:cs typeface="Microsoft JhengHei"/>
                <a:sym typeface="Microsoft JhengHei"/>
              </a:rPr>
              <a:t> </a:t>
            </a:r>
            <a:r>
              <a:rPr b="1" lang="zh-TW" sz="7200">
                <a:solidFill>
                  <a:srgbClr val="366092"/>
                </a:solidFill>
                <a:latin typeface="Microsoft JhengHei"/>
                <a:ea typeface="Microsoft JhengHei"/>
                <a:cs typeface="Microsoft JhengHei"/>
                <a:sym typeface="Microsoft JhengHei"/>
              </a:rPr>
              <a:t>多元入學管道 4+1</a:t>
            </a:r>
            <a:endParaRPr sz="8100">
              <a:solidFill>
                <a:srgbClr val="366092"/>
              </a:solidFill>
              <a:latin typeface="Microsoft JhengHei"/>
              <a:ea typeface="Microsoft JhengHei"/>
              <a:cs typeface="Microsoft JhengHei"/>
              <a:sym typeface="Microsoft JhengHei"/>
            </a:endParaRPr>
          </a:p>
          <a:p>
            <a:pPr indent="0" lvl="0" marL="0" rtl="0" algn="l">
              <a:spcBef>
                <a:spcPts val="1620"/>
              </a:spcBef>
              <a:spcAft>
                <a:spcPts val="0"/>
              </a:spcAft>
              <a:buClr>
                <a:srgbClr val="366092"/>
              </a:buClr>
              <a:buSzPts val="8100"/>
              <a:buNone/>
            </a:pPr>
            <a:r>
              <a:rPr b="1" lang="zh-TW" sz="8100">
                <a:solidFill>
                  <a:srgbClr val="366092"/>
                </a:solidFill>
                <a:latin typeface="Microsoft JhengHei"/>
                <a:ea typeface="Microsoft JhengHei"/>
                <a:cs typeface="Microsoft JhengHei"/>
                <a:sym typeface="Microsoft JhengHei"/>
              </a:rPr>
              <a:t>1. 免面試：特殊選才</a:t>
            </a:r>
            <a:endParaRPr b="1" sz="8100">
              <a:solidFill>
                <a:srgbClr val="366092"/>
              </a:solidFill>
              <a:latin typeface="Microsoft JhengHei"/>
              <a:ea typeface="Microsoft JhengHei"/>
              <a:cs typeface="Microsoft JhengHei"/>
              <a:sym typeface="Microsoft JhengHei"/>
            </a:endParaRPr>
          </a:p>
          <a:p>
            <a:pPr indent="0" lvl="0" marL="0" rtl="0" algn="l">
              <a:spcBef>
                <a:spcPts val="1620"/>
              </a:spcBef>
              <a:spcAft>
                <a:spcPts val="0"/>
              </a:spcAft>
              <a:buClr>
                <a:srgbClr val="366092"/>
              </a:buClr>
              <a:buSzPts val="8100"/>
              <a:buNone/>
            </a:pPr>
            <a:r>
              <a:rPr b="1" lang="zh-TW" sz="8100">
                <a:solidFill>
                  <a:srgbClr val="366092"/>
                </a:solidFill>
                <a:latin typeface="Microsoft JhengHei"/>
                <a:ea typeface="Microsoft JhengHei"/>
                <a:cs typeface="Microsoft JhengHei"/>
                <a:sym typeface="Microsoft JhengHei"/>
              </a:rPr>
              <a:t>2. 學科能力測驗：單獨招生、繁星推薦、申請入學</a:t>
            </a:r>
            <a:endParaRPr b="1" sz="8100">
              <a:solidFill>
                <a:srgbClr val="366092"/>
              </a:solidFill>
              <a:latin typeface="Microsoft JhengHei"/>
              <a:ea typeface="Microsoft JhengHei"/>
              <a:cs typeface="Microsoft JhengHei"/>
              <a:sym typeface="Microsoft JhengHei"/>
            </a:endParaRPr>
          </a:p>
          <a:p>
            <a:pPr indent="0" lvl="0" marL="0" rtl="0" algn="l">
              <a:spcBef>
                <a:spcPts val="1620"/>
              </a:spcBef>
              <a:spcAft>
                <a:spcPts val="0"/>
              </a:spcAft>
              <a:buClr>
                <a:srgbClr val="366092"/>
              </a:buClr>
              <a:buSzPts val="8100"/>
              <a:buNone/>
            </a:pPr>
            <a:r>
              <a:rPr b="1" lang="zh-TW" sz="8100">
                <a:solidFill>
                  <a:srgbClr val="366092"/>
                </a:solidFill>
                <a:latin typeface="Microsoft JhengHei"/>
                <a:ea typeface="Microsoft JhengHei"/>
                <a:cs typeface="Microsoft JhengHei"/>
                <a:sym typeface="Microsoft JhengHei"/>
              </a:rPr>
              <a:t>3. 分科測驗：分發入學</a:t>
            </a:r>
            <a:endParaRPr b="1" sz="8100">
              <a:solidFill>
                <a:srgbClr val="366092"/>
              </a:solidFill>
              <a:latin typeface="Microsoft JhengHei"/>
              <a:ea typeface="Microsoft JhengHei"/>
              <a:cs typeface="Microsoft JhengHei"/>
              <a:sym typeface="Microsoft JhengHei"/>
            </a:endParaRPr>
          </a:p>
          <a:p>
            <a:pPr indent="0" lvl="0" marL="0" rtl="0" algn="l">
              <a:spcBef>
                <a:spcPts val="1620"/>
              </a:spcBef>
              <a:spcAft>
                <a:spcPts val="0"/>
              </a:spcAft>
              <a:buClr>
                <a:schemeClr val="dk1"/>
              </a:buClr>
              <a:buSzPts val="8100"/>
              <a:buNone/>
            </a:pPr>
            <a:r>
              <a:t/>
            </a:r>
            <a:endParaRPr b="1" sz="8100">
              <a:solidFill>
                <a:srgbClr val="366092"/>
              </a:solidFill>
              <a:latin typeface="Microsoft JhengHei"/>
              <a:ea typeface="Microsoft JhengHei"/>
              <a:cs typeface="Microsoft JhengHei"/>
              <a:sym typeface="Microsoft JhengHei"/>
            </a:endParaRPr>
          </a:p>
        </p:txBody>
      </p:sp>
      <p:sp>
        <p:nvSpPr>
          <p:cNvPr id="1603" name="Google Shape;1603;p83"/>
          <p:cNvSpPr/>
          <p:nvPr/>
        </p:nvSpPr>
        <p:spPr>
          <a:xfrm>
            <a:off x="3166334" y="1352920"/>
            <a:ext cx="5819402" cy="1042997"/>
          </a:xfrm>
          <a:prstGeom prst="roundRect">
            <a:avLst>
              <a:gd fmla="val 1921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zh-TW" sz="6600">
                <a:solidFill>
                  <a:schemeClr val="lt1"/>
                </a:solidFill>
                <a:latin typeface="Microsoft JhengHei"/>
                <a:ea typeface="Microsoft JhengHei"/>
                <a:cs typeface="Microsoft JhengHei"/>
                <a:sym typeface="Microsoft JhengHei"/>
              </a:rPr>
              <a:t>有獎徵答</a:t>
            </a:r>
            <a:endParaRPr/>
          </a:p>
        </p:txBody>
      </p:sp>
      <p:pic>
        <p:nvPicPr>
          <p:cNvPr id="1604" name="Google Shape;1604;p83"/>
          <p:cNvPicPr preferRelativeResize="0"/>
          <p:nvPr/>
        </p:nvPicPr>
        <p:blipFill rotWithShape="1">
          <a:blip r:embed="rId7">
            <a:alphaModFix/>
          </a:blip>
          <a:srcRect b="0" l="0" r="0" t="0"/>
          <a:stretch/>
        </p:blipFill>
        <p:spPr>
          <a:xfrm>
            <a:off x="15411695" y="613706"/>
            <a:ext cx="2379108" cy="27147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佈景主題">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user</dc:creator>
</cp:coreProperties>
</file>