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84" r:id="rId4"/>
    <p:sldId id="301" r:id="rId5"/>
    <p:sldId id="287" r:id="rId6"/>
    <p:sldId id="289" r:id="rId7"/>
    <p:sldId id="295" r:id="rId8"/>
    <p:sldId id="290" r:id="rId9"/>
    <p:sldId id="296" r:id="rId10"/>
    <p:sldId id="306" r:id="rId11"/>
    <p:sldId id="305" r:id="rId12"/>
    <p:sldId id="302" r:id="rId13"/>
    <p:sldId id="294" r:id="rId14"/>
    <p:sldId id="293" r:id="rId15"/>
    <p:sldId id="280" r:id="rId16"/>
    <p:sldId id="262" r:id="rId17"/>
    <p:sldId id="281" r:id="rId18"/>
    <p:sldId id="292" r:id="rId19"/>
    <p:sldId id="283" r:id="rId20"/>
    <p:sldId id="263" r:id="rId21"/>
    <p:sldId id="288" r:id="rId22"/>
    <p:sldId id="264" r:id="rId23"/>
    <p:sldId id="275" r:id="rId24"/>
  </p:sldIdLst>
  <p:sldSz cx="12192000" cy="6858000"/>
  <p:notesSz cx="7104063" cy="10234613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8C4B8"/>
    <a:srgbClr val="15B1B8"/>
    <a:srgbClr val="24B0D2"/>
    <a:srgbClr val="067ABA"/>
    <a:srgbClr val="DDE9E8"/>
    <a:srgbClr val="DFE4E9"/>
    <a:srgbClr val="F2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6"/>
  </p:normalViewPr>
  <p:slideViewPr>
    <p:cSldViewPr snapToGrid="0" snapToObjects="1">
      <p:cViewPr varScale="1">
        <p:scale>
          <a:sx n="60" d="100"/>
          <a:sy n="60" d="100"/>
        </p:scale>
        <p:origin x="8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800" b="1" i="0" baseline="0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115 </a:t>
            </a:r>
            <a:r>
              <a:rPr lang="zh-TW" altLang="zh-TW" sz="2000" b="1" i="0" baseline="0" dirty="0">
                <a:effectLst/>
                <a:latin typeface="微軟正黑體" pitchFamily="34" charset="-120"/>
                <a:ea typeface="微軟正黑體" pitchFamily="34" charset="-120"/>
              </a:rPr>
              <a:t>學年度大學部各種入學管道比例</a:t>
            </a:r>
            <a:r>
              <a:rPr lang="en-US" altLang="zh-TW" sz="2000" b="1" i="0" baseline="0" dirty="0">
                <a:effectLst/>
                <a:latin typeface="微軟正黑體" pitchFamily="34" charset="-120"/>
                <a:ea typeface="微軟正黑體" pitchFamily="34" charset="-120"/>
              </a:rPr>
              <a:t>  </a:t>
            </a:r>
          </a:p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2000" b="1" i="0" baseline="0" dirty="0">
                <a:effectLst/>
                <a:latin typeface="微軟正黑體" pitchFamily="34" charset="-120"/>
                <a:ea typeface="微軟正黑體" pitchFamily="34" charset="-120"/>
              </a:rPr>
              <a:t>招生名額 合計</a:t>
            </a:r>
            <a:r>
              <a:rPr lang="en-US" altLang="zh-TW" sz="2000" b="1" i="0" baseline="0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54</a:t>
            </a:r>
            <a:r>
              <a:rPr lang="zh-TW" altLang="en-US" sz="2000" b="1" i="0" baseline="0" dirty="0">
                <a:effectLst/>
                <a:latin typeface="微軟正黑體" pitchFamily="34" charset="-120"/>
                <a:ea typeface="微軟正黑體" pitchFamily="34" charset="-120"/>
              </a:rPr>
              <a:t>名</a:t>
            </a:r>
            <a:endParaRPr lang="zh-TW" altLang="zh-TW" sz="2000" dirty="0">
              <a:effectLst/>
              <a:latin typeface="微軟正黑體" pitchFamily="34" charset="-120"/>
              <a:ea typeface="微軟正黑體" pitchFamily="34" charset="-120"/>
            </a:endParaRPr>
          </a:p>
        </c:rich>
      </c:tx>
      <c:layout>
        <c:manualLayout>
          <c:xMode val="edge"/>
          <c:yMode val="edge"/>
          <c:x val="0.12251549597093295"/>
          <c:y val="2.348165811322103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86-4039-AD92-7E87E7C42FAC}"/>
              </c:ext>
            </c:extLst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86-4039-AD92-7E87E7C42FAC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86-4039-AD92-7E87E7C42FA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86-4039-AD92-7E87E7C42FAC}"/>
              </c:ext>
            </c:extLst>
          </c:dPt>
          <c:dLbls>
            <c:dLbl>
              <c:idx val="0"/>
              <c:layout>
                <c:manualLayout>
                  <c:x val="-0.13703289032313418"/>
                  <c:y val="0.180775075503905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rgbClr val="44546A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defRPr>
                    </a:pPr>
                    <a:r>
                      <a:rPr lang="en-US" altLang="zh-TW" sz="1100" dirty="0">
                        <a:latin typeface="微軟正黑體" pitchFamily="34" charset="-120"/>
                        <a:ea typeface="微軟正黑體" pitchFamily="34" charset="-120"/>
                      </a:rPr>
                      <a:t>18%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rgbClr val="44546A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defRPr>
                    </a:pPr>
                    <a:r>
                      <a:rPr lang="zh-TW" altLang="en-US" sz="1100" b="0" i="0" u="none" strike="noStrike" kern="1200" baseline="0" dirty="0">
                        <a:solidFill>
                          <a:srgbClr val="44546A"/>
                        </a:solidFill>
                        <a:latin typeface="微軟正黑體" pitchFamily="34" charset="-120"/>
                        <a:ea typeface="微軟正黑體" pitchFamily="34" charset="-120"/>
                      </a:rPr>
                      <a:t>繁星推薦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rgbClr val="44546A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defRPr>
                    </a:pPr>
                    <a:r>
                      <a:rPr lang="zh-TW" altLang="en-US" sz="1100" b="0" i="0" u="none" strike="noStrike" kern="1200" baseline="0" dirty="0">
                        <a:solidFill>
                          <a:srgbClr val="44546A"/>
                        </a:solidFill>
                        <a:latin typeface="微軟正黑體" pitchFamily="34" charset="-120"/>
                        <a:ea typeface="微軟正黑體" pitchFamily="34" charset="-120"/>
                      </a:rPr>
                      <a:t>招收</a:t>
                    </a:r>
                    <a:r>
                      <a:rPr lang="en-US" altLang="zh-TW" sz="1100" b="1" i="0" u="none" strike="noStrike" kern="1200" baseline="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rPr>
                      <a:t>10</a:t>
                    </a:r>
                    <a:r>
                      <a:rPr lang="zh-TW" altLang="en-US" sz="1100" b="0" i="0" u="none" strike="noStrike" kern="1200" baseline="0" dirty="0">
                        <a:solidFill>
                          <a:srgbClr val="44546A"/>
                        </a:solidFill>
                        <a:latin typeface="微軟正黑體" pitchFamily="34" charset="-120"/>
                        <a:ea typeface="微軟正黑體" pitchFamily="34" charset="-120"/>
                      </a:rPr>
                      <a:t>位</a:t>
                    </a:r>
                    <a:endParaRPr lang="zh-TW" altLang="en-US" sz="2000" b="0" i="0" u="none" strike="noStrike" kern="1200" baseline="0" dirty="0">
                      <a:solidFill>
                        <a:srgbClr val="44546A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2786-4039-AD92-7E87E7C42FAC}"/>
                </c:ext>
              </c:extLst>
            </c:dLbl>
            <c:dLbl>
              <c:idx val="1"/>
              <c:layout>
                <c:manualLayout>
                  <c:x val="-0.16663511684574914"/>
                  <c:y val="-0.111514196119194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defRPr>
                    </a:pPr>
                    <a:r>
                      <a:rPr lang="en-US" altLang="zh-TW" sz="1100" dirty="0">
                        <a:latin typeface="微軟正黑體" pitchFamily="34" charset="-120"/>
                        <a:ea typeface="微軟正黑體" pitchFamily="34" charset="-120"/>
                      </a:rPr>
                      <a:t>31%</a:t>
                    </a:r>
                  </a:p>
                  <a:p>
                    <a:pPr>
                      <a:defRPr sz="1100" b="0" i="0" u="none" strike="noStrike" kern="1200" baseline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defRPr>
                    </a:pPr>
                    <a:r>
                      <a:rPr lang="zh-TW" altLang="en-US" sz="1100" dirty="0">
                        <a:latin typeface="微軟正黑體" pitchFamily="34" charset="-120"/>
                        <a:ea typeface="微軟正黑體" pitchFamily="34" charset="-120"/>
                      </a:rPr>
                      <a:t>分發入學指定考試招收</a:t>
                    </a:r>
                    <a:r>
                      <a:rPr lang="en-US" altLang="zh-TW" sz="11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rPr>
                      <a:t>17</a:t>
                    </a:r>
                    <a:r>
                      <a:rPr lang="zh-TW" altLang="en-US" sz="1100" dirty="0">
                        <a:latin typeface="微軟正黑體" pitchFamily="34" charset="-120"/>
                        <a:ea typeface="微軟正黑體" pitchFamily="34" charset="-120"/>
                      </a:rPr>
                      <a:t>位</a:t>
                    </a:r>
                    <a:endParaRPr lang="zh-TW" alt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2786-4039-AD92-7E87E7C42FAC}"/>
                </c:ext>
              </c:extLst>
            </c:dLbl>
            <c:dLbl>
              <c:idx val="2"/>
              <c:layout>
                <c:manualLayout>
                  <c:x val="0.1604501716925591"/>
                  <c:y val="-6.7987515071506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defRPr>
                    </a:pPr>
                    <a:r>
                      <a:rPr lang="en-US" altLang="zh-TW" sz="1100" dirty="0">
                        <a:latin typeface="微軟正黑體" pitchFamily="34" charset="-120"/>
                        <a:ea typeface="微軟正黑體" pitchFamily="34" charset="-120"/>
                      </a:rPr>
                      <a:t>48%</a:t>
                    </a:r>
                  </a:p>
                  <a:p>
                    <a:pPr>
                      <a:defRPr sz="1100" b="0" i="0" u="none" strike="noStrike" kern="1200" baseline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defRPr>
                    </a:pPr>
                    <a:r>
                      <a:rPr lang="zh-TW" altLang="en-US" sz="1100" dirty="0">
                        <a:latin typeface="微軟正黑體" pitchFamily="34" charset="-120"/>
                        <a:ea typeface="微軟正黑體" pitchFamily="34" charset="-120"/>
                      </a:rPr>
                      <a:t>大學個人申請管道招收</a:t>
                    </a:r>
                    <a:r>
                      <a:rPr lang="en-US" altLang="zh-TW" sz="11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rPr>
                      <a:t>26</a:t>
                    </a:r>
                    <a:r>
                      <a:rPr lang="zh-TW" altLang="en-US" sz="1100" dirty="0">
                        <a:latin typeface="微軟正黑體" pitchFamily="34" charset="-120"/>
                        <a:ea typeface="微軟正黑體" pitchFamily="34" charset="-120"/>
                      </a:rPr>
                      <a:t>位</a:t>
                    </a:r>
                    <a:endParaRPr lang="zh-TW" alt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2786-4039-AD92-7E87E7C42FAC}"/>
                </c:ext>
              </c:extLst>
            </c:dLbl>
            <c:dLbl>
              <c:idx val="3"/>
              <c:layout>
                <c:manualLayout>
                  <c:x val="-4.8510457192057259E-2"/>
                  <c:y val="0.165418523063281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defRPr>
                    </a:pPr>
                    <a:r>
                      <a:rPr lang="zh-TW" altLang="en-US" sz="1100" dirty="0">
                        <a:latin typeface="微軟正黑體" pitchFamily="34" charset="-120"/>
                        <a:ea typeface="微軟正黑體" pitchFamily="34" charset="-120"/>
                      </a:rPr>
                      <a:t>興翼招生招收</a:t>
                    </a:r>
                    <a:r>
                      <a:rPr lang="en-US" altLang="zh-TW" sz="11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rPr>
                      <a:t>1</a:t>
                    </a:r>
                    <a:r>
                      <a:rPr lang="zh-TW" altLang="en-US" sz="1100" dirty="0">
                        <a:latin typeface="微軟正黑體" pitchFamily="34" charset="-120"/>
                        <a:ea typeface="微軟正黑體" pitchFamily="34" charset="-120"/>
                      </a:rPr>
                      <a:t>位</a:t>
                    </a:r>
                  </a:p>
                  <a:p>
                    <a:pPr>
                      <a:defRPr sz="1100" b="0" i="0" u="none" strike="noStrike" kern="1200" baseline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defRPr>
                    </a:pPr>
                    <a:r>
                      <a:rPr lang="en-US" altLang="zh-TW" sz="1100" dirty="0">
                        <a:latin typeface="微軟正黑體" pitchFamily="34" charset="-120"/>
                        <a:ea typeface="微軟正黑體" pitchFamily="34" charset="-120"/>
                      </a:rPr>
                      <a:t>(</a:t>
                    </a:r>
                    <a:r>
                      <a:rPr lang="zh-TW" altLang="en-US" sz="1100" dirty="0">
                        <a:latin typeface="微軟正黑體" pitchFamily="34" charset="-120"/>
                        <a:ea typeface="微軟正黑體" pitchFamily="34" charset="-120"/>
                      </a:rPr>
                      <a:t>照顧弱勢</a:t>
                    </a:r>
                    <a:r>
                      <a:rPr lang="en-US" altLang="zh-TW" sz="1100" dirty="0">
                        <a:latin typeface="微軟正黑體" pitchFamily="34" charset="-120"/>
                        <a:ea typeface="微軟正黑體" pitchFamily="34" charset="-120"/>
                      </a:rPr>
                      <a:t>)</a:t>
                    </a:r>
                    <a:endParaRPr lang="zh-TW" alt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2786-4039-AD92-7E87E7C42F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微軟正黑體" pitchFamily="34" charset="-120"/>
                    <a:ea typeface="微軟正黑體" pitchFamily="34" charset="-120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工作表1!$E$10:$E$13</c:f>
              <c:numCache>
                <c:formatCode>General</c:formatCode>
                <c:ptCount val="4"/>
                <c:pt idx="0">
                  <c:v>10</c:v>
                </c:pt>
                <c:pt idx="1">
                  <c:v>14</c:v>
                </c:pt>
                <c:pt idx="2">
                  <c:v>29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86-4039-AD92-7E87E7C42FA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115</a:t>
            </a:r>
            <a:r>
              <a:rPr lang="zh-TW" altLang="en-US" sz="2000" dirty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學年度</a:t>
            </a:r>
            <a:r>
              <a:rPr lang="zh-TW" sz="2400" u="none" dirty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碩</a:t>
            </a:r>
            <a:r>
              <a:rPr lang="zh-TW" sz="2000" dirty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士班</a:t>
            </a:r>
            <a:r>
              <a:rPr lang="zh-TW" sz="2000" dirty="0"/>
              <a:t>入學管道比例</a:t>
            </a:r>
            <a:r>
              <a:rPr lang="en-US" altLang="zh-TW" sz="2000" dirty="0"/>
              <a:t> </a:t>
            </a:r>
            <a:r>
              <a:rPr lang="zh-TW" altLang="en-US" sz="2000" dirty="0"/>
              <a:t>招生名額合計</a:t>
            </a:r>
            <a:r>
              <a:rPr lang="en-US" altLang="zh-TW" sz="2000" b="1" dirty="0">
                <a:solidFill>
                  <a:srgbClr val="FF0000"/>
                </a:solidFill>
              </a:rPr>
              <a:t>32</a:t>
            </a:r>
            <a:r>
              <a:rPr lang="zh-TW" altLang="en-US" sz="2000" dirty="0"/>
              <a:t>名</a:t>
            </a:r>
            <a:endParaRPr lang="zh-TW" sz="2000" dirty="0"/>
          </a:p>
        </c:rich>
      </c:tx>
      <c:layout>
        <c:manualLayout>
          <c:xMode val="edge"/>
          <c:yMode val="edge"/>
          <c:x val="0.1627023743518161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190998619201065"/>
          <c:y val="0.23594515139343514"/>
          <c:w val="0.63664949926198766"/>
          <c:h val="0.68562253766675541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碩士班入學管道比例</c:v>
                </c:pt>
              </c:strCache>
            </c:strRef>
          </c:tx>
          <c:dLbls>
            <c:dLbl>
              <c:idx val="0"/>
              <c:layout>
                <c:manualLayout>
                  <c:x val="-9.568535128324146E-2"/>
                  <c:y val="0.1620634229196822"/>
                </c:manualLayout>
              </c:layout>
              <c:tx>
                <c:rich>
                  <a:bodyPr/>
                  <a:lstStyle/>
                  <a:p>
                    <a:r>
                      <a:rPr lang="en-US" altLang="zh-TW" sz="2000" dirty="0"/>
                      <a:t>31%</a:t>
                    </a:r>
                  </a:p>
                  <a:p>
                    <a:r>
                      <a:rPr lang="zh-TW" altLang="en-US" sz="2000" dirty="0"/>
                      <a:t>推甄入學共</a:t>
                    </a:r>
                    <a:r>
                      <a:rPr lang="en-US" altLang="zh-TW" sz="2000" b="1" dirty="0">
                        <a:solidFill>
                          <a:srgbClr val="FF0000"/>
                        </a:solidFill>
                      </a:rPr>
                      <a:t>10</a:t>
                    </a:r>
                    <a:r>
                      <a:rPr lang="zh-TW" altLang="en-US" sz="2000" dirty="0"/>
                      <a:t>名</a:t>
                    </a:r>
                    <a:endParaRPr lang="zh-TW" altLang="en-US" sz="18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427569246924554"/>
                      <c:h val="0.2859054946107559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E28A-452B-8BB4-999FA7FB08D6}"/>
                </c:ext>
              </c:extLst>
            </c:dLbl>
            <c:dLbl>
              <c:idx val="1"/>
              <c:layout>
                <c:manualLayout>
                  <c:x val="0.24823759004595003"/>
                  <c:y val="-0.15985080432728194"/>
                </c:manualLayout>
              </c:layout>
              <c:tx>
                <c:rich>
                  <a:bodyPr anchorCtr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0" i="0" u="none" strike="noStrike" kern="1200" baseline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defRPr>
                    </a:pPr>
                    <a:r>
                      <a:rPr lang="en-US" altLang="zh-TW" sz="2000" dirty="0"/>
                      <a:t>69%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0" i="0" u="none" strike="noStrike" kern="1200" baseline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defRPr>
                    </a:pPr>
                    <a:r>
                      <a:rPr lang="zh-TW" altLang="en-US" sz="2000" b="0" i="0" u="none" strike="noStrike" kern="1200" baseline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考試入學共</a:t>
                    </a:r>
                    <a:r>
                      <a:rPr lang="en-US" altLang="zh-TW" sz="2000" b="1" i="0" u="none" strike="noStrike" kern="1200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22</a:t>
                    </a:r>
                    <a:r>
                      <a:rPr lang="zh-TW" altLang="en-US" sz="2000" b="0" i="0" u="none" strike="noStrike" kern="1200" baseline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名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0" i="0" u="none" strike="noStrike" kern="1200" baseline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defRPr>
                    </a:pPr>
                    <a:endParaRPr lang="zh-TW" altLang="en-US" sz="3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492468583036889"/>
                      <c:h val="0.3071251096597539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28A-452B-8BB4-999FA7FB08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工作表1!$A$2:$A$3</c:f>
              <c:strCache>
                <c:ptCount val="2"/>
                <c:pt idx="0">
                  <c:v>推甄入學</c:v>
                </c:pt>
                <c:pt idx="1">
                  <c:v>考試入學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33.300000000000004</c:v>
                </c:pt>
                <c:pt idx="1">
                  <c:v>66.7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8A-452B-8BB4-999FA7FB08D6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欄1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工作表1!$A$2:$A$3</c:f>
              <c:strCache>
                <c:ptCount val="2"/>
                <c:pt idx="0">
                  <c:v>推甄入學</c:v>
                </c:pt>
                <c:pt idx="1">
                  <c:v>考試入學</c:v>
                </c:pt>
              </c:strCache>
            </c:strRef>
          </c:cat>
          <c:val>
            <c:numRef>
              <c:f>工作表1!$C$2:$C$3</c:f>
              <c:numCache>
                <c:formatCode>General</c:formatCode>
                <c:ptCount val="2"/>
                <c:pt idx="0">
                  <c:v>10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8A-452B-8BB4-999FA7FB08D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B2233-1B00-4335-8116-1A4DD63B88C7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EE217823-423A-49C9-BA69-4AB9C4F72E67}">
      <dgm:prSet phldrT="[文字]"/>
      <dgm:spPr/>
      <dgm:t>
        <a:bodyPr/>
        <a:lstStyle/>
        <a:p>
          <a:r>
            <a:rPr lang="zh-TW" altLang="en-US" b="1" dirty="0">
              <a:latin typeface="Georgia" panose="02040502050405020303" pitchFamily="18" charset="0"/>
              <a:ea typeface="華康中黑體" panose="02010609010101010101" pitchFamily="49" charset="-120"/>
            </a:rPr>
            <a:t>科系專業知識</a:t>
          </a:r>
        </a:p>
      </dgm:t>
    </dgm:pt>
    <dgm:pt modelId="{1B9DAA7E-DF8C-43EA-8A79-6077532471D5}" type="parTrans" cxnId="{36792F81-EDE5-4A3E-928D-3C2C32169F55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0159B82E-9E16-4AB7-95C7-39471F65C07C}" type="sibTrans" cxnId="{36792F81-EDE5-4A3E-928D-3C2C32169F55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2ACF3902-F10C-4076-9E71-ABF551AF3B0E}">
      <dgm:prSet phldrT="[文字]"/>
      <dgm:spPr/>
      <dgm:t>
        <a:bodyPr/>
        <a:lstStyle/>
        <a:p>
          <a:r>
            <a:rPr lang="zh-TW" altLang="en-US" dirty="0">
              <a:latin typeface="Georgia" panose="02040502050405020303" pitchFamily="18" charset="0"/>
              <a:ea typeface="華康中黑體" panose="02010609010101010101" pitchFamily="49" charset="-120"/>
            </a:rPr>
            <a:t>會計學</a:t>
          </a:r>
        </a:p>
      </dgm:t>
    </dgm:pt>
    <dgm:pt modelId="{F7143952-7E59-4DA0-8FE5-EA885F838E30}" type="parTrans" cxnId="{A553781B-3E10-4C9B-9889-2A9F2EB4B6FD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EBAF5CBD-9C07-4AB6-9484-C4F84D430E7F}" type="sibTrans" cxnId="{A553781B-3E10-4C9B-9889-2A9F2EB4B6FD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6C523181-5A95-49F6-8D9A-FEF9A457793F}">
      <dgm:prSet phldrT="[文字]"/>
      <dgm:spPr/>
      <dgm:t>
        <a:bodyPr/>
        <a:lstStyle/>
        <a:p>
          <a:r>
            <a:rPr lang="zh-TW" altLang="en-US" dirty="0">
              <a:latin typeface="Georgia" panose="02040502050405020303" pitchFamily="18" charset="0"/>
              <a:ea typeface="華康中黑體" panose="02010609010101010101" pitchFamily="49" charset="-120"/>
            </a:rPr>
            <a:t>管理學</a:t>
          </a:r>
        </a:p>
      </dgm:t>
    </dgm:pt>
    <dgm:pt modelId="{A58D9F15-0AAA-4569-8829-1A7F9C975729}" type="parTrans" cxnId="{A516857A-7180-43D6-9435-891732FD988C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B0A3CE72-6E04-4D68-9D47-530C5207829D}" type="sibTrans" cxnId="{A516857A-7180-43D6-9435-891732FD988C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E7B08A38-6580-4969-97BB-611D3BD110A7}">
      <dgm:prSet phldrT="[文字]"/>
      <dgm:spPr/>
      <dgm:t>
        <a:bodyPr/>
        <a:lstStyle/>
        <a:p>
          <a:r>
            <a:rPr lang="zh-TW" altLang="en-US" dirty="0">
              <a:latin typeface="Georgia" panose="02040502050405020303" pitchFamily="18" charset="0"/>
              <a:ea typeface="華康中黑體" panose="02010609010101010101" pitchFamily="49" charset="-120"/>
            </a:rPr>
            <a:t>財務金融</a:t>
          </a:r>
        </a:p>
      </dgm:t>
    </dgm:pt>
    <dgm:pt modelId="{080CCBD6-0CB7-4EB6-940F-44F92DF1A69C}" type="parTrans" cxnId="{C0988063-6731-4BB0-AC48-5B328803A693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3828BE26-1B2F-4E01-A951-9DE4822B96D0}" type="sibTrans" cxnId="{C0988063-6731-4BB0-AC48-5B328803A693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53C04657-5B68-4A72-991F-3343ADF017F9}">
      <dgm:prSet phldrT="[文字]"/>
      <dgm:spPr/>
      <dgm:t>
        <a:bodyPr/>
        <a:lstStyle/>
        <a:p>
          <a:r>
            <a:rPr lang="zh-TW" altLang="en-US" b="1" dirty="0">
              <a:latin typeface="Georgia" panose="02040502050405020303" pitchFamily="18" charset="0"/>
              <a:ea typeface="華康中黑體" panose="02010609010101010101" pitchFamily="49" charset="-120"/>
            </a:rPr>
            <a:t>分析思考整合</a:t>
          </a:r>
        </a:p>
      </dgm:t>
    </dgm:pt>
    <dgm:pt modelId="{2ADE26E6-52A8-4473-B66C-38EE7286D251}" type="parTrans" cxnId="{4617738B-3139-4640-9ABE-2B54E78C445B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904B40A4-0ACB-44C7-8A22-2D9C4FC97796}" type="sibTrans" cxnId="{4617738B-3139-4640-9ABE-2B54E78C445B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A595719D-858D-4CE4-BCDF-BB6D856B7E52}">
      <dgm:prSet phldrT="[文字]"/>
      <dgm:spPr/>
      <dgm:t>
        <a:bodyPr/>
        <a:lstStyle/>
        <a:p>
          <a:r>
            <a:rPr lang="zh-TW" altLang="en-US" dirty="0">
              <a:latin typeface="Georgia" panose="02040502050405020303" pitchFamily="18" charset="0"/>
              <a:ea typeface="華康中黑體" panose="02010609010101010101" pitchFamily="49" charset="-120"/>
            </a:rPr>
            <a:t>議題分析</a:t>
          </a:r>
        </a:p>
      </dgm:t>
    </dgm:pt>
    <dgm:pt modelId="{28A295C1-3510-48BD-B7C3-461127416603}" type="parTrans" cxnId="{7C66748E-D901-464C-87AB-5C2DDB17F235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CF156AFD-964F-4ABA-A5A3-ECD58546BA17}" type="sibTrans" cxnId="{7C66748E-D901-464C-87AB-5C2DDB17F235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84ACEE83-6202-466D-B8FE-A42B0FC3C286}">
      <dgm:prSet phldrT="[文字]"/>
      <dgm:spPr/>
      <dgm:t>
        <a:bodyPr/>
        <a:lstStyle/>
        <a:p>
          <a:r>
            <a:rPr lang="zh-TW" altLang="en-US" dirty="0">
              <a:latin typeface="Georgia" panose="02040502050405020303" pitchFamily="18" charset="0"/>
              <a:ea typeface="華康中黑體" panose="02010609010101010101" pitchFamily="49" charset="-120"/>
            </a:rPr>
            <a:t>批判</a:t>
          </a:r>
          <a:br>
            <a:rPr lang="en-US" altLang="zh-TW" dirty="0">
              <a:latin typeface="Georgia" panose="02040502050405020303" pitchFamily="18" charset="0"/>
              <a:ea typeface="華康中黑體" panose="02010609010101010101" pitchFamily="49" charset="-120"/>
            </a:rPr>
          </a:br>
          <a:r>
            <a:rPr lang="zh-TW" altLang="en-US" dirty="0">
              <a:latin typeface="Georgia" panose="02040502050405020303" pitchFamily="18" charset="0"/>
              <a:ea typeface="華康中黑體" panose="02010609010101010101" pitchFamily="49" charset="-120"/>
            </a:rPr>
            <a:t>思考</a:t>
          </a:r>
        </a:p>
      </dgm:t>
    </dgm:pt>
    <dgm:pt modelId="{6C393368-0144-412E-88CD-42F1D2117228}" type="parTrans" cxnId="{AB102816-3807-4E30-9FA4-0ACB7FC6A7C1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232A934E-5A5F-4B8E-86E1-F7EE671464D5}" type="sibTrans" cxnId="{AB102816-3807-4E30-9FA4-0ACB7FC6A7C1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499EDB6B-05F7-4D81-98AB-B279B9F48650}">
      <dgm:prSet phldrT="[文字]"/>
      <dgm:spPr/>
      <dgm:t>
        <a:bodyPr/>
        <a:lstStyle/>
        <a:p>
          <a:r>
            <a:rPr lang="zh-TW" altLang="en-US" b="1" dirty="0">
              <a:latin typeface="Georgia" panose="02040502050405020303" pitchFamily="18" charset="0"/>
              <a:ea typeface="華康中黑體" panose="02010609010101010101" pitchFamily="49" charset="-120"/>
            </a:rPr>
            <a:t>問題解決</a:t>
          </a:r>
        </a:p>
      </dgm:t>
    </dgm:pt>
    <dgm:pt modelId="{B2F488A0-1A70-4ED5-B5DB-482653FD52B7}" type="parTrans" cxnId="{E96EEECB-9092-4E9B-A5C3-680C63475EAB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E44EAB2A-D16E-48D5-9648-EC9ED948B79F}" type="sibTrans" cxnId="{E96EEECB-9092-4E9B-A5C3-680C63475EAB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4168EF9F-5A76-4EB6-9501-D8CEE4238B11}">
      <dgm:prSet phldrT="[文字]" custT="1"/>
      <dgm:spPr/>
      <dgm:t>
        <a:bodyPr/>
        <a:lstStyle/>
        <a:p>
          <a:r>
            <a:rPr lang="zh-TW" altLang="en-US" sz="2800" dirty="0">
              <a:latin typeface="Georgia" panose="02040502050405020303" pitchFamily="18" charset="0"/>
              <a:ea typeface="華康中黑體" panose="02010609010101010101" pitchFamily="49" charset="-120"/>
            </a:rPr>
            <a:t>解決方案</a:t>
          </a:r>
        </a:p>
      </dgm:t>
    </dgm:pt>
    <dgm:pt modelId="{86A9EE30-17FF-40FF-B2D7-61A5E23D13A2}" type="parTrans" cxnId="{7217958B-5E3F-4B68-AA50-0AEA5274B48A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5B0DB9C3-4E3B-4493-BF10-D8AE7B58D165}" type="sibTrans" cxnId="{7217958B-5E3F-4B68-AA50-0AEA5274B48A}">
      <dgm:prSet/>
      <dgm:spPr/>
      <dgm:t>
        <a:bodyPr/>
        <a:lstStyle/>
        <a:p>
          <a:endParaRPr lang="zh-TW" altLang="en-US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7FD7EE5D-CA84-4AEE-8158-2531E038347D}">
      <dgm:prSet phldrT="[文字]"/>
      <dgm:spPr/>
      <dgm:t>
        <a:bodyPr/>
        <a:lstStyle/>
        <a:p>
          <a:r>
            <a:rPr lang="zh-TW" altLang="en-US" dirty="0">
              <a:latin typeface="Georgia" panose="02040502050405020303" pitchFamily="18" charset="0"/>
              <a:ea typeface="華康中黑體" panose="02010609010101010101" pitchFamily="49" charset="-120"/>
            </a:rPr>
            <a:t>法律</a:t>
          </a:r>
        </a:p>
      </dgm:t>
    </dgm:pt>
    <dgm:pt modelId="{0EE5F47A-D514-490C-9593-00F53D62C921}" type="parTrans" cxnId="{46FD74D8-1E2B-4FAE-9E1F-58FD2B090C2D}">
      <dgm:prSet/>
      <dgm:spPr/>
      <dgm:t>
        <a:bodyPr/>
        <a:lstStyle/>
        <a:p>
          <a:endParaRPr lang="zh-TW" altLang="en-US"/>
        </a:p>
      </dgm:t>
    </dgm:pt>
    <dgm:pt modelId="{69488AA4-168D-453A-A50D-05816058CF8B}" type="sibTrans" cxnId="{46FD74D8-1E2B-4FAE-9E1F-58FD2B090C2D}">
      <dgm:prSet/>
      <dgm:spPr/>
      <dgm:t>
        <a:bodyPr/>
        <a:lstStyle/>
        <a:p>
          <a:endParaRPr lang="zh-TW" altLang="en-US"/>
        </a:p>
      </dgm:t>
    </dgm:pt>
    <dgm:pt modelId="{2BCE2444-9494-4761-AD42-76B60D5FBF65}">
      <dgm:prSet phldrT="[文字]"/>
      <dgm:spPr/>
      <dgm:t>
        <a:bodyPr/>
        <a:lstStyle/>
        <a:p>
          <a:r>
            <a:rPr lang="zh-TW" altLang="en-US" dirty="0">
              <a:latin typeface="Georgia" panose="02040502050405020303" pitchFamily="18" charset="0"/>
              <a:ea typeface="華康中黑體" panose="02010609010101010101" pitchFamily="49" charset="-120"/>
            </a:rPr>
            <a:t>歸納</a:t>
          </a:r>
          <a:br>
            <a:rPr lang="en-US" altLang="zh-TW" dirty="0">
              <a:latin typeface="Georgia" panose="02040502050405020303" pitchFamily="18" charset="0"/>
              <a:ea typeface="華康中黑體" panose="02010609010101010101" pitchFamily="49" charset="-120"/>
            </a:rPr>
          </a:br>
          <a:r>
            <a:rPr lang="zh-TW" altLang="en-US" dirty="0">
              <a:latin typeface="Georgia" panose="02040502050405020303" pitchFamily="18" charset="0"/>
              <a:ea typeface="華康中黑體" panose="02010609010101010101" pitchFamily="49" charset="-120"/>
            </a:rPr>
            <a:t>整合</a:t>
          </a:r>
        </a:p>
      </dgm:t>
    </dgm:pt>
    <dgm:pt modelId="{91D8754F-F159-4F91-A621-93727EAFDA7B}" type="parTrans" cxnId="{C8EC1275-1EBB-468F-A230-44A8630B8821}">
      <dgm:prSet/>
      <dgm:spPr/>
      <dgm:t>
        <a:bodyPr/>
        <a:lstStyle/>
        <a:p>
          <a:endParaRPr lang="zh-TW" altLang="en-US"/>
        </a:p>
      </dgm:t>
    </dgm:pt>
    <dgm:pt modelId="{F70FEB43-734B-49E3-AFF3-A737D7806C1B}" type="sibTrans" cxnId="{C8EC1275-1EBB-468F-A230-44A8630B8821}">
      <dgm:prSet/>
      <dgm:spPr/>
      <dgm:t>
        <a:bodyPr/>
        <a:lstStyle/>
        <a:p>
          <a:endParaRPr lang="zh-TW" altLang="en-US"/>
        </a:p>
      </dgm:t>
    </dgm:pt>
    <dgm:pt modelId="{4BAE0222-D991-410C-BE18-AF1551ADDF65}" type="pres">
      <dgm:prSet presAssocID="{2C6B2233-1B00-4335-8116-1A4DD63B88C7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65651EC8-D856-47C0-BDEB-839619AA8658}" type="pres">
      <dgm:prSet presAssocID="{2C6B2233-1B00-4335-8116-1A4DD63B88C7}" presName="arc1" presStyleLbl="node1" presStyleIdx="0" presStyleCnt="4"/>
      <dgm:spPr/>
    </dgm:pt>
    <dgm:pt modelId="{9BD4DC0B-90B4-4305-AAFC-07791A01BF51}" type="pres">
      <dgm:prSet presAssocID="{2C6B2233-1B00-4335-8116-1A4DD63B88C7}" presName="arc3" presStyleLbl="node1" presStyleIdx="1" presStyleCnt="4"/>
      <dgm:spPr/>
    </dgm:pt>
    <dgm:pt modelId="{0F6CC944-5E1B-48BE-9220-8A515886D1FC}" type="pres">
      <dgm:prSet presAssocID="{2C6B2233-1B00-4335-8116-1A4DD63B88C7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FDB5F6C0-8F04-465E-A9A9-BE8ABE6EEBEC}" type="pres">
      <dgm:prSet presAssocID="{2C6B2233-1B00-4335-8116-1A4DD63B88C7}" presName="arc2" presStyleLbl="node1" presStyleIdx="2" presStyleCnt="4"/>
      <dgm:spPr/>
    </dgm:pt>
    <dgm:pt modelId="{675E8E65-8A6E-4CA8-B47E-AE3D14265EFB}" type="pres">
      <dgm:prSet presAssocID="{2C6B2233-1B00-4335-8116-1A4DD63B88C7}" presName="arc4" presStyleLbl="node1" presStyleIdx="3" presStyleCnt="4"/>
      <dgm:spPr/>
    </dgm:pt>
    <dgm:pt modelId="{C2A66F78-2BCA-4622-B55E-C4AD69DEAF31}" type="pres">
      <dgm:prSet presAssocID="{2C6B2233-1B00-4335-8116-1A4DD63B88C7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8060DDA0-C6B0-4340-A1CD-FBD954919F9A}" type="pres">
      <dgm:prSet presAssocID="{2C6B2233-1B00-4335-8116-1A4DD63B88C7}" presName="middleComposite" presStyleCnt="0"/>
      <dgm:spPr/>
    </dgm:pt>
    <dgm:pt modelId="{E3954712-ED94-44CF-B353-570FFC1E426B}" type="pres">
      <dgm:prSet presAssocID="{A595719D-858D-4CE4-BCDF-BB6D856B7E52}" presName="circ1" presStyleLbl="vennNode1" presStyleIdx="0" presStyleCnt="12"/>
      <dgm:spPr/>
    </dgm:pt>
    <dgm:pt modelId="{E7CE31A9-0493-4638-AA6D-67186E63FA3A}" type="pres">
      <dgm:prSet presAssocID="{A595719D-858D-4CE4-BCDF-BB6D856B7E52}" presName="circ1Tx" presStyleLbl="revTx" presStyleIdx="1" presStyleCnt="3">
        <dgm:presLayoutVars>
          <dgm:chMax val="0"/>
          <dgm:chPref val="0"/>
        </dgm:presLayoutVars>
      </dgm:prSet>
      <dgm:spPr/>
    </dgm:pt>
    <dgm:pt modelId="{6C634577-F448-453F-8AAF-EA8C32B47C03}" type="pres">
      <dgm:prSet presAssocID="{84ACEE83-6202-466D-B8FE-A42B0FC3C286}" presName="circ2" presStyleLbl="vennNode1" presStyleIdx="1" presStyleCnt="12"/>
      <dgm:spPr/>
    </dgm:pt>
    <dgm:pt modelId="{515B8905-C9CF-49D4-AAF3-D77984C67B80}" type="pres">
      <dgm:prSet presAssocID="{84ACEE83-6202-466D-B8FE-A42B0FC3C286}" presName="circ2Tx" presStyleLbl="revTx" presStyleIdx="1" presStyleCnt="3">
        <dgm:presLayoutVars>
          <dgm:chMax val="0"/>
          <dgm:chPref val="0"/>
        </dgm:presLayoutVars>
      </dgm:prSet>
      <dgm:spPr/>
    </dgm:pt>
    <dgm:pt modelId="{1FC8D629-19D5-449D-BAEF-2AE09EB9C076}" type="pres">
      <dgm:prSet presAssocID="{2BCE2444-9494-4761-AD42-76B60D5FBF65}" presName="circ3" presStyleLbl="vennNode1" presStyleIdx="2" presStyleCnt="12"/>
      <dgm:spPr/>
    </dgm:pt>
    <dgm:pt modelId="{568D846E-915F-4E55-BA92-CDC313046076}" type="pres">
      <dgm:prSet presAssocID="{2BCE2444-9494-4761-AD42-76B60D5FBF65}" presName="circ3Tx" presStyleLbl="revTx" presStyleIdx="1" presStyleCnt="3">
        <dgm:presLayoutVars>
          <dgm:chMax val="0"/>
          <dgm:chPref val="0"/>
        </dgm:presLayoutVars>
      </dgm:prSet>
      <dgm:spPr/>
    </dgm:pt>
    <dgm:pt modelId="{043991E2-31C6-4F4D-9D10-E7058248CE61}" type="pres">
      <dgm:prSet presAssocID="{2C6B2233-1B00-4335-8116-1A4DD63B88C7}" presName="leftComposite" presStyleCnt="0"/>
      <dgm:spPr/>
    </dgm:pt>
    <dgm:pt modelId="{0ECC5971-12D7-4A63-B4AE-4A171A092796}" type="pres">
      <dgm:prSet presAssocID="{2ACF3902-F10C-4076-9E71-ABF551AF3B0E}" presName="childText1_1" presStyleLbl="vennNode1" presStyleIdx="3" presStyleCnt="12">
        <dgm:presLayoutVars>
          <dgm:chMax val="0"/>
          <dgm:chPref val="0"/>
        </dgm:presLayoutVars>
      </dgm:prSet>
      <dgm:spPr/>
    </dgm:pt>
    <dgm:pt modelId="{C1757DBF-E684-4E96-BC3A-1188EE1E3621}" type="pres">
      <dgm:prSet presAssocID="{2ACF3902-F10C-4076-9E71-ABF551AF3B0E}" presName="ellipse1" presStyleLbl="vennNode1" presStyleIdx="4" presStyleCnt="12"/>
      <dgm:spPr/>
    </dgm:pt>
    <dgm:pt modelId="{2169C13E-64E5-4668-8A21-DFDE22093DAF}" type="pres">
      <dgm:prSet presAssocID="{2ACF3902-F10C-4076-9E71-ABF551AF3B0E}" presName="ellipse2" presStyleLbl="vennNode1" presStyleIdx="5" presStyleCnt="12"/>
      <dgm:spPr/>
    </dgm:pt>
    <dgm:pt modelId="{A150ED28-B4E5-4936-BAFD-364548C3829F}" type="pres">
      <dgm:prSet presAssocID="{6C523181-5A95-49F6-8D9A-FEF9A457793F}" presName="childText1_2" presStyleLbl="vennNode1" presStyleIdx="6" presStyleCnt="12">
        <dgm:presLayoutVars>
          <dgm:chMax val="0"/>
          <dgm:chPref val="0"/>
        </dgm:presLayoutVars>
      </dgm:prSet>
      <dgm:spPr/>
    </dgm:pt>
    <dgm:pt modelId="{E73B376E-3602-4672-84FF-121626658CD1}" type="pres">
      <dgm:prSet presAssocID="{6C523181-5A95-49F6-8D9A-FEF9A457793F}" presName="ellipse3" presStyleLbl="vennNode1" presStyleIdx="7" presStyleCnt="12"/>
      <dgm:spPr/>
    </dgm:pt>
    <dgm:pt modelId="{6B5C6EAA-63EF-41DA-8FAC-517BF46B2D71}" type="pres">
      <dgm:prSet presAssocID="{E7B08A38-6580-4969-97BB-611D3BD110A7}" presName="childText1_3" presStyleLbl="vennNode1" presStyleIdx="8" presStyleCnt="12">
        <dgm:presLayoutVars>
          <dgm:chMax val="0"/>
          <dgm:chPref val="0"/>
        </dgm:presLayoutVars>
      </dgm:prSet>
      <dgm:spPr/>
    </dgm:pt>
    <dgm:pt modelId="{C10E1C96-9690-48CC-9371-EE2F53478F48}" type="pres">
      <dgm:prSet presAssocID="{7FD7EE5D-CA84-4AEE-8158-2531E038347D}" presName="childText1_4" presStyleLbl="vennNode1" presStyleIdx="9" presStyleCnt="12">
        <dgm:presLayoutVars>
          <dgm:chMax val="0"/>
          <dgm:chPref val="0"/>
        </dgm:presLayoutVars>
      </dgm:prSet>
      <dgm:spPr/>
    </dgm:pt>
    <dgm:pt modelId="{2A5AB00C-86C2-4210-91E2-FD6680541BB1}" type="pres">
      <dgm:prSet presAssocID="{7FD7EE5D-CA84-4AEE-8158-2531E038347D}" presName="ellipse4" presStyleLbl="vennNode1" presStyleIdx="10" presStyleCnt="12"/>
      <dgm:spPr/>
    </dgm:pt>
    <dgm:pt modelId="{809BC77C-ECCE-4D98-A3E2-BFA7ECED7434}" type="pres">
      <dgm:prSet presAssocID="{7FD7EE5D-CA84-4AEE-8158-2531E038347D}" presName="ellipse5" presStyleLbl="vennNode1" presStyleIdx="11" presStyleCnt="12"/>
      <dgm:spPr/>
    </dgm:pt>
    <dgm:pt modelId="{0C97C5FA-7C37-41E5-8B5B-C2FCBCF16E63}" type="pres">
      <dgm:prSet presAssocID="{2C6B2233-1B00-4335-8116-1A4DD63B88C7}" presName="rightChild" presStyleLbl="node2" presStyleIdx="0" presStyleCnt="1">
        <dgm:presLayoutVars>
          <dgm:chMax val="0"/>
          <dgm:chPref val="0"/>
        </dgm:presLayoutVars>
      </dgm:prSet>
      <dgm:spPr/>
    </dgm:pt>
    <dgm:pt modelId="{5A35E286-4112-46F8-BA38-2597799DD987}" type="pres">
      <dgm:prSet presAssocID="{2C6B2233-1B00-4335-8116-1A4DD63B88C7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646A6705-A954-45FC-BA01-87E20DA251AF}" type="presOf" srcId="{53C04657-5B68-4A72-991F-3343ADF017F9}" destId="{0F6CC944-5E1B-48BE-9220-8A515886D1FC}" srcOrd="0" destOrd="0" presId="urn:microsoft.com/office/officeart/2009/3/layout/PhasedProcess"/>
    <dgm:cxn modelId="{AB102816-3807-4E30-9FA4-0ACB7FC6A7C1}" srcId="{53C04657-5B68-4A72-991F-3343ADF017F9}" destId="{84ACEE83-6202-466D-B8FE-A42B0FC3C286}" srcOrd="1" destOrd="0" parTransId="{6C393368-0144-412E-88CD-42F1D2117228}" sibTransId="{232A934E-5A5F-4B8E-86E1-F7EE671464D5}"/>
    <dgm:cxn modelId="{A553781B-3E10-4C9B-9889-2A9F2EB4B6FD}" srcId="{EE217823-423A-49C9-BA69-4AB9C4F72E67}" destId="{2ACF3902-F10C-4076-9E71-ABF551AF3B0E}" srcOrd="0" destOrd="0" parTransId="{F7143952-7E59-4DA0-8FE5-EA885F838E30}" sibTransId="{EBAF5CBD-9C07-4AB6-9484-C4F84D430E7F}"/>
    <dgm:cxn modelId="{22284D36-9D74-4CC6-90CB-3DB27E91601A}" type="presOf" srcId="{2BCE2444-9494-4761-AD42-76B60D5FBF65}" destId="{1FC8D629-19D5-449D-BAEF-2AE09EB9C076}" srcOrd="0" destOrd="0" presId="urn:microsoft.com/office/officeart/2009/3/layout/PhasedProcess"/>
    <dgm:cxn modelId="{0EAF2B3B-1656-499B-B945-49978E0BEBE0}" type="presOf" srcId="{499EDB6B-05F7-4D81-98AB-B279B9F48650}" destId="{C2A66F78-2BCA-4622-B55E-C4AD69DEAF31}" srcOrd="0" destOrd="0" presId="urn:microsoft.com/office/officeart/2009/3/layout/PhasedProcess"/>
    <dgm:cxn modelId="{C0988063-6731-4BB0-AC48-5B328803A693}" srcId="{EE217823-423A-49C9-BA69-4AB9C4F72E67}" destId="{E7B08A38-6580-4969-97BB-611D3BD110A7}" srcOrd="2" destOrd="0" parTransId="{080CCBD6-0CB7-4EB6-940F-44F92DF1A69C}" sibTransId="{3828BE26-1B2F-4E01-A951-9DE4822B96D0}"/>
    <dgm:cxn modelId="{FA849767-BD96-4EF4-8CEC-DFA736DD9BEC}" type="presOf" srcId="{2C6B2233-1B00-4335-8116-1A4DD63B88C7}" destId="{4BAE0222-D991-410C-BE18-AF1551ADDF65}" srcOrd="0" destOrd="0" presId="urn:microsoft.com/office/officeart/2009/3/layout/PhasedProcess"/>
    <dgm:cxn modelId="{3C148A4B-EE93-4614-8AC0-A48478DBA099}" type="presOf" srcId="{6C523181-5A95-49F6-8D9A-FEF9A457793F}" destId="{A150ED28-B4E5-4936-BAFD-364548C3829F}" srcOrd="0" destOrd="0" presId="urn:microsoft.com/office/officeart/2009/3/layout/PhasedProcess"/>
    <dgm:cxn modelId="{0C92376C-1FF1-4851-AA79-E644BC0B8701}" type="presOf" srcId="{EE217823-423A-49C9-BA69-4AB9C4F72E67}" destId="{5A35E286-4112-46F8-BA38-2597799DD987}" srcOrd="0" destOrd="0" presId="urn:microsoft.com/office/officeart/2009/3/layout/PhasedProcess"/>
    <dgm:cxn modelId="{8A60CC6C-1B6B-4260-8362-F61D614C0876}" type="presOf" srcId="{7FD7EE5D-CA84-4AEE-8158-2531E038347D}" destId="{C10E1C96-9690-48CC-9371-EE2F53478F48}" srcOrd="0" destOrd="0" presId="urn:microsoft.com/office/officeart/2009/3/layout/PhasedProcess"/>
    <dgm:cxn modelId="{C8EC1275-1EBB-468F-A230-44A8630B8821}" srcId="{53C04657-5B68-4A72-991F-3343ADF017F9}" destId="{2BCE2444-9494-4761-AD42-76B60D5FBF65}" srcOrd="2" destOrd="0" parTransId="{91D8754F-F159-4F91-A621-93727EAFDA7B}" sibTransId="{F70FEB43-734B-49E3-AFF3-A737D7806C1B}"/>
    <dgm:cxn modelId="{4B2E1779-835F-4A7E-AF5B-7629D02D9C77}" type="presOf" srcId="{2BCE2444-9494-4761-AD42-76B60D5FBF65}" destId="{568D846E-915F-4E55-BA92-CDC313046076}" srcOrd="1" destOrd="0" presId="urn:microsoft.com/office/officeart/2009/3/layout/PhasedProcess"/>
    <dgm:cxn modelId="{A516857A-7180-43D6-9435-891732FD988C}" srcId="{EE217823-423A-49C9-BA69-4AB9C4F72E67}" destId="{6C523181-5A95-49F6-8D9A-FEF9A457793F}" srcOrd="1" destOrd="0" parTransId="{A58D9F15-0AAA-4569-8829-1A7F9C975729}" sibTransId="{B0A3CE72-6E04-4D68-9D47-530C5207829D}"/>
    <dgm:cxn modelId="{36792F81-EDE5-4A3E-928D-3C2C32169F55}" srcId="{2C6B2233-1B00-4335-8116-1A4DD63B88C7}" destId="{EE217823-423A-49C9-BA69-4AB9C4F72E67}" srcOrd="0" destOrd="0" parTransId="{1B9DAA7E-DF8C-43EA-8A79-6077532471D5}" sibTransId="{0159B82E-9E16-4AB7-95C7-39471F65C07C}"/>
    <dgm:cxn modelId="{4617738B-3139-4640-9ABE-2B54E78C445B}" srcId="{2C6B2233-1B00-4335-8116-1A4DD63B88C7}" destId="{53C04657-5B68-4A72-991F-3343ADF017F9}" srcOrd="1" destOrd="0" parTransId="{2ADE26E6-52A8-4473-B66C-38EE7286D251}" sibTransId="{904B40A4-0ACB-44C7-8A22-2D9C4FC97796}"/>
    <dgm:cxn modelId="{7217958B-5E3F-4B68-AA50-0AEA5274B48A}" srcId="{499EDB6B-05F7-4D81-98AB-B279B9F48650}" destId="{4168EF9F-5A76-4EB6-9501-D8CEE4238B11}" srcOrd="0" destOrd="0" parTransId="{86A9EE30-17FF-40FF-B2D7-61A5E23D13A2}" sibTransId="{5B0DB9C3-4E3B-4493-BF10-D8AE7B58D165}"/>
    <dgm:cxn modelId="{7C66748E-D901-464C-87AB-5C2DDB17F235}" srcId="{53C04657-5B68-4A72-991F-3343ADF017F9}" destId="{A595719D-858D-4CE4-BCDF-BB6D856B7E52}" srcOrd="0" destOrd="0" parTransId="{28A295C1-3510-48BD-B7C3-461127416603}" sibTransId="{CF156AFD-964F-4ABA-A5A3-ECD58546BA17}"/>
    <dgm:cxn modelId="{EB7BE397-5A52-4F99-ABEB-1DAAC21BDC20}" type="presOf" srcId="{2ACF3902-F10C-4076-9E71-ABF551AF3B0E}" destId="{0ECC5971-12D7-4A63-B4AE-4A171A092796}" srcOrd="0" destOrd="0" presId="urn:microsoft.com/office/officeart/2009/3/layout/PhasedProcess"/>
    <dgm:cxn modelId="{1808FC97-8D88-47D5-A98C-EF9295368D7E}" type="presOf" srcId="{84ACEE83-6202-466D-B8FE-A42B0FC3C286}" destId="{515B8905-C9CF-49D4-AAF3-D77984C67B80}" srcOrd="1" destOrd="0" presId="urn:microsoft.com/office/officeart/2009/3/layout/PhasedProcess"/>
    <dgm:cxn modelId="{180596AD-E49F-468F-9942-229DA960BA1C}" type="presOf" srcId="{E7B08A38-6580-4969-97BB-611D3BD110A7}" destId="{6B5C6EAA-63EF-41DA-8FAC-517BF46B2D71}" srcOrd="0" destOrd="0" presId="urn:microsoft.com/office/officeart/2009/3/layout/PhasedProcess"/>
    <dgm:cxn modelId="{C6EFC8B5-3CE8-4D89-AAC8-44313E0E6C9A}" type="presOf" srcId="{4168EF9F-5A76-4EB6-9501-D8CEE4238B11}" destId="{0C97C5FA-7C37-41E5-8B5B-C2FCBCF16E63}" srcOrd="0" destOrd="0" presId="urn:microsoft.com/office/officeart/2009/3/layout/PhasedProcess"/>
    <dgm:cxn modelId="{E96EEECB-9092-4E9B-A5C3-680C63475EAB}" srcId="{2C6B2233-1B00-4335-8116-1A4DD63B88C7}" destId="{499EDB6B-05F7-4D81-98AB-B279B9F48650}" srcOrd="2" destOrd="0" parTransId="{B2F488A0-1A70-4ED5-B5DB-482653FD52B7}" sibTransId="{E44EAB2A-D16E-48D5-9648-EC9ED948B79F}"/>
    <dgm:cxn modelId="{C97C5AD6-31BA-4287-9039-C26DB07886FB}" type="presOf" srcId="{84ACEE83-6202-466D-B8FE-A42B0FC3C286}" destId="{6C634577-F448-453F-8AAF-EA8C32B47C03}" srcOrd="0" destOrd="0" presId="urn:microsoft.com/office/officeart/2009/3/layout/PhasedProcess"/>
    <dgm:cxn modelId="{46FD74D8-1E2B-4FAE-9E1F-58FD2B090C2D}" srcId="{EE217823-423A-49C9-BA69-4AB9C4F72E67}" destId="{7FD7EE5D-CA84-4AEE-8158-2531E038347D}" srcOrd="3" destOrd="0" parTransId="{0EE5F47A-D514-490C-9593-00F53D62C921}" sibTransId="{69488AA4-168D-453A-A50D-05816058CF8B}"/>
    <dgm:cxn modelId="{04DCEDE3-996C-4936-931F-FDE1870C4695}" type="presOf" srcId="{A595719D-858D-4CE4-BCDF-BB6D856B7E52}" destId="{E3954712-ED94-44CF-B353-570FFC1E426B}" srcOrd="0" destOrd="0" presId="urn:microsoft.com/office/officeart/2009/3/layout/PhasedProcess"/>
    <dgm:cxn modelId="{CA3194FD-7FB1-45E2-B532-B655043A1B3C}" type="presOf" srcId="{A595719D-858D-4CE4-BCDF-BB6D856B7E52}" destId="{E7CE31A9-0493-4638-AA6D-67186E63FA3A}" srcOrd="1" destOrd="0" presId="urn:microsoft.com/office/officeart/2009/3/layout/PhasedProcess"/>
    <dgm:cxn modelId="{CF07F05E-D6D2-42E0-AB09-9D2A909C1DF5}" type="presParOf" srcId="{4BAE0222-D991-410C-BE18-AF1551ADDF65}" destId="{65651EC8-D856-47C0-BDEB-839619AA8658}" srcOrd="0" destOrd="0" presId="urn:microsoft.com/office/officeart/2009/3/layout/PhasedProcess"/>
    <dgm:cxn modelId="{855D8D4D-7E2E-4D32-B899-EE740C1BB80B}" type="presParOf" srcId="{4BAE0222-D991-410C-BE18-AF1551ADDF65}" destId="{9BD4DC0B-90B4-4305-AAFC-07791A01BF51}" srcOrd="1" destOrd="0" presId="urn:microsoft.com/office/officeart/2009/3/layout/PhasedProcess"/>
    <dgm:cxn modelId="{5E98A48A-4B98-46EC-A705-F5CEE3CD2388}" type="presParOf" srcId="{4BAE0222-D991-410C-BE18-AF1551ADDF65}" destId="{0F6CC944-5E1B-48BE-9220-8A515886D1FC}" srcOrd="2" destOrd="0" presId="urn:microsoft.com/office/officeart/2009/3/layout/PhasedProcess"/>
    <dgm:cxn modelId="{C8E70922-3A7C-40C8-812E-640A612DE0E9}" type="presParOf" srcId="{4BAE0222-D991-410C-BE18-AF1551ADDF65}" destId="{FDB5F6C0-8F04-465E-A9A9-BE8ABE6EEBEC}" srcOrd="3" destOrd="0" presId="urn:microsoft.com/office/officeart/2009/3/layout/PhasedProcess"/>
    <dgm:cxn modelId="{AB2B63BE-A9E3-4A56-A111-CB4FEFD64016}" type="presParOf" srcId="{4BAE0222-D991-410C-BE18-AF1551ADDF65}" destId="{675E8E65-8A6E-4CA8-B47E-AE3D14265EFB}" srcOrd="4" destOrd="0" presId="urn:microsoft.com/office/officeart/2009/3/layout/PhasedProcess"/>
    <dgm:cxn modelId="{8DB67C3E-802E-46AC-AF66-D643F16CB38C}" type="presParOf" srcId="{4BAE0222-D991-410C-BE18-AF1551ADDF65}" destId="{C2A66F78-2BCA-4622-B55E-C4AD69DEAF31}" srcOrd="5" destOrd="0" presId="urn:microsoft.com/office/officeart/2009/3/layout/PhasedProcess"/>
    <dgm:cxn modelId="{53BF1863-999D-4973-844E-F8435CD26C33}" type="presParOf" srcId="{4BAE0222-D991-410C-BE18-AF1551ADDF65}" destId="{8060DDA0-C6B0-4340-A1CD-FBD954919F9A}" srcOrd="6" destOrd="0" presId="urn:microsoft.com/office/officeart/2009/3/layout/PhasedProcess"/>
    <dgm:cxn modelId="{A0EF5D81-0750-4024-B627-204AF79160C6}" type="presParOf" srcId="{8060DDA0-C6B0-4340-A1CD-FBD954919F9A}" destId="{E3954712-ED94-44CF-B353-570FFC1E426B}" srcOrd="0" destOrd="0" presId="urn:microsoft.com/office/officeart/2009/3/layout/PhasedProcess"/>
    <dgm:cxn modelId="{1DB69ECB-9D7A-4999-ABDC-64C8D4F4E5A1}" type="presParOf" srcId="{8060DDA0-C6B0-4340-A1CD-FBD954919F9A}" destId="{E7CE31A9-0493-4638-AA6D-67186E63FA3A}" srcOrd="1" destOrd="0" presId="urn:microsoft.com/office/officeart/2009/3/layout/PhasedProcess"/>
    <dgm:cxn modelId="{421CF483-C310-425C-8F4E-F8D8273536D4}" type="presParOf" srcId="{8060DDA0-C6B0-4340-A1CD-FBD954919F9A}" destId="{6C634577-F448-453F-8AAF-EA8C32B47C03}" srcOrd="2" destOrd="0" presId="urn:microsoft.com/office/officeart/2009/3/layout/PhasedProcess"/>
    <dgm:cxn modelId="{DDDDA744-4888-4A7D-8EFD-3B7EBBAD61E6}" type="presParOf" srcId="{8060DDA0-C6B0-4340-A1CD-FBD954919F9A}" destId="{515B8905-C9CF-49D4-AAF3-D77984C67B80}" srcOrd="3" destOrd="0" presId="urn:microsoft.com/office/officeart/2009/3/layout/PhasedProcess"/>
    <dgm:cxn modelId="{679F5865-6C1B-4577-8EE1-64433D1A69FF}" type="presParOf" srcId="{8060DDA0-C6B0-4340-A1CD-FBD954919F9A}" destId="{1FC8D629-19D5-449D-BAEF-2AE09EB9C076}" srcOrd="4" destOrd="0" presId="urn:microsoft.com/office/officeart/2009/3/layout/PhasedProcess"/>
    <dgm:cxn modelId="{9344A22B-A477-4342-9B7C-5CEAD667CC59}" type="presParOf" srcId="{8060DDA0-C6B0-4340-A1CD-FBD954919F9A}" destId="{568D846E-915F-4E55-BA92-CDC313046076}" srcOrd="5" destOrd="0" presId="urn:microsoft.com/office/officeart/2009/3/layout/PhasedProcess"/>
    <dgm:cxn modelId="{CDF5D27F-8754-49D3-8495-68A56A29DEBD}" type="presParOf" srcId="{4BAE0222-D991-410C-BE18-AF1551ADDF65}" destId="{043991E2-31C6-4F4D-9D10-E7058248CE61}" srcOrd="7" destOrd="0" presId="urn:microsoft.com/office/officeart/2009/3/layout/PhasedProcess"/>
    <dgm:cxn modelId="{7F7A3075-A6B1-4EBC-BBE2-B0FB0D0583E4}" type="presParOf" srcId="{043991E2-31C6-4F4D-9D10-E7058248CE61}" destId="{0ECC5971-12D7-4A63-B4AE-4A171A092796}" srcOrd="0" destOrd="0" presId="urn:microsoft.com/office/officeart/2009/3/layout/PhasedProcess"/>
    <dgm:cxn modelId="{CE23DF5B-5F32-444A-8095-C4E71E9CA5ED}" type="presParOf" srcId="{043991E2-31C6-4F4D-9D10-E7058248CE61}" destId="{C1757DBF-E684-4E96-BC3A-1188EE1E3621}" srcOrd="1" destOrd="0" presId="urn:microsoft.com/office/officeart/2009/3/layout/PhasedProcess"/>
    <dgm:cxn modelId="{FED47E9B-FB6B-4B60-8B8A-94903CCD2DD8}" type="presParOf" srcId="{043991E2-31C6-4F4D-9D10-E7058248CE61}" destId="{2169C13E-64E5-4668-8A21-DFDE22093DAF}" srcOrd="2" destOrd="0" presId="urn:microsoft.com/office/officeart/2009/3/layout/PhasedProcess"/>
    <dgm:cxn modelId="{DC5577AE-E1FB-47D0-8067-4785EB15214F}" type="presParOf" srcId="{043991E2-31C6-4F4D-9D10-E7058248CE61}" destId="{A150ED28-B4E5-4936-BAFD-364548C3829F}" srcOrd="3" destOrd="0" presId="urn:microsoft.com/office/officeart/2009/3/layout/PhasedProcess"/>
    <dgm:cxn modelId="{5599150F-871C-43BD-880F-14D3671E9C8C}" type="presParOf" srcId="{043991E2-31C6-4F4D-9D10-E7058248CE61}" destId="{E73B376E-3602-4672-84FF-121626658CD1}" srcOrd="4" destOrd="0" presId="urn:microsoft.com/office/officeart/2009/3/layout/PhasedProcess"/>
    <dgm:cxn modelId="{040B9A0E-AACD-42F4-9213-87696AB1C153}" type="presParOf" srcId="{043991E2-31C6-4F4D-9D10-E7058248CE61}" destId="{6B5C6EAA-63EF-41DA-8FAC-517BF46B2D71}" srcOrd="5" destOrd="0" presId="urn:microsoft.com/office/officeart/2009/3/layout/PhasedProcess"/>
    <dgm:cxn modelId="{23138E46-546D-40A7-B5A8-3956410A37B9}" type="presParOf" srcId="{043991E2-31C6-4F4D-9D10-E7058248CE61}" destId="{C10E1C96-9690-48CC-9371-EE2F53478F48}" srcOrd="6" destOrd="0" presId="urn:microsoft.com/office/officeart/2009/3/layout/PhasedProcess"/>
    <dgm:cxn modelId="{98338663-48E5-4779-99DF-DF43B89CF424}" type="presParOf" srcId="{043991E2-31C6-4F4D-9D10-E7058248CE61}" destId="{2A5AB00C-86C2-4210-91E2-FD6680541BB1}" srcOrd="7" destOrd="0" presId="urn:microsoft.com/office/officeart/2009/3/layout/PhasedProcess"/>
    <dgm:cxn modelId="{427A5186-950D-4D6F-B127-C4130E6B0B34}" type="presParOf" srcId="{043991E2-31C6-4F4D-9D10-E7058248CE61}" destId="{809BC77C-ECCE-4D98-A3E2-BFA7ECED7434}" srcOrd="8" destOrd="0" presId="urn:microsoft.com/office/officeart/2009/3/layout/PhasedProcess"/>
    <dgm:cxn modelId="{CDCB4F3D-5A8E-47A5-B230-4AE125C3BA2E}" type="presParOf" srcId="{4BAE0222-D991-410C-BE18-AF1551ADDF65}" destId="{0C97C5FA-7C37-41E5-8B5B-C2FCBCF16E63}" srcOrd="8" destOrd="0" presId="urn:microsoft.com/office/officeart/2009/3/layout/PhasedProcess"/>
    <dgm:cxn modelId="{8AEBD78C-D209-49F2-8D05-278989361DED}" type="presParOf" srcId="{4BAE0222-D991-410C-BE18-AF1551ADDF65}" destId="{5A35E286-4112-46F8-BA38-2597799DD987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C0291C-FF62-484C-BC69-4D7541A57C6A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3935824-5D13-46AC-B28B-8D831E6A90A4}">
      <dgm:prSet phldrT="[文字]" custT="1"/>
      <dgm:spPr/>
      <dgm:t>
        <a:bodyPr/>
        <a:lstStyle/>
        <a:p>
          <a:r>
            <a:rPr lang="zh-TW" altLang="en-US" sz="3600" dirty="0">
              <a:latin typeface="Georgia" panose="02040502050405020303" pitchFamily="18" charset="0"/>
              <a:ea typeface="華康中黑體" panose="02010609010101010101" pitchFamily="49" charset="-120"/>
            </a:rPr>
            <a:t>企業組織</a:t>
          </a:r>
        </a:p>
      </dgm:t>
    </dgm:pt>
    <dgm:pt modelId="{A71A1413-5292-46AE-AD6C-9EAE5FDF26DB}" type="parTrans" cxnId="{CC5D4356-EDA5-4A32-8F08-AB4FDA9840FD}">
      <dgm:prSet/>
      <dgm:spPr/>
      <dgm:t>
        <a:bodyPr/>
        <a:lstStyle/>
        <a:p>
          <a:endParaRPr lang="zh-TW" altLang="en-US" sz="3600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77585818-55B7-4E0A-9750-FBA4B49218AE}" type="sibTrans" cxnId="{CC5D4356-EDA5-4A32-8F08-AB4FDA9840FD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897F84B2-0110-4CA0-905F-96D18B5273CF}">
      <dgm:prSet phldrT="[文字]" custT="1"/>
      <dgm:spPr/>
      <dgm:t>
        <a:bodyPr/>
        <a:lstStyle/>
        <a:p>
          <a:r>
            <a:rPr lang="zh-TW" altLang="en-US" sz="3600" dirty="0">
              <a:latin typeface="Georgia" panose="02040502050405020303" pitchFamily="18" charset="0"/>
              <a:ea typeface="華康中黑體" panose="02010609010101010101" pitchFamily="49" charset="-120"/>
            </a:rPr>
            <a:t>國家考試</a:t>
          </a:r>
        </a:p>
      </dgm:t>
    </dgm:pt>
    <dgm:pt modelId="{ED9338AD-7715-4319-8687-36ECF42A1E84}" type="parTrans" cxnId="{8DA9F771-2CED-4EE2-A8F2-B629ABEEBB25}">
      <dgm:prSet/>
      <dgm:spPr/>
      <dgm:t>
        <a:bodyPr/>
        <a:lstStyle/>
        <a:p>
          <a:endParaRPr lang="zh-TW" altLang="en-US" sz="3600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A0BAC3C5-667E-4FAD-AEB8-2D049538A185}" type="sibTrans" cxnId="{8DA9F771-2CED-4EE2-A8F2-B629ABEEBB25}">
      <dgm:prSet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3600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7A43D493-8F6E-4B30-AACE-BE2754B2FC9B}">
      <dgm:prSet phldrT="[文字]" custT="1"/>
      <dgm:spPr/>
      <dgm:t>
        <a:bodyPr/>
        <a:lstStyle/>
        <a:p>
          <a:r>
            <a:rPr lang="zh-TW" altLang="en-US" sz="3600" dirty="0">
              <a:latin typeface="Georgia" panose="02040502050405020303" pitchFamily="18" charset="0"/>
              <a:ea typeface="華康中黑體" panose="02010609010101010101" pitchFamily="49" charset="-120"/>
            </a:rPr>
            <a:t>專業機構</a:t>
          </a:r>
        </a:p>
      </dgm:t>
    </dgm:pt>
    <dgm:pt modelId="{CDEF781F-325A-415E-A682-8B4F6B35E72B}" type="parTrans" cxnId="{73DBE293-E3F4-4939-AAA0-1175A9E29D17}">
      <dgm:prSet/>
      <dgm:spPr/>
      <dgm:t>
        <a:bodyPr/>
        <a:lstStyle/>
        <a:p>
          <a:endParaRPr lang="zh-TW" altLang="en-US" sz="3600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A123851A-9C23-42C4-B7B8-9376DC9A3A5A}" type="sibTrans" cxnId="{73DBE293-E3F4-4939-AAA0-1175A9E29D17}">
      <dgm:prSet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3600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66BD90E9-3330-417F-9316-75DD7DD6E706}">
      <dgm:prSet phldrT="[文字]" custT="1"/>
      <dgm:spPr/>
      <dgm:t>
        <a:bodyPr/>
        <a:lstStyle/>
        <a:p>
          <a:r>
            <a:rPr lang="zh-TW" altLang="en-US" sz="3600" dirty="0">
              <a:latin typeface="Georgia" panose="02040502050405020303" pitchFamily="18" charset="0"/>
              <a:ea typeface="華康中黑體" panose="02010609010101010101" pitchFamily="49" charset="-120"/>
            </a:rPr>
            <a:t>持續深造</a:t>
          </a:r>
        </a:p>
      </dgm:t>
    </dgm:pt>
    <dgm:pt modelId="{2B49A697-67D8-4E05-B57B-0924E47EE5A8}" type="parTrans" cxnId="{99790E35-0D30-4EE2-B8AC-B5EE85C0CB0F}">
      <dgm:prSet/>
      <dgm:spPr/>
      <dgm:t>
        <a:bodyPr/>
        <a:lstStyle/>
        <a:p>
          <a:endParaRPr lang="zh-TW" altLang="en-US" sz="3600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90A2898D-8438-4C03-8DAC-DD05128B768D}" type="sibTrans" cxnId="{99790E35-0D30-4EE2-B8AC-B5EE85C0CB0F}">
      <dgm:prSet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3600">
            <a:latin typeface="Georgia" panose="02040502050405020303" pitchFamily="18" charset="0"/>
            <a:ea typeface="華康中黑體" panose="02010609010101010101" pitchFamily="49" charset="-120"/>
          </a:endParaRPr>
        </a:p>
      </dgm:t>
    </dgm:pt>
    <dgm:pt modelId="{AD64DCD0-65C2-48FD-97DC-D25A9359F085}" type="pres">
      <dgm:prSet presAssocID="{10C0291C-FF62-484C-BC69-4D7541A57C6A}" presName="Name0" presStyleCnt="0">
        <dgm:presLayoutVars>
          <dgm:chMax val="21"/>
          <dgm:chPref val="21"/>
        </dgm:presLayoutVars>
      </dgm:prSet>
      <dgm:spPr/>
    </dgm:pt>
    <dgm:pt modelId="{17F911EE-7D87-4AF2-97AE-5949115D428D}" type="pres">
      <dgm:prSet presAssocID="{13935824-5D13-46AC-B28B-8D831E6A90A4}" presName="text1" presStyleCnt="0"/>
      <dgm:spPr/>
    </dgm:pt>
    <dgm:pt modelId="{8C10EA08-69EB-447E-A7C3-9E52629AF1A5}" type="pres">
      <dgm:prSet presAssocID="{13935824-5D13-46AC-B28B-8D831E6A90A4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79452BB-0AB5-41FD-ACAE-15A0B52D8E0C}" type="pres">
      <dgm:prSet presAssocID="{13935824-5D13-46AC-B28B-8D831E6A90A4}" presName="textaccent1" presStyleCnt="0"/>
      <dgm:spPr/>
    </dgm:pt>
    <dgm:pt modelId="{89B93D34-C21D-4888-9EC5-A09801114DA8}" type="pres">
      <dgm:prSet presAssocID="{13935824-5D13-46AC-B28B-8D831E6A90A4}" presName="accentRepeatNode" presStyleLbl="solidAlignAcc1" presStyleIdx="0" presStyleCnt="8"/>
      <dgm:spPr/>
    </dgm:pt>
    <dgm:pt modelId="{AEEE2767-BE1B-4921-AFF0-FD9AD2533F6D}" type="pres">
      <dgm:prSet presAssocID="{77585818-55B7-4E0A-9750-FBA4B49218AE}" presName="image1" presStyleCnt="0"/>
      <dgm:spPr/>
    </dgm:pt>
    <dgm:pt modelId="{22A9FC3B-419A-49B3-A17D-F65DE22C9EF0}" type="pres">
      <dgm:prSet presAssocID="{77585818-55B7-4E0A-9750-FBA4B49218AE}" presName="imageRepeatNode" presStyleLbl="alignAcc1" presStyleIdx="0" presStyleCnt="4"/>
      <dgm:spPr/>
    </dgm:pt>
    <dgm:pt modelId="{91994989-D05E-47CA-9803-5017DA5F0806}" type="pres">
      <dgm:prSet presAssocID="{77585818-55B7-4E0A-9750-FBA4B49218AE}" presName="imageaccent1" presStyleCnt="0"/>
      <dgm:spPr/>
    </dgm:pt>
    <dgm:pt modelId="{C56CC93B-1FF0-4E5B-BEEA-81D1BC5FEFC4}" type="pres">
      <dgm:prSet presAssocID="{77585818-55B7-4E0A-9750-FBA4B49218AE}" presName="accentRepeatNode" presStyleLbl="solidAlignAcc1" presStyleIdx="1" presStyleCnt="8"/>
      <dgm:spPr/>
    </dgm:pt>
    <dgm:pt modelId="{56EEE6FE-C49B-418B-A533-D96FDB291A89}" type="pres">
      <dgm:prSet presAssocID="{897F84B2-0110-4CA0-905F-96D18B5273CF}" presName="text2" presStyleCnt="0"/>
      <dgm:spPr/>
    </dgm:pt>
    <dgm:pt modelId="{FC906C4B-C7D2-48D5-A100-01AFFABD2176}" type="pres">
      <dgm:prSet presAssocID="{897F84B2-0110-4CA0-905F-96D18B5273CF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2AAC504-D5BA-4B28-BBA8-3193151432A0}" type="pres">
      <dgm:prSet presAssocID="{897F84B2-0110-4CA0-905F-96D18B5273CF}" presName="textaccent2" presStyleCnt="0"/>
      <dgm:spPr/>
    </dgm:pt>
    <dgm:pt modelId="{08AA985A-C9C3-476D-AB3E-799B88445145}" type="pres">
      <dgm:prSet presAssocID="{897F84B2-0110-4CA0-905F-96D18B5273CF}" presName="accentRepeatNode" presStyleLbl="solidAlignAcc1" presStyleIdx="2" presStyleCnt="8"/>
      <dgm:spPr/>
    </dgm:pt>
    <dgm:pt modelId="{6B818A27-AFC2-4700-BB50-3B813D723F43}" type="pres">
      <dgm:prSet presAssocID="{A0BAC3C5-667E-4FAD-AEB8-2D049538A185}" presName="image2" presStyleCnt="0"/>
      <dgm:spPr/>
    </dgm:pt>
    <dgm:pt modelId="{5EB0156A-5928-4FEF-A9AA-F31CC0955E7E}" type="pres">
      <dgm:prSet presAssocID="{A0BAC3C5-667E-4FAD-AEB8-2D049538A185}" presName="imageRepeatNode" presStyleLbl="alignAcc1" presStyleIdx="1" presStyleCnt="4"/>
      <dgm:spPr/>
    </dgm:pt>
    <dgm:pt modelId="{56BEAD82-B145-49AF-B7CA-15A740277499}" type="pres">
      <dgm:prSet presAssocID="{A0BAC3C5-667E-4FAD-AEB8-2D049538A185}" presName="imageaccent2" presStyleCnt="0"/>
      <dgm:spPr/>
    </dgm:pt>
    <dgm:pt modelId="{304E61F8-8CA3-4681-84B7-94BE65039C68}" type="pres">
      <dgm:prSet presAssocID="{A0BAC3C5-667E-4FAD-AEB8-2D049538A185}" presName="accentRepeatNode" presStyleLbl="solidAlignAcc1" presStyleIdx="3" presStyleCnt="8"/>
      <dgm:spPr/>
    </dgm:pt>
    <dgm:pt modelId="{94943FC1-76E8-4823-8EF6-8925DDE21C98}" type="pres">
      <dgm:prSet presAssocID="{7A43D493-8F6E-4B30-AACE-BE2754B2FC9B}" presName="text3" presStyleCnt="0"/>
      <dgm:spPr/>
    </dgm:pt>
    <dgm:pt modelId="{76BADC23-E668-45F0-AD10-330013CC9A48}" type="pres">
      <dgm:prSet presAssocID="{7A43D493-8F6E-4B30-AACE-BE2754B2FC9B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03A285A8-50B7-4EFE-9D67-631D2A09D3ED}" type="pres">
      <dgm:prSet presAssocID="{7A43D493-8F6E-4B30-AACE-BE2754B2FC9B}" presName="textaccent3" presStyleCnt="0"/>
      <dgm:spPr/>
    </dgm:pt>
    <dgm:pt modelId="{69DD3C3B-2F43-4E0F-982B-ACDB0019CA9F}" type="pres">
      <dgm:prSet presAssocID="{7A43D493-8F6E-4B30-AACE-BE2754B2FC9B}" presName="accentRepeatNode" presStyleLbl="solidAlignAcc1" presStyleIdx="4" presStyleCnt="8"/>
      <dgm:spPr/>
    </dgm:pt>
    <dgm:pt modelId="{1C60B93B-1450-42F3-8DCF-342A1109D6FF}" type="pres">
      <dgm:prSet presAssocID="{A123851A-9C23-42C4-B7B8-9376DC9A3A5A}" presName="image3" presStyleCnt="0"/>
      <dgm:spPr/>
    </dgm:pt>
    <dgm:pt modelId="{EF6C283A-3C81-4E50-94B3-BA6FC666A74D}" type="pres">
      <dgm:prSet presAssocID="{A123851A-9C23-42C4-B7B8-9376DC9A3A5A}" presName="imageRepeatNode" presStyleLbl="alignAcc1" presStyleIdx="2" presStyleCnt="4"/>
      <dgm:spPr/>
    </dgm:pt>
    <dgm:pt modelId="{FD968D32-0398-4D14-9863-38613A050028}" type="pres">
      <dgm:prSet presAssocID="{A123851A-9C23-42C4-B7B8-9376DC9A3A5A}" presName="imageaccent3" presStyleCnt="0"/>
      <dgm:spPr/>
    </dgm:pt>
    <dgm:pt modelId="{84DA38C9-6F2E-40A1-BCFC-8EA675E65ADE}" type="pres">
      <dgm:prSet presAssocID="{A123851A-9C23-42C4-B7B8-9376DC9A3A5A}" presName="accentRepeatNode" presStyleLbl="solidAlignAcc1" presStyleIdx="5" presStyleCnt="8"/>
      <dgm:spPr/>
    </dgm:pt>
    <dgm:pt modelId="{9762B0C4-1454-4C95-BE8A-19CA0BAE9980}" type="pres">
      <dgm:prSet presAssocID="{66BD90E9-3330-417F-9316-75DD7DD6E706}" presName="text4" presStyleCnt="0"/>
      <dgm:spPr/>
    </dgm:pt>
    <dgm:pt modelId="{DD6E66B4-8F49-42D8-B6AB-72719310D72C}" type="pres">
      <dgm:prSet presAssocID="{66BD90E9-3330-417F-9316-75DD7DD6E706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6555F49-0D9D-42B7-BC36-660E61FC1408}" type="pres">
      <dgm:prSet presAssocID="{66BD90E9-3330-417F-9316-75DD7DD6E706}" presName="textaccent4" presStyleCnt="0"/>
      <dgm:spPr/>
    </dgm:pt>
    <dgm:pt modelId="{D61C74A2-79F1-4498-84B5-3915BD8D4579}" type="pres">
      <dgm:prSet presAssocID="{66BD90E9-3330-417F-9316-75DD7DD6E706}" presName="accentRepeatNode" presStyleLbl="solidAlignAcc1" presStyleIdx="6" presStyleCnt="8"/>
      <dgm:spPr/>
    </dgm:pt>
    <dgm:pt modelId="{6301DC2C-72A2-42C4-93CF-431EBEC8EB8E}" type="pres">
      <dgm:prSet presAssocID="{90A2898D-8438-4C03-8DAC-DD05128B768D}" presName="image4" presStyleCnt="0"/>
      <dgm:spPr/>
    </dgm:pt>
    <dgm:pt modelId="{3C66D576-A842-4E41-977C-9523173AB2D1}" type="pres">
      <dgm:prSet presAssocID="{90A2898D-8438-4C03-8DAC-DD05128B768D}" presName="imageRepeatNode" presStyleLbl="alignAcc1" presStyleIdx="3" presStyleCnt="4"/>
      <dgm:spPr/>
    </dgm:pt>
    <dgm:pt modelId="{7A0F353C-CC67-473E-BBB6-B19BADB35B22}" type="pres">
      <dgm:prSet presAssocID="{90A2898D-8438-4C03-8DAC-DD05128B768D}" presName="imageaccent4" presStyleCnt="0"/>
      <dgm:spPr/>
    </dgm:pt>
    <dgm:pt modelId="{E301AFC9-9DDA-4D5D-AEAF-D5CB88A95B31}" type="pres">
      <dgm:prSet presAssocID="{90A2898D-8438-4C03-8DAC-DD05128B768D}" presName="accentRepeatNode" presStyleLbl="solidAlignAcc1" presStyleIdx="7" presStyleCnt="8"/>
      <dgm:spPr/>
    </dgm:pt>
  </dgm:ptLst>
  <dgm:cxnLst>
    <dgm:cxn modelId="{0F204414-39C0-41D5-B334-4D1488B14974}" type="presOf" srcId="{897F84B2-0110-4CA0-905F-96D18B5273CF}" destId="{FC906C4B-C7D2-48D5-A100-01AFFABD2176}" srcOrd="0" destOrd="0" presId="urn:microsoft.com/office/officeart/2008/layout/HexagonCluster"/>
    <dgm:cxn modelId="{1D9B0834-C887-4837-857B-1C824B730DA0}" type="presOf" srcId="{66BD90E9-3330-417F-9316-75DD7DD6E706}" destId="{DD6E66B4-8F49-42D8-B6AB-72719310D72C}" srcOrd="0" destOrd="0" presId="urn:microsoft.com/office/officeart/2008/layout/HexagonCluster"/>
    <dgm:cxn modelId="{99790E35-0D30-4EE2-B8AC-B5EE85C0CB0F}" srcId="{10C0291C-FF62-484C-BC69-4D7541A57C6A}" destId="{66BD90E9-3330-417F-9316-75DD7DD6E706}" srcOrd="3" destOrd="0" parTransId="{2B49A697-67D8-4E05-B57B-0924E47EE5A8}" sibTransId="{90A2898D-8438-4C03-8DAC-DD05128B768D}"/>
    <dgm:cxn modelId="{AFC17369-CB90-48E5-A4E1-D97CE2FE84B6}" type="presOf" srcId="{77585818-55B7-4E0A-9750-FBA4B49218AE}" destId="{22A9FC3B-419A-49B3-A17D-F65DE22C9EF0}" srcOrd="0" destOrd="0" presId="urn:microsoft.com/office/officeart/2008/layout/HexagonCluster"/>
    <dgm:cxn modelId="{99559F6D-67F8-4EF3-B059-691C3A045317}" type="presOf" srcId="{13935824-5D13-46AC-B28B-8D831E6A90A4}" destId="{8C10EA08-69EB-447E-A7C3-9E52629AF1A5}" srcOrd="0" destOrd="0" presId="urn:microsoft.com/office/officeart/2008/layout/HexagonCluster"/>
    <dgm:cxn modelId="{8DA9F771-2CED-4EE2-A8F2-B629ABEEBB25}" srcId="{10C0291C-FF62-484C-BC69-4D7541A57C6A}" destId="{897F84B2-0110-4CA0-905F-96D18B5273CF}" srcOrd="1" destOrd="0" parTransId="{ED9338AD-7715-4319-8687-36ECF42A1E84}" sibTransId="{A0BAC3C5-667E-4FAD-AEB8-2D049538A185}"/>
    <dgm:cxn modelId="{CC5D4356-EDA5-4A32-8F08-AB4FDA9840FD}" srcId="{10C0291C-FF62-484C-BC69-4D7541A57C6A}" destId="{13935824-5D13-46AC-B28B-8D831E6A90A4}" srcOrd="0" destOrd="0" parTransId="{A71A1413-5292-46AE-AD6C-9EAE5FDF26DB}" sibTransId="{77585818-55B7-4E0A-9750-FBA4B49218AE}"/>
    <dgm:cxn modelId="{D454FC59-500E-4A35-AC5C-ABAFC5815429}" type="presOf" srcId="{7A43D493-8F6E-4B30-AACE-BE2754B2FC9B}" destId="{76BADC23-E668-45F0-AD10-330013CC9A48}" srcOrd="0" destOrd="0" presId="urn:microsoft.com/office/officeart/2008/layout/HexagonCluster"/>
    <dgm:cxn modelId="{81CB4192-66B7-4713-B6C2-6A9EE36CE836}" type="presOf" srcId="{A123851A-9C23-42C4-B7B8-9376DC9A3A5A}" destId="{EF6C283A-3C81-4E50-94B3-BA6FC666A74D}" srcOrd="0" destOrd="0" presId="urn:microsoft.com/office/officeart/2008/layout/HexagonCluster"/>
    <dgm:cxn modelId="{73DBE293-E3F4-4939-AAA0-1175A9E29D17}" srcId="{10C0291C-FF62-484C-BC69-4D7541A57C6A}" destId="{7A43D493-8F6E-4B30-AACE-BE2754B2FC9B}" srcOrd="2" destOrd="0" parTransId="{CDEF781F-325A-415E-A682-8B4F6B35E72B}" sibTransId="{A123851A-9C23-42C4-B7B8-9376DC9A3A5A}"/>
    <dgm:cxn modelId="{CB4758CB-ECB5-4D53-9FA6-DAE7A65C4802}" type="presOf" srcId="{A0BAC3C5-667E-4FAD-AEB8-2D049538A185}" destId="{5EB0156A-5928-4FEF-A9AA-F31CC0955E7E}" srcOrd="0" destOrd="0" presId="urn:microsoft.com/office/officeart/2008/layout/HexagonCluster"/>
    <dgm:cxn modelId="{A3EE2CE4-7A8D-4D29-A5F9-FFDEC69AE3B3}" type="presOf" srcId="{10C0291C-FF62-484C-BC69-4D7541A57C6A}" destId="{AD64DCD0-65C2-48FD-97DC-D25A9359F085}" srcOrd="0" destOrd="0" presId="urn:microsoft.com/office/officeart/2008/layout/HexagonCluster"/>
    <dgm:cxn modelId="{950A92F6-D501-42D5-A824-11276289B9AC}" type="presOf" srcId="{90A2898D-8438-4C03-8DAC-DD05128B768D}" destId="{3C66D576-A842-4E41-977C-9523173AB2D1}" srcOrd="0" destOrd="0" presId="urn:microsoft.com/office/officeart/2008/layout/HexagonCluster"/>
    <dgm:cxn modelId="{B0495380-5800-45DB-874A-A11A328DC678}" type="presParOf" srcId="{AD64DCD0-65C2-48FD-97DC-D25A9359F085}" destId="{17F911EE-7D87-4AF2-97AE-5949115D428D}" srcOrd="0" destOrd="0" presId="urn:microsoft.com/office/officeart/2008/layout/HexagonCluster"/>
    <dgm:cxn modelId="{1E3C9DDF-93E3-4AE9-9913-81BAFE1DAD35}" type="presParOf" srcId="{17F911EE-7D87-4AF2-97AE-5949115D428D}" destId="{8C10EA08-69EB-447E-A7C3-9E52629AF1A5}" srcOrd="0" destOrd="0" presId="urn:microsoft.com/office/officeart/2008/layout/HexagonCluster"/>
    <dgm:cxn modelId="{C61B2EAD-1BC3-4B66-B1F5-11A0C6F4F0C9}" type="presParOf" srcId="{AD64DCD0-65C2-48FD-97DC-D25A9359F085}" destId="{779452BB-0AB5-41FD-ACAE-15A0B52D8E0C}" srcOrd="1" destOrd="0" presId="urn:microsoft.com/office/officeart/2008/layout/HexagonCluster"/>
    <dgm:cxn modelId="{3E7DC48C-AAEF-4BE1-87E4-45387DFFFA56}" type="presParOf" srcId="{779452BB-0AB5-41FD-ACAE-15A0B52D8E0C}" destId="{89B93D34-C21D-4888-9EC5-A09801114DA8}" srcOrd="0" destOrd="0" presId="urn:microsoft.com/office/officeart/2008/layout/HexagonCluster"/>
    <dgm:cxn modelId="{246684FF-A144-4910-BDD0-7E470A643697}" type="presParOf" srcId="{AD64DCD0-65C2-48FD-97DC-D25A9359F085}" destId="{AEEE2767-BE1B-4921-AFF0-FD9AD2533F6D}" srcOrd="2" destOrd="0" presId="urn:microsoft.com/office/officeart/2008/layout/HexagonCluster"/>
    <dgm:cxn modelId="{7D6D07B7-611E-454C-B979-F2DE3025C17B}" type="presParOf" srcId="{AEEE2767-BE1B-4921-AFF0-FD9AD2533F6D}" destId="{22A9FC3B-419A-49B3-A17D-F65DE22C9EF0}" srcOrd="0" destOrd="0" presId="urn:microsoft.com/office/officeart/2008/layout/HexagonCluster"/>
    <dgm:cxn modelId="{40B8DC3E-26B6-4AD8-82B0-1AE6E62E5CD7}" type="presParOf" srcId="{AD64DCD0-65C2-48FD-97DC-D25A9359F085}" destId="{91994989-D05E-47CA-9803-5017DA5F0806}" srcOrd="3" destOrd="0" presId="urn:microsoft.com/office/officeart/2008/layout/HexagonCluster"/>
    <dgm:cxn modelId="{AF0DF140-2AE6-4EDE-BEE4-6C5E98B2E1AC}" type="presParOf" srcId="{91994989-D05E-47CA-9803-5017DA5F0806}" destId="{C56CC93B-1FF0-4E5B-BEEA-81D1BC5FEFC4}" srcOrd="0" destOrd="0" presId="urn:microsoft.com/office/officeart/2008/layout/HexagonCluster"/>
    <dgm:cxn modelId="{D897AF98-6255-48A1-8421-CA0B5699EAD8}" type="presParOf" srcId="{AD64DCD0-65C2-48FD-97DC-D25A9359F085}" destId="{56EEE6FE-C49B-418B-A533-D96FDB291A89}" srcOrd="4" destOrd="0" presId="urn:microsoft.com/office/officeart/2008/layout/HexagonCluster"/>
    <dgm:cxn modelId="{5DA4B0E6-AE0B-4150-B8E5-8650618E5C97}" type="presParOf" srcId="{56EEE6FE-C49B-418B-A533-D96FDB291A89}" destId="{FC906C4B-C7D2-48D5-A100-01AFFABD2176}" srcOrd="0" destOrd="0" presId="urn:microsoft.com/office/officeart/2008/layout/HexagonCluster"/>
    <dgm:cxn modelId="{5A93EB7D-F308-491B-B2AB-F1C45D53C1F5}" type="presParOf" srcId="{AD64DCD0-65C2-48FD-97DC-D25A9359F085}" destId="{92AAC504-D5BA-4B28-BBA8-3193151432A0}" srcOrd="5" destOrd="0" presId="urn:microsoft.com/office/officeart/2008/layout/HexagonCluster"/>
    <dgm:cxn modelId="{DFE5F9DC-2877-412E-BDA8-5A9B026038FA}" type="presParOf" srcId="{92AAC504-D5BA-4B28-BBA8-3193151432A0}" destId="{08AA985A-C9C3-476D-AB3E-799B88445145}" srcOrd="0" destOrd="0" presId="urn:microsoft.com/office/officeart/2008/layout/HexagonCluster"/>
    <dgm:cxn modelId="{42022432-0432-4163-9209-C6060E57C5D1}" type="presParOf" srcId="{AD64DCD0-65C2-48FD-97DC-D25A9359F085}" destId="{6B818A27-AFC2-4700-BB50-3B813D723F43}" srcOrd="6" destOrd="0" presId="urn:microsoft.com/office/officeart/2008/layout/HexagonCluster"/>
    <dgm:cxn modelId="{726ABEB7-F34A-4C98-AD66-CDF49F090CF5}" type="presParOf" srcId="{6B818A27-AFC2-4700-BB50-3B813D723F43}" destId="{5EB0156A-5928-4FEF-A9AA-F31CC0955E7E}" srcOrd="0" destOrd="0" presId="urn:microsoft.com/office/officeart/2008/layout/HexagonCluster"/>
    <dgm:cxn modelId="{F96A9855-869B-43AE-86DE-11EEB23E540F}" type="presParOf" srcId="{AD64DCD0-65C2-48FD-97DC-D25A9359F085}" destId="{56BEAD82-B145-49AF-B7CA-15A740277499}" srcOrd="7" destOrd="0" presId="urn:microsoft.com/office/officeart/2008/layout/HexagonCluster"/>
    <dgm:cxn modelId="{30B58079-9F82-4699-BDE4-8EB3B9C26C08}" type="presParOf" srcId="{56BEAD82-B145-49AF-B7CA-15A740277499}" destId="{304E61F8-8CA3-4681-84B7-94BE65039C68}" srcOrd="0" destOrd="0" presId="urn:microsoft.com/office/officeart/2008/layout/HexagonCluster"/>
    <dgm:cxn modelId="{AD7B1622-0771-4956-B8C7-49A594A870D2}" type="presParOf" srcId="{AD64DCD0-65C2-48FD-97DC-D25A9359F085}" destId="{94943FC1-76E8-4823-8EF6-8925DDE21C98}" srcOrd="8" destOrd="0" presId="urn:microsoft.com/office/officeart/2008/layout/HexagonCluster"/>
    <dgm:cxn modelId="{4BC621D7-63D8-4CDB-8BAD-46F31225BEB7}" type="presParOf" srcId="{94943FC1-76E8-4823-8EF6-8925DDE21C98}" destId="{76BADC23-E668-45F0-AD10-330013CC9A48}" srcOrd="0" destOrd="0" presId="urn:microsoft.com/office/officeart/2008/layout/HexagonCluster"/>
    <dgm:cxn modelId="{5FFAED52-8447-492C-B138-E6D3A5A78128}" type="presParOf" srcId="{AD64DCD0-65C2-48FD-97DC-D25A9359F085}" destId="{03A285A8-50B7-4EFE-9D67-631D2A09D3ED}" srcOrd="9" destOrd="0" presId="urn:microsoft.com/office/officeart/2008/layout/HexagonCluster"/>
    <dgm:cxn modelId="{7BF2F7C3-8164-4967-9CA0-345738DA832E}" type="presParOf" srcId="{03A285A8-50B7-4EFE-9D67-631D2A09D3ED}" destId="{69DD3C3B-2F43-4E0F-982B-ACDB0019CA9F}" srcOrd="0" destOrd="0" presId="urn:microsoft.com/office/officeart/2008/layout/HexagonCluster"/>
    <dgm:cxn modelId="{08E5E43E-09B2-4138-9AF5-E21E3EE12826}" type="presParOf" srcId="{AD64DCD0-65C2-48FD-97DC-D25A9359F085}" destId="{1C60B93B-1450-42F3-8DCF-342A1109D6FF}" srcOrd="10" destOrd="0" presId="urn:microsoft.com/office/officeart/2008/layout/HexagonCluster"/>
    <dgm:cxn modelId="{AA91CD4E-B5DA-4D2E-9A8C-016113DCF012}" type="presParOf" srcId="{1C60B93B-1450-42F3-8DCF-342A1109D6FF}" destId="{EF6C283A-3C81-4E50-94B3-BA6FC666A74D}" srcOrd="0" destOrd="0" presId="urn:microsoft.com/office/officeart/2008/layout/HexagonCluster"/>
    <dgm:cxn modelId="{1AE8528B-73BB-488E-B7CE-920AC4F2A97C}" type="presParOf" srcId="{AD64DCD0-65C2-48FD-97DC-D25A9359F085}" destId="{FD968D32-0398-4D14-9863-38613A050028}" srcOrd="11" destOrd="0" presId="urn:microsoft.com/office/officeart/2008/layout/HexagonCluster"/>
    <dgm:cxn modelId="{7EF45F35-A8E2-4051-996E-9AFE1061D285}" type="presParOf" srcId="{FD968D32-0398-4D14-9863-38613A050028}" destId="{84DA38C9-6F2E-40A1-BCFC-8EA675E65ADE}" srcOrd="0" destOrd="0" presId="urn:microsoft.com/office/officeart/2008/layout/HexagonCluster"/>
    <dgm:cxn modelId="{CA877FBA-E613-4DD9-B59D-1269BECEEFA8}" type="presParOf" srcId="{AD64DCD0-65C2-48FD-97DC-D25A9359F085}" destId="{9762B0C4-1454-4C95-BE8A-19CA0BAE9980}" srcOrd="12" destOrd="0" presId="urn:microsoft.com/office/officeart/2008/layout/HexagonCluster"/>
    <dgm:cxn modelId="{36C4E65A-38E7-4ED8-948D-3A6BF9079479}" type="presParOf" srcId="{9762B0C4-1454-4C95-BE8A-19CA0BAE9980}" destId="{DD6E66B4-8F49-42D8-B6AB-72719310D72C}" srcOrd="0" destOrd="0" presId="urn:microsoft.com/office/officeart/2008/layout/HexagonCluster"/>
    <dgm:cxn modelId="{C01E9F1E-FE75-4E3A-BC35-48352C172E05}" type="presParOf" srcId="{AD64DCD0-65C2-48FD-97DC-D25A9359F085}" destId="{B6555F49-0D9D-42B7-BC36-660E61FC1408}" srcOrd="13" destOrd="0" presId="urn:microsoft.com/office/officeart/2008/layout/HexagonCluster"/>
    <dgm:cxn modelId="{D0BB81A1-4604-41CD-BE70-90CC140C6FD5}" type="presParOf" srcId="{B6555F49-0D9D-42B7-BC36-660E61FC1408}" destId="{D61C74A2-79F1-4498-84B5-3915BD8D4579}" srcOrd="0" destOrd="0" presId="urn:microsoft.com/office/officeart/2008/layout/HexagonCluster"/>
    <dgm:cxn modelId="{2909A17C-E0BD-4452-8B42-4A65ECAAC5B4}" type="presParOf" srcId="{AD64DCD0-65C2-48FD-97DC-D25A9359F085}" destId="{6301DC2C-72A2-42C4-93CF-431EBEC8EB8E}" srcOrd="14" destOrd="0" presId="urn:microsoft.com/office/officeart/2008/layout/HexagonCluster"/>
    <dgm:cxn modelId="{14E551DC-6EAE-4BCA-B5B9-95A414155274}" type="presParOf" srcId="{6301DC2C-72A2-42C4-93CF-431EBEC8EB8E}" destId="{3C66D576-A842-4E41-977C-9523173AB2D1}" srcOrd="0" destOrd="0" presId="urn:microsoft.com/office/officeart/2008/layout/HexagonCluster"/>
    <dgm:cxn modelId="{CAC2C984-4C74-4B53-98F0-F49A9D9A9DEE}" type="presParOf" srcId="{AD64DCD0-65C2-48FD-97DC-D25A9359F085}" destId="{7A0F353C-CC67-473E-BBB6-B19BADB35B22}" srcOrd="15" destOrd="0" presId="urn:microsoft.com/office/officeart/2008/layout/HexagonCluster"/>
    <dgm:cxn modelId="{1F370AE6-D78E-431C-80CF-6B568471D859}" type="presParOf" srcId="{7A0F353C-CC67-473E-BBB6-B19BADB35B22}" destId="{E301AFC9-9DDA-4D5D-AEAF-D5CB88A95B3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51EC8-D856-47C0-BDEB-839619AA8658}">
      <dsp:nvSpPr>
        <dsp:cNvPr id="0" name=""/>
        <dsp:cNvSpPr/>
      </dsp:nvSpPr>
      <dsp:spPr>
        <a:xfrm rot="5400000">
          <a:off x="266" y="219976"/>
          <a:ext cx="3470842" cy="347137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4DC0B-90B4-4305-AAFC-07791A01BF51}">
      <dsp:nvSpPr>
        <dsp:cNvPr id="0" name=""/>
        <dsp:cNvSpPr/>
      </dsp:nvSpPr>
      <dsp:spPr>
        <a:xfrm rot="16200000">
          <a:off x="3572475" y="219976"/>
          <a:ext cx="3470842" cy="347137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-2099712"/>
            <a:satOff val="-17047"/>
            <a:lumOff val="3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CC944-5E1B-48BE-9220-8A515886D1FC}">
      <dsp:nvSpPr>
        <dsp:cNvPr id="0" name=""/>
        <dsp:cNvSpPr/>
      </dsp:nvSpPr>
      <dsp:spPr>
        <a:xfrm>
          <a:off x="3982892" y="3235206"/>
          <a:ext cx="2635305" cy="694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Georgia" panose="02040502050405020303" pitchFamily="18" charset="0"/>
              <a:ea typeface="華康中黑體" panose="02010609010101010101" pitchFamily="49" charset="-120"/>
            </a:rPr>
            <a:t>分析思考整合</a:t>
          </a:r>
        </a:p>
      </dsp:txBody>
      <dsp:txXfrm>
        <a:off x="3982892" y="3235206"/>
        <a:ext cx="2635305" cy="694391"/>
      </dsp:txXfrm>
    </dsp:sp>
    <dsp:sp modelId="{FDB5F6C0-8F04-465E-A9A9-BE8ABE6EEBEC}">
      <dsp:nvSpPr>
        <dsp:cNvPr id="0" name=""/>
        <dsp:cNvSpPr/>
      </dsp:nvSpPr>
      <dsp:spPr>
        <a:xfrm rot="5400000">
          <a:off x="3461139" y="219976"/>
          <a:ext cx="3470842" cy="347137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-4199425"/>
            <a:satOff val="-34093"/>
            <a:lumOff val="60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E8E65-8A6E-4CA8-B47E-AE3D14265EFB}">
      <dsp:nvSpPr>
        <dsp:cNvPr id="0" name=""/>
        <dsp:cNvSpPr/>
      </dsp:nvSpPr>
      <dsp:spPr>
        <a:xfrm rot="16200000">
          <a:off x="7032298" y="219976"/>
          <a:ext cx="3470842" cy="347137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-6299137"/>
            <a:satOff val="-51140"/>
            <a:lumOff val="90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66F78-2BCA-4622-B55E-C4AD69DEAF31}">
      <dsp:nvSpPr>
        <dsp:cNvPr id="0" name=""/>
        <dsp:cNvSpPr/>
      </dsp:nvSpPr>
      <dsp:spPr>
        <a:xfrm>
          <a:off x="7189582" y="3235206"/>
          <a:ext cx="2635305" cy="694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Georgia" panose="02040502050405020303" pitchFamily="18" charset="0"/>
              <a:ea typeface="華康中黑體" panose="02010609010101010101" pitchFamily="49" charset="-120"/>
            </a:rPr>
            <a:t>問題解決</a:t>
          </a:r>
        </a:p>
      </dsp:txBody>
      <dsp:txXfrm>
        <a:off x="7189582" y="3235206"/>
        <a:ext cx="2635305" cy="694391"/>
      </dsp:txXfrm>
    </dsp:sp>
    <dsp:sp modelId="{E3954712-ED94-44CF-B353-570FFC1E426B}">
      <dsp:nvSpPr>
        <dsp:cNvPr id="0" name=""/>
        <dsp:cNvSpPr/>
      </dsp:nvSpPr>
      <dsp:spPr>
        <a:xfrm>
          <a:off x="4535628" y="823787"/>
          <a:ext cx="1461559" cy="146155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Georgia" panose="02040502050405020303" pitchFamily="18" charset="0"/>
              <a:ea typeface="華康中黑體" panose="02010609010101010101" pitchFamily="49" charset="-120"/>
            </a:rPr>
            <a:t>議題分析</a:t>
          </a:r>
        </a:p>
      </dsp:txBody>
      <dsp:txXfrm>
        <a:off x="4730503" y="1079560"/>
        <a:ext cx="1071810" cy="657701"/>
      </dsp:txXfrm>
    </dsp:sp>
    <dsp:sp modelId="{6C634577-F448-453F-8AAF-EA8C32B47C03}">
      <dsp:nvSpPr>
        <dsp:cNvPr id="0" name=""/>
        <dsp:cNvSpPr/>
      </dsp:nvSpPr>
      <dsp:spPr>
        <a:xfrm>
          <a:off x="5063008" y="1737262"/>
          <a:ext cx="1461559" cy="1461559"/>
        </a:xfrm>
        <a:prstGeom prst="ellipse">
          <a:avLst/>
        </a:prstGeom>
        <a:solidFill>
          <a:schemeClr val="accent5">
            <a:alpha val="50000"/>
            <a:hueOff val="-572649"/>
            <a:satOff val="-4649"/>
            <a:lumOff val="8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Georgia" panose="02040502050405020303" pitchFamily="18" charset="0"/>
              <a:ea typeface="華康中黑體" panose="02010609010101010101" pitchFamily="49" charset="-120"/>
            </a:rPr>
            <a:t>批判</a:t>
          </a:r>
          <a:br>
            <a:rPr lang="en-US" altLang="zh-TW" sz="2000" kern="1200" dirty="0">
              <a:latin typeface="Georgia" panose="02040502050405020303" pitchFamily="18" charset="0"/>
              <a:ea typeface="華康中黑體" panose="02010609010101010101" pitchFamily="49" charset="-120"/>
            </a:rPr>
          </a:br>
          <a:r>
            <a:rPr lang="zh-TW" altLang="en-US" sz="2000" kern="1200" dirty="0">
              <a:latin typeface="Georgia" panose="02040502050405020303" pitchFamily="18" charset="0"/>
              <a:ea typeface="華康中黑體" panose="02010609010101010101" pitchFamily="49" charset="-120"/>
            </a:rPr>
            <a:t>思考</a:t>
          </a:r>
        </a:p>
      </dsp:txBody>
      <dsp:txXfrm>
        <a:off x="5510002" y="2114831"/>
        <a:ext cx="876935" cy="803857"/>
      </dsp:txXfrm>
    </dsp:sp>
    <dsp:sp modelId="{1FC8D629-19D5-449D-BAEF-2AE09EB9C076}">
      <dsp:nvSpPr>
        <dsp:cNvPr id="0" name=""/>
        <dsp:cNvSpPr/>
      </dsp:nvSpPr>
      <dsp:spPr>
        <a:xfrm>
          <a:off x="4008249" y="1737262"/>
          <a:ext cx="1461559" cy="1461559"/>
        </a:xfrm>
        <a:prstGeom prst="ellipse">
          <a:avLst/>
        </a:prstGeom>
        <a:solidFill>
          <a:schemeClr val="accent5">
            <a:alpha val="50000"/>
            <a:hueOff val="-1145298"/>
            <a:satOff val="-9298"/>
            <a:lumOff val="16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Georgia" panose="02040502050405020303" pitchFamily="18" charset="0"/>
              <a:ea typeface="華康中黑體" panose="02010609010101010101" pitchFamily="49" charset="-120"/>
            </a:rPr>
            <a:t>歸納</a:t>
          </a:r>
          <a:br>
            <a:rPr lang="en-US" altLang="zh-TW" sz="2000" kern="1200" dirty="0">
              <a:latin typeface="Georgia" panose="02040502050405020303" pitchFamily="18" charset="0"/>
              <a:ea typeface="華康中黑體" panose="02010609010101010101" pitchFamily="49" charset="-120"/>
            </a:rPr>
          </a:br>
          <a:r>
            <a:rPr lang="zh-TW" altLang="en-US" sz="2000" kern="1200" dirty="0">
              <a:latin typeface="Georgia" panose="02040502050405020303" pitchFamily="18" charset="0"/>
              <a:ea typeface="華康中黑體" panose="02010609010101010101" pitchFamily="49" charset="-120"/>
            </a:rPr>
            <a:t>整合</a:t>
          </a:r>
        </a:p>
      </dsp:txBody>
      <dsp:txXfrm>
        <a:off x="4145879" y="2114831"/>
        <a:ext cx="876935" cy="803857"/>
      </dsp:txXfrm>
    </dsp:sp>
    <dsp:sp modelId="{0ECC5971-12D7-4A63-B4AE-4A171A092796}">
      <dsp:nvSpPr>
        <dsp:cNvPr id="0" name=""/>
        <dsp:cNvSpPr/>
      </dsp:nvSpPr>
      <dsp:spPr>
        <a:xfrm>
          <a:off x="903020" y="650156"/>
          <a:ext cx="1022613" cy="1022618"/>
        </a:xfrm>
        <a:prstGeom prst="ellipse">
          <a:avLst/>
        </a:prstGeom>
        <a:solidFill>
          <a:schemeClr val="accent5">
            <a:alpha val="50000"/>
            <a:hueOff val="-1717946"/>
            <a:satOff val="-13947"/>
            <a:lumOff val="2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>
              <a:latin typeface="Georgia" panose="02040502050405020303" pitchFamily="18" charset="0"/>
              <a:ea typeface="華康中黑體" panose="02010609010101010101" pitchFamily="49" charset="-120"/>
            </a:rPr>
            <a:t>會計學</a:t>
          </a:r>
        </a:p>
      </dsp:txBody>
      <dsp:txXfrm>
        <a:off x="1052778" y="799915"/>
        <a:ext cx="723097" cy="723100"/>
      </dsp:txXfrm>
    </dsp:sp>
    <dsp:sp modelId="{C1757DBF-E684-4E96-BC3A-1188EE1E3621}">
      <dsp:nvSpPr>
        <dsp:cNvPr id="0" name=""/>
        <dsp:cNvSpPr/>
      </dsp:nvSpPr>
      <dsp:spPr>
        <a:xfrm>
          <a:off x="1027121" y="1811274"/>
          <a:ext cx="292175" cy="292213"/>
        </a:xfrm>
        <a:prstGeom prst="ellipse">
          <a:avLst/>
        </a:prstGeom>
        <a:solidFill>
          <a:schemeClr val="accent5">
            <a:alpha val="50000"/>
            <a:hueOff val="-2290595"/>
            <a:satOff val="-18596"/>
            <a:lumOff val="32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169C13E-64E5-4668-8A21-DFDE22093DAF}">
      <dsp:nvSpPr>
        <dsp:cNvPr id="0" name=""/>
        <dsp:cNvSpPr/>
      </dsp:nvSpPr>
      <dsp:spPr>
        <a:xfrm>
          <a:off x="1978645" y="682137"/>
          <a:ext cx="292175" cy="292213"/>
        </a:xfrm>
        <a:prstGeom prst="ellipse">
          <a:avLst/>
        </a:prstGeom>
        <a:solidFill>
          <a:schemeClr val="accent5">
            <a:alpha val="50000"/>
            <a:hueOff val="-2863244"/>
            <a:satOff val="-23245"/>
            <a:lumOff val="4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150ED28-B4E5-4936-BAFD-364548C3829F}">
      <dsp:nvSpPr>
        <dsp:cNvPr id="0" name=""/>
        <dsp:cNvSpPr/>
      </dsp:nvSpPr>
      <dsp:spPr>
        <a:xfrm>
          <a:off x="1978889" y="986473"/>
          <a:ext cx="1022613" cy="1022618"/>
        </a:xfrm>
        <a:prstGeom prst="ellipse">
          <a:avLst/>
        </a:prstGeom>
        <a:solidFill>
          <a:schemeClr val="accent5">
            <a:alpha val="50000"/>
            <a:hueOff val="-3435893"/>
            <a:satOff val="-27895"/>
            <a:lumOff val="4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>
              <a:latin typeface="Georgia" panose="02040502050405020303" pitchFamily="18" charset="0"/>
              <a:ea typeface="華康中黑體" panose="02010609010101010101" pitchFamily="49" charset="-120"/>
            </a:rPr>
            <a:t>管理學</a:t>
          </a:r>
        </a:p>
      </dsp:txBody>
      <dsp:txXfrm>
        <a:off x="2128647" y="1136232"/>
        <a:ext cx="723097" cy="723100"/>
      </dsp:txXfrm>
    </dsp:sp>
    <dsp:sp modelId="{E73B376E-3602-4672-84FF-121626658CD1}">
      <dsp:nvSpPr>
        <dsp:cNvPr id="0" name=""/>
        <dsp:cNvSpPr/>
      </dsp:nvSpPr>
      <dsp:spPr>
        <a:xfrm>
          <a:off x="2814129" y="2024566"/>
          <a:ext cx="292175" cy="292213"/>
        </a:xfrm>
        <a:prstGeom prst="ellipse">
          <a:avLst/>
        </a:prstGeom>
        <a:solidFill>
          <a:schemeClr val="accent5">
            <a:alpha val="50000"/>
            <a:hueOff val="-4008541"/>
            <a:satOff val="-32544"/>
            <a:lumOff val="57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B5C6EAA-63EF-41DA-8FAC-517BF46B2D71}">
      <dsp:nvSpPr>
        <dsp:cNvPr id="0" name=""/>
        <dsp:cNvSpPr/>
      </dsp:nvSpPr>
      <dsp:spPr>
        <a:xfrm>
          <a:off x="663368" y="2206652"/>
          <a:ext cx="1022613" cy="1022618"/>
        </a:xfrm>
        <a:prstGeom prst="ellipse">
          <a:avLst/>
        </a:prstGeom>
        <a:solidFill>
          <a:schemeClr val="accent5">
            <a:alpha val="50000"/>
            <a:hueOff val="-4581190"/>
            <a:satOff val="-37193"/>
            <a:lumOff val="65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>
              <a:latin typeface="Georgia" panose="02040502050405020303" pitchFamily="18" charset="0"/>
              <a:ea typeface="華康中黑體" panose="02010609010101010101" pitchFamily="49" charset="-120"/>
            </a:rPr>
            <a:t>財務金融</a:t>
          </a:r>
        </a:p>
      </dsp:txBody>
      <dsp:txXfrm>
        <a:off x="813126" y="2356411"/>
        <a:ext cx="723097" cy="723100"/>
      </dsp:txXfrm>
    </dsp:sp>
    <dsp:sp modelId="{C10E1C96-9690-48CC-9371-EE2F53478F48}">
      <dsp:nvSpPr>
        <dsp:cNvPr id="0" name=""/>
        <dsp:cNvSpPr/>
      </dsp:nvSpPr>
      <dsp:spPr>
        <a:xfrm>
          <a:off x="1793226" y="2125152"/>
          <a:ext cx="1022613" cy="1022618"/>
        </a:xfrm>
        <a:prstGeom prst="ellipse">
          <a:avLst/>
        </a:prstGeom>
        <a:solidFill>
          <a:schemeClr val="accent5">
            <a:alpha val="50000"/>
            <a:hueOff val="-5153839"/>
            <a:satOff val="-41842"/>
            <a:lumOff val="73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>
              <a:latin typeface="Georgia" panose="02040502050405020303" pitchFamily="18" charset="0"/>
              <a:ea typeface="華康中黑體" panose="02010609010101010101" pitchFamily="49" charset="-120"/>
            </a:rPr>
            <a:t>法律</a:t>
          </a:r>
        </a:p>
      </dsp:txBody>
      <dsp:txXfrm>
        <a:off x="1942984" y="2274911"/>
        <a:ext cx="723097" cy="723100"/>
      </dsp:txXfrm>
    </dsp:sp>
    <dsp:sp modelId="{2A5AB00C-86C2-4210-91E2-FD6680541BB1}">
      <dsp:nvSpPr>
        <dsp:cNvPr id="0" name=""/>
        <dsp:cNvSpPr/>
      </dsp:nvSpPr>
      <dsp:spPr>
        <a:xfrm>
          <a:off x="1450482" y="1741638"/>
          <a:ext cx="502267" cy="502153"/>
        </a:xfrm>
        <a:prstGeom prst="ellipse">
          <a:avLst/>
        </a:prstGeom>
        <a:solidFill>
          <a:schemeClr val="accent5">
            <a:alpha val="50000"/>
            <a:hueOff val="-5726488"/>
            <a:satOff val="-46491"/>
            <a:lumOff val="8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09BC77C-ECCE-4D98-A3E2-BFA7ECED7434}">
      <dsp:nvSpPr>
        <dsp:cNvPr id="0" name=""/>
        <dsp:cNvSpPr/>
      </dsp:nvSpPr>
      <dsp:spPr>
        <a:xfrm>
          <a:off x="699034" y="1998517"/>
          <a:ext cx="219620" cy="219482"/>
        </a:xfrm>
        <a:prstGeom prst="ellipse">
          <a:avLst/>
        </a:prstGeom>
        <a:solidFill>
          <a:schemeClr val="accent5">
            <a:alpha val="50000"/>
            <a:hueOff val="-6299137"/>
            <a:satOff val="-51140"/>
            <a:lumOff val="90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C97C5FA-7C37-41E5-8B5B-C2FCBCF16E63}">
      <dsp:nvSpPr>
        <dsp:cNvPr id="0" name=""/>
        <dsp:cNvSpPr/>
      </dsp:nvSpPr>
      <dsp:spPr>
        <a:xfrm>
          <a:off x="7488929" y="937631"/>
          <a:ext cx="2027157" cy="202679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Georgia" panose="02040502050405020303" pitchFamily="18" charset="0"/>
              <a:ea typeface="華康中黑體" panose="02010609010101010101" pitchFamily="49" charset="-120"/>
            </a:rPr>
            <a:t>解決方案</a:t>
          </a:r>
        </a:p>
      </dsp:txBody>
      <dsp:txXfrm>
        <a:off x="7785799" y="1234448"/>
        <a:ext cx="1433417" cy="1433157"/>
      </dsp:txXfrm>
    </dsp:sp>
    <dsp:sp modelId="{5A35E286-4112-46F8-BA38-2597799DD987}">
      <dsp:nvSpPr>
        <dsp:cNvPr id="0" name=""/>
        <dsp:cNvSpPr/>
      </dsp:nvSpPr>
      <dsp:spPr>
        <a:xfrm>
          <a:off x="652261" y="3235206"/>
          <a:ext cx="2635305" cy="694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Georgia" panose="02040502050405020303" pitchFamily="18" charset="0"/>
              <a:ea typeface="華康中黑體" panose="02010609010101010101" pitchFamily="49" charset="-120"/>
            </a:rPr>
            <a:t>科系專業知識</a:t>
          </a:r>
        </a:p>
      </dsp:txBody>
      <dsp:txXfrm>
        <a:off x="652261" y="3235206"/>
        <a:ext cx="2635305" cy="694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0EA08-69EB-447E-A7C3-9E52629AF1A5}">
      <dsp:nvSpPr>
        <dsp:cNvPr id="0" name=""/>
        <dsp:cNvSpPr/>
      </dsp:nvSpPr>
      <dsp:spPr>
        <a:xfrm>
          <a:off x="1557063" y="2889011"/>
          <a:ext cx="1834216" cy="157446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Georgia" panose="02040502050405020303" pitchFamily="18" charset="0"/>
              <a:ea typeface="華康中黑體" panose="02010609010101010101" pitchFamily="49" charset="-120"/>
            </a:rPr>
            <a:t>企業組織</a:t>
          </a:r>
        </a:p>
      </dsp:txBody>
      <dsp:txXfrm>
        <a:off x="1841120" y="3132841"/>
        <a:ext cx="1266102" cy="1086803"/>
      </dsp:txXfrm>
    </dsp:sp>
    <dsp:sp modelId="{89B93D34-C21D-4888-9EC5-A09801114DA8}">
      <dsp:nvSpPr>
        <dsp:cNvPr id="0" name=""/>
        <dsp:cNvSpPr/>
      </dsp:nvSpPr>
      <dsp:spPr>
        <a:xfrm>
          <a:off x="1614433" y="3584752"/>
          <a:ext cx="214126" cy="18464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9FC3B-419A-49B3-A17D-F65DE22C9EF0}">
      <dsp:nvSpPr>
        <dsp:cNvPr id="0" name=""/>
        <dsp:cNvSpPr/>
      </dsp:nvSpPr>
      <dsp:spPr>
        <a:xfrm>
          <a:off x="0" y="2033162"/>
          <a:ext cx="1834216" cy="157446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CC93B-1FF0-4E5B-BEEA-81D1BC5FEFC4}">
      <dsp:nvSpPr>
        <dsp:cNvPr id="0" name=""/>
        <dsp:cNvSpPr/>
      </dsp:nvSpPr>
      <dsp:spPr>
        <a:xfrm>
          <a:off x="1241934" y="3389296"/>
          <a:ext cx="214126" cy="18464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06C4B-C7D2-48D5-A100-01AFFABD2176}">
      <dsp:nvSpPr>
        <dsp:cNvPr id="0" name=""/>
        <dsp:cNvSpPr/>
      </dsp:nvSpPr>
      <dsp:spPr>
        <a:xfrm>
          <a:off x="3112511" y="2021102"/>
          <a:ext cx="1834216" cy="157446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Georgia" panose="02040502050405020303" pitchFamily="18" charset="0"/>
              <a:ea typeface="華康中黑體" panose="02010609010101010101" pitchFamily="49" charset="-120"/>
            </a:rPr>
            <a:t>國家考試</a:t>
          </a:r>
        </a:p>
      </dsp:txBody>
      <dsp:txXfrm>
        <a:off x="3396568" y="2264932"/>
        <a:ext cx="1266102" cy="1086803"/>
      </dsp:txXfrm>
    </dsp:sp>
    <dsp:sp modelId="{08AA985A-C9C3-476D-AB3E-799B88445145}">
      <dsp:nvSpPr>
        <dsp:cNvPr id="0" name=""/>
        <dsp:cNvSpPr/>
      </dsp:nvSpPr>
      <dsp:spPr>
        <a:xfrm>
          <a:off x="4368990" y="3375573"/>
          <a:ext cx="214126" cy="18464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0156A-5928-4FEF-A9AA-F31CC0955E7E}">
      <dsp:nvSpPr>
        <dsp:cNvPr id="0" name=""/>
        <dsp:cNvSpPr/>
      </dsp:nvSpPr>
      <dsp:spPr>
        <a:xfrm>
          <a:off x="4676039" y="2886516"/>
          <a:ext cx="1834216" cy="157446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E61F8-8CA3-4681-84B7-94BE65039C68}">
      <dsp:nvSpPr>
        <dsp:cNvPr id="0" name=""/>
        <dsp:cNvSpPr/>
      </dsp:nvSpPr>
      <dsp:spPr>
        <a:xfrm>
          <a:off x="4718056" y="3591822"/>
          <a:ext cx="214126" cy="18464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ADC23-E668-45F0-AD10-330013CC9A48}">
      <dsp:nvSpPr>
        <dsp:cNvPr id="0" name=""/>
        <dsp:cNvSpPr/>
      </dsp:nvSpPr>
      <dsp:spPr>
        <a:xfrm>
          <a:off x="1557063" y="1172738"/>
          <a:ext cx="1834216" cy="157446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Georgia" panose="02040502050405020303" pitchFamily="18" charset="0"/>
              <a:ea typeface="華康中黑體" panose="02010609010101010101" pitchFamily="49" charset="-120"/>
            </a:rPr>
            <a:t>專業機構</a:t>
          </a:r>
        </a:p>
      </dsp:txBody>
      <dsp:txXfrm>
        <a:off x="1841120" y="1416568"/>
        <a:ext cx="1266102" cy="1086803"/>
      </dsp:txXfrm>
    </dsp:sp>
    <dsp:sp modelId="{69DD3C3B-2F43-4E0F-982B-ACDB0019CA9F}">
      <dsp:nvSpPr>
        <dsp:cNvPr id="0" name=""/>
        <dsp:cNvSpPr/>
      </dsp:nvSpPr>
      <dsp:spPr>
        <a:xfrm>
          <a:off x="2805462" y="1205176"/>
          <a:ext cx="214126" cy="18464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C283A-3C81-4E50-94B3-BA6FC666A74D}">
      <dsp:nvSpPr>
        <dsp:cNvPr id="0" name=""/>
        <dsp:cNvSpPr/>
      </dsp:nvSpPr>
      <dsp:spPr>
        <a:xfrm>
          <a:off x="3112511" y="304829"/>
          <a:ext cx="1834216" cy="157446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DA38C9-6F2E-40A1-BCFC-8EA675E65ADE}">
      <dsp:nvSpPr>
        <dsp:cNvPr id="0" name=""/>
        <dsp:cNvSpPr/>
      </dsp:nvSpPr>
      <dsp:spPr>
        <a:xfrm>
          <a:off x="3154528" y="1002650"/>
          <a:ext cx="214126" cy="18464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E66B4-8F49-42D8-B6AB-72719310D72C}">
      <dsp:nvSpPr>
        <dsp:cNvPr id="0" name=""/>
        <dsp:cNvSpPr/>
      </dsp:nvSpPr>
      <dsp:spPr>
        <a:xfrm>
          <a:off x="4676039" y="1170243"/>
          <a:ext cx="1834216" cy="157446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Georgia" panose="02040502050405020303" pitchFamily="18" charset="0"/>
              <a:ea typeface="華康中黑體" panose="02010609010101010101" pitchFamily="49" charset="-120"/>
            </a:rPr>
            <a:t>持續深造</a:t>
          </a:r>
        </a:p>
      </dsp:txBody>
      <dsp:txXfrm>
        <a:off x="4960096" y="1414073"/>
        <a:ext cx="1266102" cy="1086803"/>
      </dsp:txXfrm>
    </dsp:sp>
    <dsp:sp modelId="{D61C74A2-79F1-4498-84B5-3915BD8D4579}">
      <dsp:nvSpPr>
        <dsp:cNvPr id="0" name=""/>
        <dsp:cNvSpPr/>
      </dsp:nvSpPr>
      <dsp:spPr>
        <a:xfrm>
          <a:off x="6253303" y="1865153"/>
          <a:ext cx="214126" cy="18464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6D576-A842-4E41-977C-9523173AB2D1}">
      <dsp:nvSpPr>
        <dsp:cNvPr id="0" name=""/>
        <dsp:cNvSpPr/>
      </dsp:nvSpPr>
      <dsp:spPr>
        <a:xfrm>
          <a:off x="6246031" y="2035657"/>
          <a:ext cx="1834216" cy="157446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1AFC9-9DDA-4D5D-AEAF-D5CB88A95B31}">
      <dsp:nvSpPr>
        <dsp:cNvPr id="0" name=""/>
        <dsp:cNvSpPr/>
      </dsp:nvSpPr>
      <dsp:spPr>
        <a:xfrm>
          <a:off x="6616107" y="2063520"/>
          <a:ext cx="214126" cy="18464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1DCF912-D16B-4D62-9FCB-4B859A060116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311A219-AFB3-4262-B118-BD901D2AE2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99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632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本系為國內最佳的財金相關系所之一，畢業生就業途徑極為廣泛，廣為業界歡迎，學生的就業狀況十分良好，他們投入財務管理的各種領域中，從事公司理財、金融業務、證券投資、保險以及會計等工作。</a:t>
            </a:r>
          </a:p>
          <a:p>
            <a:r>
              <a:rPr lang="zh-TW" altLang="en-US" dirty="0"/>
              <a:t>目前就業方向大致可分為三類：</a:t>
            </a:r>
          </a:p>
          <a:p>
            <a:r>
              <a:rPr lang="zh-TW" altLang="en-US" dirty="0"/>
              <a:t>一、金融市場與機構</a:t>
            </a:r>
          </a:p>
          <a:p>
            <a:r>
              <a:rPr lang="en-US" altLang="zh-TW" dirty="0"/>
              <a:t>1.</a:t>
            </a:r>
            <a:r>
              <a:rPr lang="zh-TW" altLang="en-US" dirty="0"/>
              <a:t>銀行業：由於本土與外商銀行在台灣的相繼成立，信合社、信託公司的改制，可以預期銀行界對銀行專業管理人才的需求將大幅增加。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期貨業：台灣期貨業已逐漸步入正軌，隨著「國外期貨交易法」的頒佈，實施台股指數期貨的開放交易及企業（個人）對於風險控管的需求日漸增加，台灣期貨市場蓬勃榮景可期。</a:t>
            </a:r>
          </a:p>
          <a:p>
            <a:r>
              <a:rPr lang="en-US" altLang="zh-TW" dirty="0"/>
              <a:t>3.</a:t>
            </a:r>
            <a:r>
              <a:rPr lang="zh-TW" altLang="en-US" dirty="0"/>
              <a:t>證券相關產業：如券商的經紀、自營、承銷等業務，證券分析師、投資顧問、證券金融公司等，皆為本系同學畢業發展的舞台。</a:t>
            </a:r>
          </a:p>
          <a:p>
            <a:r>
              <a:rPr lang="zh-TW" altLang="en-US" dirty="0"/>
              <a:t>二、投資相關領域：例如時下流行的創業投資、投資銀行、基金的操作管理及行銷等。</a:t>
            </a:r>
          </a:p>
          <a:p>
            <a:r>
              <a:rPr lang="zh-TW" altLang="en-US" dirty="0"/>
              <a:t>三、公司理財：企業的融資與投資決策關係到企業的競爭能力與獲利能力，包括一般企業財務部門、財務顧問與規劃、租稅規劃等工作，亦是本系同學畢業後可展現長才的地方。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572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417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中興大學財金系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10</a:t>
            </a:r>
            <a:r>
              <a:rPr lang="zh-TW" altLang="en-US" dirty="0"/>
              <a:t>日舉辦「數位政府與數位轉型」論壇，邀請行政院數位政務委員唐鳳，以及台灣數位光訊科技董事長廖紫岑、和大工業副總經理沈千慈、中信金控技術長賈景光三位企業代表，分享政府部門、媒體業、製造業、金融業推動數位轉型的經驗。</a:t>
            </a:r>
          </a:p>
          <a:p>
            <a:endParaRPr lang="zh-TW" altLang="en-US" dirty="0"/>
          </a:p>
          <a:p>
            <a:r>
              <a:rPr lang="zh-TW" altLang="en-US" dirty="0"/>
              <a:t>唐鳳從此次防疫經驗整理了數位轉型的三項核心「</a:t>
            </a:r>
            <a:r>
              <a:rPr lang="en-US" altLang="zh-TW" dirty="0"/>
              <a:t>Fast</a:t>
            </a:r>
            <a:r>
              <a:rPr lang="zh-TW" altLang="en-US" dirty="0"/>
              <a:t>、</a:t>
            </a:r>
            <a:r>
              <a:rPr lang="en-US" altLang="zh-TW" dirty="0"/>
              <a:t>Fair</a:t>
            </a:r>
            <a:r>
              <a:rPr lang="zh-TW" altLang="en-US" dirty="0"/>
              <a:t>、</a:t>
            </a:r>
            <a:r>
              <a:rPr lang="en-US" altLang="zh-TW" dirty="0"/>
              <a:t>Fun</a:t>
            </a:r>
            <a:r>
              <a:rPr lang="zh-TW" altLang="en-US" dirty="0"/>
              <a:t>」（快速、公平、有趣）。他表示，目前資訊的傳播很多是群眾智慧的平台，如</a:t>
            </a:r>
            <a:r>
              <a:rPr lang="en-US" altLang="zh-TW" dirty="0" err="1"/>
              <a:t>ptt</a:t>
            </a:r>
            <a:r>
              <a:rPr lang="zh-TW" altLang="en-US" dirty="0"/>
              <a:t>，被封為「護國神文」的文章，是源自</a:t>
            </a:r>
            <a:r>
              <a:rPr lang="en-US" altLang="zh-TW" dirty="0"/>
              <a:t>ppt</a:t>
            </a:r>
            <a:r>
              <a:rPr lang="zh-TW" altLang="en-US" dirty="0"/>
              <a:t>貼文提到「吹哨者」李文亮醫貼出華南海鮮市場疑似出現類</a:t>
            </a:r>
            <a:r>
              <a:rPr lang="en-US" altLang="zh-TW" dirty="0"/>
              <a:t>SARS</a:t>
            </a:r>
            <a:r>
              <a:rPr lang="zh-TW" altLang="en-US" dirty="0"/>
              <a:t>個案的訊息截圖，當時疾管署及幾位防疫醫師注意到這篇</a:t>
            </a:r>
            <a:r>
              <a:rPr lang="en-US" altLang="zh-TW" dirty="0"/>
              <a:t>po</a:t>
            </a:r>
            <a:r>
              <a:rPr lang="zh-TW" altLang="en-US" dirty="0"/>
              <a:t>文，立即警覺有異常，成為臺灣搶先全球超前部署的契機。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02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151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14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課程設計多元且具連貫性。基礎必修課程紮實，理論與實務並重。選修課程種類豐富，選課相當自由。本系結合商學院其他系所師資與資源，可依照個人性向及未來職場就業需求，提供證券投資、公司理財、投資銀行、金融保險、財務會計、證券市場、財務工程與金融創新</a:t>
            </a:r>
            <a:r>
              <a:rPr lang="en-US" altLang="zh-TW" dirty="0"/>
              <a:t>…</a:t>
            </a:r>
            <a:r>
              <a:rPr lang="zh-TW" altLang="en-US" dirty="0"/>
              <a:t>等的相關課程規劃，讓學生能依照興趣修習各類課程，提高學習效率及品質。</a:t>
            </a:r>
          </a:p>
          <a:p>
            <a:endParaRPr lang="zh-TW" altLang="en-US" dirty="0"/>
          </a:p>
          <a:p>
            <a:r>
              <a:rPr lang="zh-TW" altLang="en-US" dirty="0"/>
              <a:t>大學部一、二、三年級之課程著重財務理論、觀念及模型之說明及實證，使其了解並使用財務分析工具；四年級之課程則加強財務金融知識之應用及實務經驗之傳授，制度及個案之討論則以我國的實例為主，外國之案例為輔。本系課程採取互動交談之溝通方式，加強相互討論，鼓勵學生提出啟發性之創新意見，增進教學效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975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全球疫情擴散，嚴重衝擊全球經濟。世界各國厲行封閉式管理措施，嚴重影響全球製造、生產、運輸物流、倉儲、零售等經濟活動的常態運行。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37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17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03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023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本系為國內最佳的財金相關系所之一，畢業生就業途徑極為廣泛，廣為業界歡迎，學生的就業狀況十分良好，他們投入財務管理的各種領域中，從事公司理財、金融業務、證券投資、保險以及會計等工作。</a:t>
            </a:r>
          </a:p>
          <a:p>
            <a:r>
              <a:rPr lang="zh-TW" altLang="en-US" dirty="0"/>
              <a:t>目前就業方向大致可分為三類：</a:t>
            </a:r>
          </a:p>
          <a:p>
            <a:r>
              <a:rPr lang="zh-TW" altLang="en-US" dirty="0"/>
              <a:t>一、金融市場與機構</a:t>
            </a:r>
          </a:p>
          <a:p>
            <a:r>
              <a:rPr lang="en-US" altLang="zh-TW" dirty="0"/>
              <a:t>1.</a:t>
            </a:r>
            <a:r>
              <a:rPr lang="zh-TW" altLang="en-US" dirty="0"/>
              <a:t>銀行業：由於本土與外商銀行在台灣的相繼成立，信合社、信託公司的改制，可以預期銀行界對銀行專業管理人才的需求將大幅增加。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期貨業：台灣期貨業已逐漸步入正軌，隨著「國外期貨交易法」的頒佈，實施台股指數期貨的開放交易及企業（個人）對於風險控管的需求日漸增加，台灣期貨市場蓬勃榮景可期。</a:t>
            </a:r>
          </a:p>
          <a:p>
            <a:r>
              <a:rPr lang="en-US" altLang="zh-TW" dirty="0"/>
              <a:t>3.</a:t>
            </a:r>
            <a:r>
              <a:rPr lang="zh-TW" altLang="en-US" dirty="0"/>
              <a:t>證券相關產業：如券商的經紀、自營、承銷等業務，證券分析師、投資顧問、證券金融公司等，皆為本系同學畢業發展的舞台。</a:t>
            </a:r>
          </a:p>
          <a:p>
            <a:r>
              <a:rPr lang="zh-TW" altLang="en-US" dirty="0"/>
              <a:t>二、投資相關領域：例如時下流行的創業投資、投資銀行、基金的操作管理及行銷等。</a:t>
            </a:r>
          </a:p>
          <a:p>
            <a:r>
              <a:rPr lang="zh-TW" altLang="en-US" dirty="0"/>
              <a:t>三、公司理財：企業的融資與投資決策關係到企業的競爭能力與獲利能力，包括一般企業財務部門、財務顧問與規劃、租稅規劃等工作，亦是本系同學畢業後可展現長才的地方。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A219-AFB3-4262-B118-BD901D2AE21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73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B307-9BCE-BD47-AE9A-1735D46089A6}" type="datetimeFigureOut">
              <a:rPr kumimoji="1" lang="zh-CN" altLang="en-US" smtClean="0"/>
              <a:t>2025/12/14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9004-2088-C743-9020-07753CBF1D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20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B307-9BCE-BD47-AE9A-1735D46089A6}" type="datetimeFigureOut">
              <a:rPr kumimoji="1" lang="zh-CN" altLang="en-US" smtClean="0"/>
              <a:t>2025/12/14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9004-2088-C743-9020-07753CBF1D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324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B307-9BCE-BD47-AE9A-1735D46089A6}" type="datetimeFigureOut">
              <a:rPr kumimoji="1" lang="zh-CN" altLang="en-US" smtClean="0"/>
              <a:t>2025/12/14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9004-2088-C743-9020-07753CBF1D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968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形状 7"/>
          <p:cNvSpPr/>
          <p:nvPr userDrawn="1"/>
        </p:nvSpPr>
        <p:spPr>
          <a:xfrm>
            <a:off x="3348317" y="564775"/>
            <a:ext cx="5701553" cy="874059"/>
          </a:xfrm>
          <a:custGeom>
            <a:avLst/>
            <a:gdLst>
              <a:gd name="connsiteX0" fmla="*/ 174812 w 5701553"/>
              <a:gd name="connsiteY0" fmla="*/ 26894 h 874059"/>
              <a:gd name="connsiteX1" fmla="*/ 0 w 5701553"/>
              <a:gd name="connsiteY1" fmla="*/ 874059 h 874059"/>
              <a:gd name="connsiteX2" fmla="*/ 5499847 w 5701553"/>
              <a:gd name="connsiteY2" fmla="*/ 632012 h 874059"/>
              <a:gd name="connsiteX3" fmla="*/ 5701553 w 5701553"/>
              <a:gd name="connsiteY3" fmla="*/ 0 h 874059"/>
              <a:gd name="connsiteX4" fmla="*/ 174812 w 5701553"/>
              <a:gd name="connsiteY4" fmla="*/ 26894 h 87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553" h="874059">
                <a:moveTo>
                  <a:pt x="174812" y="26894"/>
                </a:moveTo>
                <a:lnTo>
                  <a:pt x="0" y="874059"/>
                </a:lnTo>
                <a:lnTo>
                  <a:pt x="5499847" y="632012"/>
                </a:lnTo>
                <a:lnTo>
                  <a:pt x="5701553" y="0"/>
                </a:lnTo>
                <a:lnTo>
                  <a:pt x="174812" y="26894"/>
                </a:lnTo>
                <a:close/>
              </a:path>
            </a:pathLst>
          </a:custGeom>
          <a:ln>
            <a:noFill/>
          </a:ln>
          <a:effectLst>
            <a:outerShdw blurRad="50800" dist="762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01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8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B307-9BCE-BD47-AE9A-1735D46089A6}" type="datetimeFigureOut">
              <a:rPr kumimoji="1" lang="zh-CN" altLang="en-US" smtClean="0"/>
              <a:t>2025/12/14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9004-2088-C743-9020-07753CBF1D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4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B307-9BCE-BD47-AE9A-1735D46089A6}" type="datetimeFigureOut">
              <a:rPr kumimoji="1" lang="zh-CN" altLang="en-US" smtClean="0"/>
              <a:t>2025/12/14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9004-2088-C743-9020-07753CBF1D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53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B307-9BCE-BD47-AE9A-1735D46089A6}" type="datetimeFigureOut">
              <a:rPr kumimoji="1" lang="zh-CN" altLang="en-US" smtClean="0"/>
              <a:t>2025/12/14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9004-2088-C743-9020-07753CBF1D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41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B307-9BCE-BD47-AE9A-1735D46089A6}" type="datetimeFigureOut">
              <a:rPr kumimoji="1" lang="zh-CN" altLang="en-US" smtClean="0"/>
              <a:t>2025/12/14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9004-2088-C743-9020-07753CBF1D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48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B307-9BCE-BD47-AE9A-1735D46089A6}" type="datetimeFigureOut">
              <a:rPr kumimoji="1" lang="zh-CN" altLang="en-US" smtClean="0"/>
              <a:t>2025/12/14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9004-2088-C743-9020-07753CBF1D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744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B307-9BCE-BD47-AE9A-1735D46089A6}" type="datetimeFigureOut">
              <a:rPr kumimoji="1" lang="zh-CN" altLang="en-US" smtClean="0"/>
              <a:t>2025/12/14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9004-2088-C743-9020-07753CBF1D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442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B307-9BCE-BD47-AE9A-1735D46089A6}" type="datetimeFigureOut">
              <a:rPr kumimoji="1" lang="zh-CN" altLang="en-US" smtClean="0"/>
              <a:t>2025/12/14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59004-2088-C743-9020-07753CBF1D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826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Hg1ZKZofugE&amp;t=1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g1ZKZofugE?start=1&amp;feature=oembed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4" b="61520"/>
          <a:stretch/>
        </p:blipFill>
        <p:spPr>
          <a:xfrm>
            <a:off x="4489796" y="0"/>
            <a:ext cx="7702204" cy="1508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0" r="52969"/>
          <a:stretch/>
        </p:blipFill>
        <p:spPr>
          <a:xfrm>
            <a:off x="-1" y="4114800"/>
            <a:ext cx="6255327" cy="2743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0044" y="1294058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國立中興大學管理學院</a:t>
            </a:r>
            <a:endParaRPr lang="en-US" altLang="zh-TW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TW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財務金融學系介紹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39D2C04-406F-4F42-BAF8-0252A7656D51}"/>
              </a:ext>
            </a:extLst>
          </p:cNvPr>
          <p:cNvSpPr/>
          <p:nvPr/>
        </p:nvSpPr>
        <p:spPr>
          <a:xfrm>
            <a:off x="2867643" y="4310751"/>
            <a:ext cx="6239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主講人：財務金融學系  李超雄</a:t>
            </a:r>
            <a:endParaRPr lang="en-US" altLang="zh-T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1C215AA-C2A9-4BE9-A37A-32681118C3AC}"/>
              </a:ext>
            </a:extLst>
          </p:cNvPr>
          <p:cNvSpPr/>
          <p:nvPr/>
        </p:nvSpPr>
        <p:spPr>
          <a:xfrm>
            <a:off x="1043166" y="3052257"/>
            <a:ext cx="4913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Department of Finance,</a:t>
            </a:r>
          </a:p>
          <a:p>
            <a:pPr algn="dist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National Chung</a:t>
            </a:r>
            <a:r>
              <a:rPr lang="en-US" altLang="zh-TW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Hsing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University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0677E41-9351-4022-9B1E-12ACB2B59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241" y="2230305"/>
            <a:ext cx="4791075" cy="126682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2564" l="43600" r="100000">
                        <a14:foregroundMark x1="54000" y1="31667" x2="54000" y2="31667"/>
                        <a14:foregroundMark x1="69600" y1="39231" x2="69600" y2="3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0" r="8653" b="57849"/>
          <a:stretch/>
        </p:blipFill>
        <p:spPr>
          <a:xfrm>
            <a:off x="10533108" y="1"/>
            <a:ext cx="1658892" cy="1773382"/>
          </a:xfrm>
          <a:prstGeom prst="rect">
            <a:avLst/>
          </a:prstGeom>
          <a:effectLst>
            <a:glow rad="101600"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410" b="100000" l="41600" r="100000">
                        <a14:foregroundMark x1="69733" y1="58205" x2="69733" y2="58205"/>
                        <a14:foregroundMark x1="69733" y1="61410" x2="69733" y2="61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50037"/>
          <a:stretch/>
        </p:blipFill>
        <p:spPr>
          <a:xfrm>
            <a:off x="9422950" y="4453638"/>
            <a:ext cx="2769050" cy="2404362"/>
          </a:xfrm>
          <a:prstGeom prst="rect">
            <a:avLst/>
          </a:prstGeom>
          <a:effectLst>
            <a:glow rad="50800">
              <a:schemeClr val="accent1">
                <a:alpha val="40000"/>
              </a:schemeClr>
            </a:glo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59" b="90000" l="0" r="41867">
                        <a14:foregroundMark x1="38400" y1="43846" x2="38400" y2="43846"/>
                        <a14:foregroundMark x1="34000" y1="61795" x2="34000" y2="61795"/>
                        <a14:foregroundMark x1="25733" y1="52692" x2="25733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47" r="54828" b="18220"/>
          <a:stretch/>
        </p:blipFill>
        <p:spPr>
          <a:xfrm>
            <a:off x="-1" y="3497130"/>
            <a:ext cx="1986144" cy="30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>
            <a:extLst>
              <a:ext uri="{FF2B5EF4-FFF2-40B4-BE49-F238E27FC236}">
                <a16:creationId xmlns:a16="http://schemas.microsoft.com/office/drawing/2014/main" id="{4E244C25-FE80-426E-A67F-5EA73C14FF0F}"/>
              </a:ext>
            </a:extLst>
          </p:cNvPr>
          <p:cNvSpPr/>
          <p:nvPr/>
        </p:nvSpPr>
        <p:spPr>
          <a:xfrm>
            <a:off x="783847" y="1818526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25">
            <a:extLst>
              <a:ext uri="{FF2B5EF4-FFF2-40B4-BE49-F238E27FC236}">
                <a16:creationId xmlns:a16="http://schemas.microsoft.com/office/drawing/2014/main" id="{DA3CD148-78C9-4EC5-8E63-6D9483A56719}"/>
              </a:ext>
            </a:extLst>
          </p:cNvPr>
          <p:cNvSpPr txBox="1"/>
          <p:nvPr/>
        </p:nvSpPr>
        <p:spPr>
          <a:xfrm>
            <a:off x="5248562" y="68668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教授介紹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28"/>
          <p:cNvSpPr txBox="1"/>
          <p:nvPr/>
        </p:nvSpPr>
        <p:spPr>
          <a:xfrm>
            <a:off x="1292145" y="4335808"/>
            <a:ext cx="15665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葉仕國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0" name="Group 5">
            <a:extLst>
              <a:ext uri="{FF2B5EF4-FFF2-40B4-BE49-F238E27FC236}">
                <a16:creationId xmlns:a16="http://schemas.microsoft.com/office/drawing/2014/main" id="{6C8AB448-04C3-4E0A-B041-ED8156C7C42B}"/>
              </a:ext>
            </a:extLst>
          </p:cNvPr>
          <p:cNvGrpSpPr/>
          <p:nvPr/>
        </p:nvGrpSpPr>
        <p:grpSpPr>
          <a:xfrm>
            <a:off x="1072314" y="4978390"/>
            <a:ext cx="2317780" cy="1110340"/>
            <a:chOff x="7034122" y="4140599"/>
            <a:chExt cx="4087559" cy="1920359"/>
          </a:xfrm>
        </p:grpSpPr>
        <p:sp>
          <p:nvSpPr>
            <p:cNvPr id="31" name="Shape 2540">
              <a:extLst>
                <a:ext uri="{FF2B5EF4-FFF2-40B4-BE49-F238E27FC236}">
                  <a16:creationId xmlns:a16="http://schemas.microsoft.com/office/drawing/2014/main" id="{E3603D1C-7434-42E7-A1C7-4939F3C50DFE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2" name="TextBox 60">
              <a:extLst>
                <a:ext uri="{FF2B5EF4-FFF2-40B4-BE49-F238E27FC236}">
                  <a16:creationId xmlns:a16="http://schemas.microsoft.com/office/drawing/2014/main" id="{100A9F72-13A3-429E-946E-AD1D64FC972F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期貨與選擇權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33" name="Shape 2540">
              <a:extLst>
                <a:ext uri="{FF2B5EF4-FFF2-40B4-BE49-F238E27FC236}">
                  <a16:creationId xmlns:a16="http://schemas.microsoft.com/office/drawing/2014/main" id="{C0B592B4-0AE3-47D2-B5C9-9B55387651FA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4" name="TextBox 70">
              <a:extLst>
                <a:ext uri="{FF2B5EF4-FFF2-40B4-BE49-F238E27FC236}">
                  <a16:creationId xmlns:a16="http://schemas.microsoft.com/office/drawing/2014/main" id="{B2EB42B1-0DE0-49C5-B227-1B6EB0201614}"/>
                </a:ext>
              </a:extLst>
            </p:cNvPr>
            <p:cNvSpPr txBox="1"/>
            <p:nvPr/>
          </p:nvSpPr>
          <p:spPr>
            <a:xfrm>
              <a:off x="7654478" y="4907911"/>
              <a:ext cx="3467203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衍生性金融商品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35" name="Shape 2540">
              <a:extLst>
                <a:ext uri="{FF2B5EF4-FFF2-40B4-BE49-F238E27FC236}">
                  <a16:creationId xmlns:a16="http://schemas.microsoft.com/office/drawing/2014/main" id="{23304ECA-08B1-4A0E-A59C-FCFBF30B871E}"/>
                </a:ext>
              </a:extLst>
            </p:cNvPr>
            <p:cNvSpPr/>
            <p:nvPr/>
          </p:nvSpPr>
          <p:spPr>
            <a:xfrm>
              <a:off x="7034122" y="5589450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F6AB31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6" name="TextBox 76">
              <a:extLst>
                <a:ext uri="{FF2B5EF4-FFF2-40B4-BE49-F238E27FC236}">
                  <a16:creationId xmlns:a16="http://schemas.microsoft.com/office/drawing/2014/main" id="{B493C292-A23D-4A05-BF65-23D96781962E}"/>
                </a:ext>
              </a:extLst>
            </p:cNvPr>
            <p:cNvSpPr txBox="1"/>
            <p:nvPr/>
          </p:nvSpPr>
          <p:spPr>
            <a:xfrm>
              <a:off x="7654478" y="5576781"/>
              <a:ext cx="2773583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固定收益證券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31" y="2031153"/>
            <a:ext cx="1598264" cy="21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圓角矩形 41">
            <a:extLst>
              <a:ext uri="{FF2B5EF4-FFF2-40B4-BE49-F238E27FC236}">
                <a16:creationId xmlns:a16="http://schemas.microsoft.com/office/drawing/2014/main" id="{D9016F7D-9371-41A8-8FE4-687EBF6C5190}"/>
              </a:ext>
            </a:extLst>
          </p:cNvPr>
          <p:cNvSpPr/>
          <p:nvPr/>
        </p:nvSpPr>
        <p:spPr>
          <a:xfrm>
            <a:off x="6256737" y="1799064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矩形 28">
            <a:extLst>
              <a:ext uri="{FF2B5EF4-FFF2-40B4-BE49-F238E27FC236}">
                <a16:creationId xmlns:a16="http://schemas.microsoft.com/office/drawing/2014/main" id="{B8B2B4A3-7971-42FD-8C26-FCCA48A39FEC}"/>
              </a:ext>
            </a:extLst>
          </p:cNvPr>
          <p:cNvSpPr txBox="1"/>
          <p:nvPr/>
        </p:nvSpPr>
        <p:spPr>
          <a:xfrm>
            <a:off x="6374095" y="4335808"/>
            <a:ext cx="223191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林月能</a:t>
            </a:r>
            <a:r>
              <a:rPr sz="2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1" name="Group 5">
            <a:extLst>
              <a:ext uri="{FF2B5EF4-FFF2-40B4-BE49-F238E27FC236}">
                <a16:creationId xmlns:a16="http://schemas.microsoft.com/office/drawing/2014/main" id="{1C9F3AD5-B872-475A-BF3F-6B2D5A2FADCA}"/>
              </a:ext>
            </a:extLst>
          </p:cNvPr>
          <p:cNvGrpSpPr/>
          <p:nvPr/>
        </p:nvGrpSpPr>
        <p:grpSpPr>
          <a:xfrm>
            <a:off x="6558614" y="4999524"/>
            <a:ext cx="2214640" cy="1476723"/>
            <a:chOff x="7034122" y="4140599"/>
            <a:chExt cx="3905664" cy="2554026"/>
          </a:xfrm>
        </p:grpSpPr>
        <p:sp>
          <p:nvSpPr>
            <p:cNvPr id="52" name="Shape 2540">
              <a:extLst>
                <a:ext uri="{FF2B5EF4-FFF2-40B4-BE49-F238E27FC236}">
                  <a16:creationId xmlns:a16="http://schemas.microsoft.com/office/drawing/2014/main" id="{A9F16DF2-A1D5-4216-A5B3-3446B923CCAF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53" name="TextBox 60">
              <a:extLst>
                <a:ext uri="{FF2B5EF4-FFF2-40B4-BE49-F238E27FC236}">
                  <a16:creationId xmlns:a16="http://schemas.microsoft.com/office/drawing/2014/main" id="{402243EB-B5A5-43F5-B27F-1FB610C37495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期貨與選擇權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54" name="Shape 2540">
              <a:extLst>
                <a:ext uri="{FF2B5EF4-FFF2-40B4-BE49-F238E27FC236}">
                  <a16:creationId xmlns:a16="http://schemas.microsoft.com/office/drawing/2014/main" id="{AEB9143D-DDCF-4CAE-AB62-B7D3A4E573E6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55" name="TextBox 70">
              <a:extLst>
                <a:ext uri="{FF2B5EF4-FFF2-40B4-BE49-F238E27FC236}">
                  <a16:creationId xmlns:a16="http://schemas.microsoft.com/office/drawing/2014/main" id="{E37A5BE7-736C-461F-91E4-82AEE081FB0D}"/>
                </a:ext>
              </a:extLst>
            </p:cNvPr>
            <p:cNvSpPr txBox="1"/>
            <p:nvPr/>
          </p:nvSpPr>
          <p:spPr>
            <a:xfrm>
              <a:off x="7654478" y="4858690"/>
              <a:ext cx="2189384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投資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56" name="Shape 2540">
              <a:extLst>
                <a:ext uri="{FF2B5EF4-FFF2-40B4-BE49-F238E27FC236}">
                  <a16:creationId xmlns:a16="http://schemas.microsoft.com/office/drawing/2014/main" id="{95D13706-E3DF-4994-BBE3-DBD29FD73DF7}"/>
                </a:ext>
              </a:extLst>
            </p:cNvPr>
            <p:cNvSpPr/>
            <p:nvPr/>
          </p:nvSpPr>
          <p:spPr>
            <a:xfrm>
              <a:off x="7034122" y="5589450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F6AB31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57" name="TextBox 76">
              <a:extLst>
                <a:ext uri="{FF2B5EF4-FFF2-40B4-BE49-F238E27FC236}">
                  <a16:creationId xmlns:a16="http://schemas.microsoft.com/office/drawing/2014/main" id="{9A52EBDD-A695-4D50-B94B-9841AB8D5A69}"/>
                </a:ext>
              </a:extLst>
            </p:cNvPr>
            <p:cNvSpPr txBox="1"/>
            <p:nvPr/>
          </p:nvSpPr>
          <p:spPr>
            <a:xfrm>
              <a:off x="7654478" y="5576781"/>
              <a:ext cx="2773583" cy="1117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企業倫理與公司治理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pic>
        <p:nvPicPr>
          <p:cNvPr id="58" name="圖片 57">
            <a:extLst>
              <a:ext uri="{FF2B5EF4-FFF2-40B4-BE49-F238E27FC236}">
                <a16:creationId xmlns:a16="http://schemas.microsoft.com/office/drawing/2014/main" id="{589080DE-E655-4725-A625-D01E92D5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80" y="2098685"/>
            <a:ext cx="1667644" cy="2074247"/>
          </a:xfrm>
          <a:prstGeom prst="rect">
            <a:avLst/>
          </a:prstGeom>
        </p:spPr>
      </p:pic>
      <p:sp>
        <p:nvSpPr>
          <p:cNvPr id="59" name="圓角矩形 40">
            <a:extLst>
              <a:ext uri="{FF2B5EF4-FFF2-40B4-BE49-F238E27FC236}">
                <a16:creationId xmlns:a16="http://schemas.microsoft.com/office/drawing/2014/main" id="{E58AA158-22B6-4C2A-99DE-289A99F315B1}"/>
              </a:ext>
            </a:extLst>
          </p:cNvPr>
          <p:cNvSpPr/>
          <p:nvPr/>
        </p:nvSpPr>
        <p:spPr>
          <a:xfrm>
            <a:off x="3533580" y="1799061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矩形 28">
            <a:extLst>
              <a:ext uri="{FF2B5EF4-FFF2-40B4-BE49-F238E27FC236}">
                <a16:creationId xmlns:a16="http://schemas.microsoft.com/office/drawing/2014/main" id="{18DB1E57-9A42-443E-A953-CF0FD680C977}"/>
              </a:ext>
            </a:extLst>
          </p:cNvPr>
          <p:cNvSpPr txBox="1"/>
          <p:nvPr/>
        </p:nvSpPr>
        <p:spPr>
          <a:xfrm>
            <a:off x="3677063" y="4335804"/>
            <a:ext cx="2179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葉宗穎</a:t>
            </a:r>
            <a:r>
              <a:rPr sz="2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1" name="Group 5">
            <a:extLst>
              <a:ext uri="{FF2B5EF4-FFF2-40B4-BE49-F238E27FC236}">
                <a16:creationId xmlns:a16="http://schemas.microsoft.com/office/drawing/2014/main" id="{C21AB6B2-20F1-4E63-B0F9-236797D06ABE}"/>
              </a:ext>
            </a:extLst>
          </p:cNvPr>
          <p:cNvGrpSpPr/>
          <p:nvPr/>
        </p:nvGrpSpPr>
        <p:grpSpPr>
          <a:xfrm>
            <a:off x="3787759" y="4973075"/>
            <a:ext cx="2214640" cy="1061527"/>
            <a:chOff x="7034122" y="4140599"/>
            <a:chExt cx="3905664" cy="1835935"/>
          </a:xfrm>
        </p:grpSpPr>
        <p:sp>
          <p:nvSpPr>
            <p:cNvPr id="62" name="Shape 2540">
              <a:extLst>
                <a:ext uri="{FF2B5EF4-FFF2-40B4-BE49-F238E27FC236}">
                  <a16:creationId xmlns:a16="http://schemas.microsoft.com/office/drawing/2014/main" id="{4A9A14A0-3749-46C5-8B2F-4D07F79FE585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1" name="TextBox 60">
              <a:extLst>
                <a:ext uri="{FF2B5EF4-FFF2-40B4-BE49-F238E27FC236}">
                  <a16:creationId xmlns:a16="http://schemas.microsoft.com/office/drawing/2014/main" id="{68DFA470-4783-4534-A23B-D5281C221DD6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金融市場與機構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72" name="Shape 2540">
              <a:extLst>
                <a:ext uri="{FF2B5EF4-FFF2-40B4-BE49-F238E27FC236}">
                  <a16:creationId xmlns:a16="http://schemas.microsoft.com/office/drawing/2014/main" id="{456F5DAC-C590-4FB7-8CE7-ED934CC59293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2" name="TextBox 70">
              <a:extLst>
                <a:ext uri="{FF2B5EF4-FFF2-40B4-BE49-F238E27FC236}">
                  <a16:creationId xmlns:a16="http://schemas.microsoft.com/office/drawing/2014/main" id="{66712CE6-3258-4703-ABCE-12D69468FC39}"/>
                </a:ext>
              </a:extLst>
            </p:cNvPr>
            <p:cNvSpPr txBox="1"/>
            <p:nvPr/>
          </p:nvSpPr>
          <p:spPr>
            <a:xfrm>
              <a:off x="7654476" y="4858690"/>
              <a:ext cx="3028408" cy="1117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財務數學與衍生性金融商品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pic>
        <p:nvPicPr>
          <p:cNvPr id="83" name="Picture 2">
            <a:extLst>
              <a:ext uri="{FF2B5EF4-FFF2-40B4-BE49-F238E27FC236}">
                <a16:creationId xmlns:a16="http://schemas.microsoft.com/office/drawing/2014/main" id="{E58788DE-387F-4DCB-9021-6B1330780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792" y="2098681"/>
            <a:ext cx="1556207" cy="214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圖片 26" descr="圖片 26">
            <a:extLst>
              <a:ext uri="{FF2B5EF4-FFF2-40B4-BE49-F238E27FC236}">
                <a16:creationId xmlns:a16="http://schemas.microsoft.com/office/drawing/2014/main" id="{FB2884A8-66C8-49C3-B4CB-A27040EB6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369" y="4566760"/>
            <a:ext cx="2466632" cy="2197384"/>
          </a:xfrm>
          <a:prstGeom prst="rect">
            <a:avLst/>
          </a:prstGeom>
          <a:ln w="12700">
            <a:miter lim="400000"/>
          </a:ln>
          <a:effectLst>
            <a:outerShdw blurRad="50800" dist="50800" dir="2100000" sx="102000" sy="102000" algn="ctr" rotWithShape="0">
              <a:srgbClr val="000000">
                <a:alpha val="69000"/>
              </a:srgbClr>
            </a:outerShdw>
          </a:effectLst>
        </p:spPr>
      </p:pic>
      <p:sp>
        <p:nvSpPr>
          <p:cNvPr id="85" name="雲朵形 84">
            <a:extLst>
              <a:ext uri="{FF2B5EF4-FFF2-40B4-BE49-F238E27FC236}">
                <a16:creationId xmlns:a16="http://schemas.microsoft.com/office/drawing/2014/main" id="{0DFC90E9-7022-4892-BF95-0FB76BA0DDF9}"/>
              </a:ext>
            </a:extLst>
          </p:cNvPr>
          <p:cNvSpPr/>
          <p:nvPr/>
        </p:nvSpPr>
        <p:spPr>
          <a:xfrm>
            <a:off x="7661136" y="87948"/>
            <a:ext cx="2854464" cy="1912214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固定收益與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衍生性商品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</a:t>
            </a:r>
          </a:p>
        </p:txBody>
      </p:sp>
      <p:pic>
        <p:nvPicPr>
          <p:cNvPr id="38" name="Picture 6">
            <a:extLst>
              <a:ext uri="{FF2B5EF4-FFF2-40B4-BE49-F238E27FC236}">
                <a16:creationId xmlns:a16="http://schemas.microsoft.com/office/drawing/2014/main" id="{AEADAD81-1CB6-4423-B002-2B4A4AB9E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49" y="87948"/>
            <a:ext cx="1903669" cy="16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229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42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圓角矩形 41">
            <a:extLst>
              <a:ext uri="{FF2B5EF4-FFF2-40B4-BE49-F238E27FC236}">
                <a16:creationId xmlns:a16="http://schemas.microsoft.com/office/drawing/2014/main" id="{4E244C25-FE80-426E-A67F-5EA73C14FF0F}"/>
              </a:ext>
            </a:extLst>
          </p:cNvPr>
          <p:cNvSpPr/>
          <p:nvPr/>
        </p:nvSpPr>
        <p:spPr>
          <a:xfrm>
            <a:off x="3670758" y="1799065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圓角矩形 40">
            <a:extLst>
              <a:ext uri="{FF2B5EF4-FFF2-40B4-BE49-F238E27FC236}">
                <a16:creationId xmlns:a16="http://schemas.microsoft.com/office/drawing/2014/main" id="{4E244C25-FE80-426E-A67F-5EA73C14FF0F}"/>
              </a:ext>
            </a:extLst>
          </p:cNvPr>
          <p:cNvSpPr/>
          <p:nvPr/>
        </p:nvSpPr>
        <p:spPr>
          <a:xfrm>
            <a:off x="938181" y="1799065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25">
            <a:extLst>
              <a:ext uri="{FF2B5EF4-FFF2-40B4-BE49-F238E27FC236}">
                <a16:creationId xmlns:a16="http://schemas.microsoft.com/office/drawing/2014/main" id="{DA3CD148-78C9-4EC5-8E63-6D9483A56719}"/>
              </a:ext>
            </a:extLst>
          </p:cNvPr>
          <p:cNvSpPr txBox="1"/>
          <p:nvPr/>
        </p:nvSpPr>
        <p:spPr>
          <a:xfrm>
            <a:off x="5248562" y="68668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教授介紹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92" y="1990239"/>
            <a:ext cx="1721296" cy="228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28"/>
          <p:cNvSpPr txBox="1"/>
          <p:nvPr/>
        </p:nvSpPr>
        <p:spPr>
          <a:xfrm>
            <a:off x="1081664" y="4335808"/>
            <a:ext cx="2179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林丙輝</a:t>
            </a:r>
            <a:r>
              <a:rPr sz="2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34" y="1989629"/>
            <a:ext cx="1714881" cy="228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28"/>
          <p:cNvSpPr txBox="1"/>
          <p:nvPr/>
        </p:nvSpPr>
        <p:spPr>
          <a:xfrm>
            <a:off x="3788116" y="4335809"/>
            <a:ext cx="223191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陳美源</a:t>
            </a:r>
            <a:r>
              <a:rPr sz="2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4" name="Group 5">
            <a:extLst>
              <a:ext uri="{FF2B5EF4-FFF2-40B4-BE49-F238E27FC236}">
                <a16:creationId xmlns:a16="http://schemas.microsoft.com/office/drawing/2014/main" id="{6C8AB448-04C3-4E0A-B041-ED8156C7C42B}"/>
              </a:ext>
            </a:extLst>
          </p:cNvPr>
          <p:cNvGrpSpPr/>
          <p:nvPr/>
        </p:nvGrpSpPr>
        <p:grpSpPr>
          <a:xfrm>
            <a:off x="1220971" y="5056260"/>
            <a:ext cx="2214640" cy="702469"/>
            <a:chOff x="7034122" y="4140599"/>
            <a:chExt cx="3905664" cy="1214937"/>
          </a:xfrm>
        </p:grpSpPr>
        <p:sp>
          <p:nvSpPr>
            <p:cNvPr id="45" name="Shape 2540">
              <a:extLst>
                <a:ext uri="{FF2B5EF4-FFF2-40B4-BE49-F238E27FC236}">
                  <a16:creationId xmlns:a16="http://schemas.microsoft.com/office/drawing/2014/main" id="{E3603D1C-7434-42E7-A1C7-4939F3C50DFE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100A9F72-13A3-429E-946E-AD1D64FC972F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投資銀行管理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47" name="Shape 2540">
              <a:extLst>
                <a:ext uri="{FF2B5EF4-FFF2-40B4-BE49-F238E27FC236}">
                  <a16:creationId xmlns:a16="http://schemas.microsoft.com/office/drawing/2014/main" id="{C0B592B4-0AE3-47D2-B5C9-9B55387651FA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48" name="TextBox 70">
              <a:extLst>
                <a:ext uri="{FF2B5EF4-FFF2-40B4-BE49-F238E27FC236}">
                  <a16:creationId xmlns:a16="http://schemas.microsoft.com/office/drawing/2014/main" id="{B2EB42B1-0DE0-49C5-B227-1B6EB0201614}"/>
                </a:ext>
              </a:extLst>
            </p:cNvPr>
            <p:cNvSpPr txBox="1"/>
            <p:nvPr/>
          </p:nvSpPr>
          <p:spPr>
            <a:xfrm>
              <a:off x="7654478" y="4871359"/>
              <a:ext cx="3035617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貨幣銀行學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grpSp>
        <p:nvGrpSpPr>
          <p:cNvPr id="51" name="Group 5">
            <a:extLst>
              <a:ext uri="{FF2B5EF4-FFF2-40B4-BE49-F238E27FC236}">
                <a16:creationId xmlns:a16="http://schemas.microsoft.com/office/drawing/2014/main" id="{6C8AB448-04C3-4E0A-B041-ED8156C7C42B}"/>
              </a:ext>
            </a:extLst>
          </p:cNvPr>
          <p:cNvGrpSpPr/>
          <p:nvPr/>
        </p:nvGrpSpPr>
        <p:grpSpPr>
          <a:xfrm>
            <a:off x="3972635" y="4999525"/>
            <a:ext cx="2214640" cy="1110340"/>
            <a:chOff x="7034122" y="4140599"/>
            <a:chExt cx="3905664" cy="1920359"/>
          </a:xfrm>
        </p:grpSpPr>
        <p:sp>
          <p:nvSpPr>
            <p:cNvPr id="52" name="Shape 2540">
              <a:extLst>
                <a:ext uri="{FF2B5EF4-FFF2-40B4-BE49-F238E27FC236}">
                  <a16:creationId xmlns:a16="http://schemas.microsoft.com/office/drawing/2014/main" id="{E3603D1C-7434-42E7-A1C7-4939F3C50DFE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53" name="TextBox 60">
              <a:extLst>
                <a:ext uri="{FF2B5EF4-FFF2-40B4-BE49-F238E27FC236}">
                  <a16:creationId xmlns:a16="http://schemas.microsoft.com/office/drawing/2014/main" id="{100A9F72-13A3-429E-946E-AD1D64FC972F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統計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54" name="Shape 2540">
              <a:extLst>
                <a:ext uri="{FF2B5EF4-FFF2-40B4-BE49-F238E27FC236}">
                  <a16:creationId xmlns:a16="http://schemas.microsoft.com/office/drawing/2014/main" id="{C0B592B4-0AE3-47D2-B5C9-9B55387651FA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55" name="TextBox 70">
              <a:extLst>
                <a:ext uri="{FF2B5EF4-FFF2-40B4-BE49-F238E27FC236}">
                  <a16:creationId xmlns:a16="http://schemas.microsoft.com/office/drawing/2014/main" id="{B2EB42B1-0DE0-49C5-B227-1B6EB0201614}"/>
                </a:ext>
              </a:extLst>
            </p:cNvPr>
            <p:cNvSpPr txBox="1"/>
            <p:nvPr/>
          </p:nvSpPr>
          <p:spPr>
            <a:xfrm>
              <a:off x="7654478" y="4871359"/>
              <a:ext cx="2853773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計量統計學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56" name="Shape 2540">
              <a:extLst>
                <a:ext uri="{FF2B5EF4-FFF2-40B4-BE49-F238E27FC236}">
                  <a16:creationId xmlns:a16="http://schemas.microsoft.com/office/drawing/2014/main" id="{23304ECA-08B1-4A0E-A59C-FCFBF30B871E}"/>
                </a:ext>
              </a:extLst>
            </p:cNvPr>
            <p:cNvSpPr/>
            <p:nvPr/>
          </p:nvSpPr>
          <p:spPr>
            <a:xfrm>
              <a:off x="7034122" y="5589450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F6AB31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57" name="TextBox 76">
              <a:extLst>
                <a:ext uri="{FF2B5EF4-FFF2-40B4-BE49-F238E27FC236}">
                  <a16:creationId xmlns:a16="http://schemas.microsoft.com/office/drawing/2014/main" id="{B493C292-A23D-4A05-BF65-23D96781962E}"/>
                </a:ext>
              </a:extLst>
            </p:cNvPr>
            <p:cNvSpPr txBox="1"/>
            <p:nvPr/>
          </p:nvSpPr>
          <p:spPr>
            <a:xfrm>
              <a:off x="7654478" y="5576781"/>
              <a:ext cx="2773583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時間序列分析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sp>
        <p:nvSpPr>
          <p:cNvPr id="49" name="圓角矩形 41">
            <a:extLst>
              <a:ext uri="{FF2B5EF4-FFF2-40B4-BE49-F238E27FC236}">
                <a16:creationId xmlns:a16="http://schemas.microsoft.com/office/drawing/2014/main" id="{0D404CD9-1BA1-44B9-9F22-EF7EFE3DF454}"/>
              </a:ext>
            </a:extLst>
          </p:cNvPr>
          <p:cNvSpPr/>
          <p:nvPr/>
        </p:nvSpPr>
        <p:spPr>
          <a:xfrm>
            <a:off x="6514120" y="1799064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矩形 28">
            <a:extLst>
              <a:ext uri="{FF2B5EF4-FFF2-40B4-BE49-F238E27FC236}">
                <a16:creationId xmlns:a16="http://schemas.microsoft.com/office/drawing/2014/main" id="{F25C1223-E505-41B8-BEAA-FAB14FE6CBB5}"/>
              </a:ext>
            </a:extLst>
          </p:cNvPr>
          <p:cNvSpPr txBox="1"/>
          <p:nvPr/>
        </p:nvSpPr>
        <p:spPr>
          <a:xfrm>
            <a:off x="6631478" y="4335808"/>
            <a:ext cx="223191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紀志毅</a:t>
            </a:r>
            <a:r>
              <a:rPr sz="2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3" name="Group 5">
            <a:extLst>
              <a:ext uri="{FF2B5EF4-FFF2-40B4-BE49-F238E27FC236}">
                <a16:creationId xmlns:a16="http://schemas.microsoft.com/office/drawing/2014/main" id="{987AADA8-1775-4CC1-B90F-18BF0F41A9E4}"/>
              </a:ext>
            </a:extLst>
          </p:cNvPr>
          <p:cNvGrpSpPr/>
          <p:nvPr/>
        </p:nvGrpSpPr>
        <p:grpSpPr>
          <a:xfrm>
            <a:off x="6791028" y="4999525"/>
            <a:ext cx="2380744" cy="1117667"/>
            <a:chOff x="7034122" y="4140599"/>
            <a:chExt cx="4198600" cy="1933030"/>
          </a:xfrm>
        </p:grpSpPr>
        <p:sp>
          <p:nvSpPr>
            <p:cNvPr id="64" name="Shape 2540">
              <a:extLst>
                <a:ext uri="{FF2B5EF4-FFF2-40B4-BE49-F238E27FC236}">
                  <a16:creationId xmlns:a16="http://schemas.microsoft.com/office/drawing/2014/main" id="{0AF78885-9EB3-41FD-9FA3-27F43E9C1F08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5" name="TextBox 60">
              <a:extLst>
                <a:ext uri="{FF2B5EF4-FFF2-40B4-BE49-F238E27FC236}">
                  <a16:creationId xmlns:a16="http://schemas.microsoft.com/office/drawing/2014/main" id="{9270F623-3252-46B3-9ABD-C7091642461B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經濟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66" name="Shape 2540">
              <a:extLst>
                <a:ext uri="{FF2B5EF4-FFF2-40B4-BE49-F238E27FC236}">
                  <a16:creationId xmlns:a16="http://schemas.microsoft.com/office/drawing/2014/main" id="{D30BF024-6E8E-4EDF-BA0F-A0156CC216C6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7" name="TextBox 70">
              <a:extLst>
                <a:ext uri="{FF2B5EF4-FFF2-40B4-BE49-F238E27FC236}">
                  <a16:creationId xmlns:a16="http://schemas.microsoft.com/office/drawing/2014/main" id="{2EA191C7-2B37-4DE4-B404-4473FA24A5A9}"/>
                </a:ext>
              </a:extLst>
            </p:cNvPr>
            <p:cNvSpPr txBox="1"/>
            <p:nvPr/>
          </p:nvSpPr>
          <p:spPr>
            <a:xfrm>
              <a:off x="7654478" y="4969485"/>
              <a:ext cx="2669894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個體經濟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68" name="Shape 2540">
              <a:extLst>
                <a:ext uri="{FF2B5EF4-FFF2-40B4-BE49-F238E27FC236}">
                  <a16:creationId xmlns:a16="http://schemas.microsoft.com/office/drawing/2014/main" id="{C9C75654-FBF3-4B98-BAEC-20A969ACA546}"/>
                </a:ext>
              </a:extLst>
            </p:cNvPr>
            <p:cNvSpPr/>
            <p:nvPr/>
          </p:nvSpPr>
          <p:spPr>
            <a:xfrm>
              <a:off x="7034122" y="5589450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F6AB31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9" name="TextBox 76">
              <a:extLst>
                <a:ext uri="{FF2B5EF4-FFF2-40B4-BE49-F238E27FC236}">
                  <a16:creationId xmlns:a16="http://schemas.microsoft.com/office/drawing/2014/main" id="{9EC8CCF5-1ADB-4469-B168-6323A3D86368}"/>
                </a:ext>
              </a:extLst>
            </p:cNvPr>
            <p:cNvSpPr txBox="1"/>
            <p:nvPr/>
          </p:nvSpPr>
          <p:spPr>
            <a:xfrm>
              <a:off x="7654478" y="5589452"/>
              <a:ext cx="3578244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賽局理論與應用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pic>
        <p:nvPicPr>
          <p:cNvPr id="70" name="Picture 4">
            <a:extLst>
              <a:ext uri="{FF2B5EF4-FFF2-40B4-BE49-F238E27FC236}">
                <a16:creationId xmlns:a16="http://schemas.microsoft.com/office/drawing/2014/main" id="{4E1FE5AF-26FA-4528-8F70-E292EE3F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70" y="2031153"/>
            <a:ext cx="1805039" cy="21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0838563A-F609-4B90-99F5-9F2EA74213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53" y="5276704"/>
            <a:ext cx="2591648" cy="1481199"/>
          </a:xfrm>
          <a:prstGeom prst="rect">
            <a:avLst/>
          </a:prstGeom>
        </p:spPr>
      </p:pic>
      <p:sp>
        <p:nvSpPr>
          <p:cNvPr id="72" name="雲朵形 71">
            <a:extLst>
              <a:ext uri="{FF2B5EF4-FFF2-40B4-BE49-F238E27FC236}">
                <a16:creationId xmlns:a16="http://schemas.microsoft.com/office/drawing/2014/main" id="{BEB42DF4-9E0C-4D11-B022-F296649F988B}"/>
              </a:ext>
            </a:extLst>
          </p:cNvPr>
          <p:cNvSpPr/>
          <p:nvPr/>
        </p:nvSpPr>
        <p:spPr>
          <a:xfrm>
            <a:off x="7661136" y="87948"/>
            <a:ext cx="2854464" cy="1912214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計量財務與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經濟專業</a:t>
            </a:r>
          </a:p>
        </p:txBody>
      </p:sp>
    </p:spTree>
    <p:extLst>
      <p:ext uri="{BB962C8B-B14F-4D97-AF65-F5344CB8AC3E}">
        <p14:creationId xmlns:p14="http://schemas.microsoft.com/office/powerpoint/2010/main" val="41195044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2" grpId="0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>
            <a:extLst>
              <a:ext uri="{FF2B5EF4-FFF2-40B4-BE49-F238E27FC236}">
                <a16:creationId xmlns:a16="http://schemas.microsoft.com/office/drawing/2014/main" id="{4E244C25-FE80-426E-A67F-5EA73C14FF0F}"/>
              </a:ext>
            </a:extLst>
          </p:cNvPr>
          <p:cNvSpPr/>
          <p:nvPr/>
        </p:nvSpPr>
        <p:spPr>
          <a:xfrm>
            <a:off x="3468016" y="1799065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25">
            <a:extLst>
              <a:ext uri="{FF2B5EF4-FFF2-40B4-BE49-F238E27FC236}">
                <a16:creationId xmlns:a16="http://schemas.microsoft.com/office/drawing/2014/main" id="{DA3CD148-78C9-4EC5-8E63-6D9483A56719}"/>
              </a:ext>
            </a:extLst>
          </p:cNvPr>
          <p:cNvSpPr txBox="1"/>
          <p:nvPr/>
        </p:nvSpPr>
        <p:spPr>
          <a:xfrm>
            <a:off x="5248562" y="68668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教授介紹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28"/>
          <p:cNvSpPr txBox="1"/>
          <p:nvPr/>
        </p:nvSpPr>
        <p:spPr>
          <a:xfrm>
            <a:off x="3611499" y="4335808"/>
            <a:ext cx="2179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董澍琦</a:t>
            </a:r>
            <a:r>
              <a:rPr sz="2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992" y="2031153"/>
            <a:ext cx="1718678" cy="21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" name="Group 5">
            <a:extLst>
              <a:ext uri="{FF2B5EF4-FFF2-40B4-BE49-F238E27FC236}">
                <a16:creationId xmlns:a16="http://schemas.microsoft.com/office/drawing/2014/main" id="{6C8AB448-04C3-4E0A-B041-ED8156C7C42B}"/>
              </a:ext>
            </a:extLst>
          </p:cNvPr>
          <p:cNvGrpSpPr/>
          <p:nvPr/>
        </p:nvGrpSpPr>
        <p:grpSpPr>
          <a:xfrm>
            <a:off x="3722195" y="4973077"/>
            <a:ext cx="2214640" cy="692378"/>
            <a:chOff x="7034122" y="4140599"/>
            <a:chExt cx="3905664" cy="1197484"/>
          </a:xfrm>
        </p:grpSpPr>
        <p:sp>
          <p:nvSpPr>
            <p:cNvPr id="65" name="Shape 2540">
              <a:extLst>
                <a:ext uri="{FF2B5EF4-FFF2-40B4-BE49-F238E27FC236}">
                  <a16:creationId xmlns:a16="http://schemas.microsoft.com/office/drawing/2014/main" id="{E3603D1C-7434-42E7-A1C7-4939F3C50DFE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6" name="TextBox 60">
              <a:extLst>
                <a:ext uri="{FF2B5EF4-FFF2-40B4-BE49-F238E27FC236}">
                  <a16:creationId xmlns:a16="http://schemas.microsoft.com/office/drawing/2014/main" id="{100A9F72-13A3-429E-946E-AD1D64FC972F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投資學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67" name="Shape 2540">
              <a:extLst>
                <a:ext uri="{FF2B5EF4-FFF2-40B4-BE49-F238E27FC236}">
                  <a16:creationId xmlns:a16="http://schemas.microsoft.com/office/drawing/2014/main" id="{C0B592B4-0AE3-47D2-B5C9-9B55387651FA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8" name="TextBox 70">
              <a:extLst>
                <a:ext uri="{FF2B5EF4-FFF2-40B4-BE49-F238E27FC236}">
                  <a16:creationId xmlns:a16="http://schemas.microsoft.com/office/drawing/2014/main" id="{B2EB42B1-0DE0-49C5-B227-1B6EB0201614}"/>
                </a:ext>
              </a:extLst>
            </p:cNvPr>
            <p:cNvSpPr txBox="1"/>
            <p:nvPr/>
          </p:nvSpPr>
          <p:spPr>
            <a:xfrm>
              <a:off x="7654476" y="4846884"/>
              <a:ext cx="3265826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金融市場與機構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pic>
        <p:nvPicPr>
          <p:cNvPr id="73" name="圖片 26" descr="圖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104" y="5402671"/>
            <a:ext cx="1408853" cy="1408853"/>
          </a:xfrm>
          <a:prstGeom prst="rect">
            <a:avLst/>
          </a:prstGeom>
          <a:ln w="12700">
            <a:miter lim="400000"/>
          </a:ln>
          <a:effectLst>
            <a:outerShdw blurRad="50800" dist="50800" dir="2100000" sx="102000" sy="102000" algn="ctr" rotWithShape="0">
              <a:srgbClr val="000000">
                <a:alpha val="69000"/>
              </a:srgbClr>
            </a:outerShdw>
          </a:effectLst>
        </p:spPr>
      </p:pic>
      <p:sp>
        <p:nvSpPr>
          <p:cNvPr id="40" name="圓角矩形 14">
            <a:extLst>
              <a:ext uri="{FF2B5EF4-FFF2-40B4-BE49-F238E27FC236}">
                <a16:creationId xmlns:a16="http://schemas.microsoft.com/office/drawing/2014/main" id="{BEB1ACD9-3424-4642-85CE-C1D118E705A0}"/>
              </a:ext>
            </a:extLst>
          </p:cNvPr>
          <p:cNvSpPr/>
          <p:nvPr/>
        </p:nvSpPr>
        <p:spPr>
          <a:xfrm>
            <a:off x="6255167" y="1799063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28">
            <a:extLst>
              <a:ext uri="{FF2B5EF4-FFF2-40B4-BE49-F238E27FC236}">
                <a16:creationId xmlns:a16="http://schemas.microsoft.com/office/drawing/2014/main" id="{2AC1DD7D-8B56-4A65-BE11-0F8636917019}"/>
              </a:ext>
            </a:extLst>
          </p:cNvPr>
          <p:cNvSpPr txBox="1"/>
          <p:nvPr/>
        </p:nvSpPr>
        <p:spPr>
          <a:xfrm>
            <a:off x="6763465" y="4316345"/>
            <a:ext cx="15665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楊聲勇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5" name="Group 5">
            <a:extLst>
              <a:ext uri="{FF2B5EF4-FFF2-40B4-BE49-F238E27FC236}">
                <a16:creationId xmlns:a16="http://schemas.microsoft.com/office/drawing/2014/main" id="{E8858248-93E0-48A8-B824-F6E490198C03}"/>
              </a:ext>
            </a:extLst>
          </p:cNvPr>
          <p:cNvGrpSpPr/>
          <p:nvPr/>
        </p:nvGrpSpPr>
        <p:grpSpPr>
          <a:xfrm>
            <a:off x="6543635" y="4958927"/>
            <a:ext cx="2214640" cy="723691"/>
            <a:chOff x="7034122" y="4140599"/>
            <a:chExt cx="3905664" cy="1251641"/>
          </a:xfrm>
        </p:grpSpPr>
        <p:sp>
          <p:nvSpPr>
            <p:cNvPr id="46" name="Shape 2540">
              <a:extLst>
                <a:ext uri="{FF2B5EF4-FFF2-40B4-BE49-F238E27FC236}">
                  <a16:creationId xmlns:a16="http://schemas.microsoft.com/office/drawing/2014/main" id="{FDC1660E-8410-4FE8-8E6A-E53FAA35FA1B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0D4A8445-DEE8-4739-8835-850B99DB8226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金融市場與機構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48" name="Shape 2540">
              <a:extLst>
                <a:ext uri="{FF2B5EF4-FFF2-40B4-BE49-F238E27FC236}">
                  <a16:creationId xmlns:a16="http://schemas.microsoft.com/office/drawing/2014/main" id="{B1E4B719-2DDD-4847-B46B-C53E92B85BB0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49" name="TextBox 70">
              <a:extLst>
                <a:ext uri="{FF2B5EF4-FFF2-40B4-BE49-F238E27FC236}">
                  <a16:creationId xmlns:a16="http://schemas.microsoft.com/office/drawing/2014/main" id="{3F0E2421-DF94-42C0-ADCB-B75E2EB25BE6}"/>
                </a:ext>
              </a:extLst>
            </p:cNvPr>
            <p:cNvSpPr txBox="1"/>
            <p:nvPr/>
          </p:nvSpPr>
          <p:spPr>
            <a:xfrm>
              <a:off x="7654478" y="4908063"/>
              <a:ext cx="3205355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金融科技與創新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pic>
        <p:nvPicPr>
          <p:cNvPr id="63" name="內容版面配置區 4" descr="內容版面配置區 4">
            <a:extLst>
              <a:ext uri="{FF2B5EF4-FFF2-40B4-BE49-F238E27FC236}">
                <a16:creationId xmlns:a16="http://schemas.microsoft.com/office/drawing/2014/main" id="{A2938933-680F-4AE8-AF2F-22F5D7D9EF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70" r="18037"/>
          <a:stretch>
            <a:fillRect/>
          </a:stretch>
        </p:blipFill>
        <p:spPr>
          <a:xfrm>
            <a:off x="6763465" y="1982367"/>
            <a:ext cx="1447064" cy="217110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圓角矩形 41">
            <a:extLst>
              <a:ext uri="{FF2B5EF4-FFF2-40B4-BE49-F238E27FC236}">
                <a16:creationId xmlns:a16="http://schemas.microsoft.com/office/drawing/2014/main" id="{36E778F8-9E2A-4EB8-B6F6-66CEA2751B5B}"/>
              </a:ext>
            </a:extLst>
          </p:cNvPr>
          <p:cNvSpPr/>
          <p:nvPr/>
        </p:nvSpPr>
        <p:spPr>
          <a:xfrm>
            <a:off x="9030300" y="1779600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矩形 28">
            <a:extLst>
              <a:ext uri="{FF2B5EF4-FFF2-40B4-BE49-F238E27FC236}">
                <a16:creationId xmlns:a16="http://schemas.microsoft.com/office/drawing/2014/main" id="{065440E0-81F8-451C-9AD9-2C3DE6937E63}"/>
              </a:ext>
            </a:extLst>
          </p:cNvPr>
          <p:cNvSpPr txBox="1"/>
          <p:nvPr/>
        </p:nvSpPr>
        <p:spPr>
          <a:xfrm>
            <a:off x="9147658" y="4316344"/>
            <a:ext cx="223191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戚永苓</a:t>
            </a:r>
            <a:r>
              <a:rPr sz="2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4" name="Group 5">
            <a:extLst>
              <a:ext uri="{FF2B5EF4-FFF2-40B4-BE49-F238E27FC236}">
                <a16:creationId xmlns:a16="http://schemas.microsoft.com/office/drawing/2014/main" id="{1A5D8AAF-0A22-439D-AFCF-3D7D3B4B3CE0}"/>
              </a:ext>
            </a:extLst>
          </p:cNvPr>
          <p:cNvGrpSpPr/>
          <p:nvPr/>
        </p:nvGrpSpPr>
        <p:grpSpPr>
          <a:xfrm>
            <a:off x="9332177" y="4980060"/>
            <a:ext cx="2436780" cy="1145007"/>
            <a:chOff x="7034122" y="4140599"/>
            <a:chExt cx="4297423" cy="1980316"/>
          </a:xfrm>
        </p:grpSpPr>
        <p:sp>
          <p:nvSpPr>
            <p:cNvPr id="75" name="Shape 2540">
              <a:extLst>
                <a:ext uri="{FF2B5EF4-FFF2-40B4-BE49-F238E27FC236}">
                  <a16:creationId xmlns:a16="http://schemas.microsoft.com/office/drawing/2014/main" id="{67FECF6C-4956-44D7-A0D7-FA390C9A142C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6" name="TextBox 60">
              <a:extLst>
                <a:ext uri="{FF2B5EF4-FFF2-40B4-BE49-F238E27FC236}">
                  <a16:creationId xmlns:a16="http://schemas.microsoft.com/office/drawing/2014/main" id="{5723F945-B208-41CD-BABB-3C9E24FBA82A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經濟學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77" name="Shape 2540">
              <a:extLst>
                <a:ext uri="{FF2B5EF4-FFF2-40B4-BE49-F238E27FC236}">
                  <a16:creationId xmlns:a16="http://schemas.microsoft.com/office/drawing/2014/main" id="{D715952D-B4D3-48BF-BEF7-A00289D75D01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8" name="TextBox 70">
              <a:extLst>
                <a:ext uri="{FF2B5EF4-FFF2-40B4-BE49-F238E27FC236}">
                  <a16:creationId xmlns:a16="http://schemas.microsoft.com/office/drawing/2014/main" id="{80B1B0D1-2CB4-47D3-8C7A-CF980B1AC224}"/>
                </a:ext>
              </a:extLst>
            </p:cNvPr>
            <p:cNvSpPr txBox="1"/>
            <p:nvPr/>
          </p:nvSpPr>
          <p:spPr>
            <a:xfrm>
              <a:off x="7654478" y="4858690"/>
              <a:ext cx="2189384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財務管理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79" name="Shape 2540">
              <a:extLst>
                <a:ext uri="{FF2B5EF4-FFF2-40B4-BE49-F238E27FC236}">
                  <a16:creationId xmlns:a16="http://schemas.microsoft.com/office/drawing/2014/main" id="{92CEF8D6-50D7-443B-AFAF-AC6B20B0B5BE}"/>
                </a:ext>
              </a:extLst>
            </p:cNvPr>
            <p:cNvSpPr/>
            <p:nvPr/>
          </p:nvSpPr>
          <p:spPr>
            <a:xfrm>
              <a:off x="7034122" y="5589450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F6AB31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0" name="TextBox 76">
              <a:extLst>
                <a:ext uri="{FF2B5EF4-FFF2-40B4-BE49-F238E27FC236}">
                  <a16:creationId xmlns:a16="http://schemas.microsoft.com/office/drawing/2014/main" id="{D41027FE-FA80-4093-A3B8-BA4AA1680E74}"/>
                </a:ext>
              </a:extLst>
            </p:cNvPr>
            <p:cNvSpPr txBox="1"/>
            <p:nvPr/>
          </p:nvSpPr>
          <p:spPr>
            <a:xfrm>
              <a:off x="7654478" y="5636738"/>
              <a:ext cx="3677067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公司財務實證分析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pic>
        <p:nvPicPr>
          <p:cNvPr id="81" name="圖片 80">
            <a:extLst>
              <a:ext uri="{FF2B5EF4-FFF2-40B4-BE49-F238E27FC236}">
                <a16:creationId xmlns:a16="http://schemas.microsoft.com/office/drawing/2014/main" id="{697B9C76-6904-4D3C-9A40-50D7D8BC7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223" y="2079221"/>
            <a:ext cx="1555910" cy="2074246"/>
          </a:xfrm>
          <a:prstGeom prst="rect">
            <a:avLst/>
          </a:prstGeom>
        </p:spPr>
      </p:pic>
      <p:sp>
        <p:nvSpPr>
          <p:cNvPr id="82" name="圓角矩形 40">
            <a:extLst>
              <a:ext uri="{FF2B5EF4-FFF2-40B4-BE49-F238E27FC236}">
                <a16:creationId xmlns:a16="http://schemas.microsoft.com/office/drawing/2014/main" id="{2FC14A7F-5CDB-4AB9-86E1-D339C2268437}"/>
              </a:ext>
            </a:extLst>
          </p:cNvPr>
          <p:cNvSpPr/>
          <p:nvPr/>
        </p:nvSpPr>
        <p:spPr>
          <a:xfrm>
            <a:off x="680865" y="1799065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3" name="矩形 28">
            <a:extLst>
              <a:ext uri="{FF2B5EF4-FFF2-40B4-BE49-F238E27FC236}">
                <a16:creationId xmlns:a16="http://schemas.microsoft.com/office/drawing/2014/main" id="{FED6FD04-9DDE-4241-8369-CA53D25B006A}"/>
              </a:ext>
            </a:extLst>
          </p:cNvPr>
          <p:cNvSpPr txBox="1"/>
          <p:nvPr/>
        </p:nvSpPr>
        <p:spPr>
          <a:xfrm>
            <a:off x="824348" y="4335808"/>
            <a:ext cx="2179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林盈課</a:t>
            </a:r>
            <a:r>
              <a:rPr sz="2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84" name="Group 5">
            <a:extLst>
              <a:ext uri="{FF2B5EF4-FFF2-40B4-BE49-F238E27FC236}">
                <a16:creationId xmlns:a16="http://schemas.microsoft.com/office/drawing/2014/main" id="{0891B7CF-AB6D-4102-9D2D-94E57BAE078E}"/>
              </a:ext>
            </a:extLst>
          </p:cNvPr>
          <p:cNvGrpSpPr/>
          <p:nvPr/>
        </p:nvGrpSpPr>
        <p:grpSpPr>
          <a:xfrm>
            <a:off x="935044" y="4973078"/>
            <a:ext cx="2734439" cy="1120903"/>
            <a:chOff x="7034122" y="4140599"/>
            <a:chExt cx="4822364" cy="1938627"/>
          </a:xfrm>
        </p:grpSpPr>
        <p:sp>
          <p:nvSpPr>
            <p:cNvPr id="85" name="Shape 2540">
              <a:extLst>
                <a:ext uri="{FF2B5EF4-FFF2-40B4-BE49-F238E27FC236}">
                  <a16:creationId xmlns:a16="http://schemas.microsoft.com/office/drawing/2014/main" id="{0B39DA8B-2DD5-4DF0-9CF3-DEBFF943B941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6" name="TextBox 60">
              <a:extLst>
                <a:ext uri="{FF2B5EF4-FFF2-40B4-BE49-F238E27FC236}">
                  <a16:creationId xmlns:a16="http://schemas.microsoft.com/office/drawing/2014/main" id="{383CFF04-570F-4F4D-9CE9-564241261F45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資產管理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87" name="Shape 2540">
              <a:extLst>
                <a:ext uri="{FF2B5EF4-FFF2-40B4-BE49-F238E27FC236}">
                  <a16:creationId xmlns:a16="http://schemas.microsoft.com/office/drawing/2014/main" id="{E669FCB1-8F20-4267-B48A-3F0B3A141723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8" name="TextBox 70">
              <a:extLst>
                <a:ext uri="{FF2B5EF4-FFF2-40B4-BE49-F238E27FC236}">
                  <a16:creationId xmlns:a16="http://schemas.microsoft.com/office/drawing/2014/main" id="{19FC4CC2-98D2-487C-95BF-22D392D3EC19}"/>
                </a:ext>
              </a:extLst>
            </p:cNvPr>
            <p:cNvSpPr txBox="1"/>
            <p:nvPr/>
          </p:nvSpPr>
          <p:spPr>
            <a:xfrm>
              <a:off x="7654476" y="4961382"/>
              <a:ext cx="4202010" cy="1117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創業投資與</a:t>
              </a:r>
              <a:endParaRPr lang="en-US" altLang="zh-TW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私募股權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pic>
        <p:nvPicPr>
          <p:cNvPr id="89" name="圖片 2" descr="圖片 2">
            <a:extLst>
              <a:ext uri="{FF2B5EF4-FFF2-40B4-BE49-F238E27FC236}">
                <a16:creationId xmlns:a16="http://schemas.microsoft.com/office/drawing/2014/main" id="{AC4E1854-6AF7-4A61-9491-707D150C0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93" y="2001830"/>
            <a:ext cx="1584975" cy="220327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雲朵形 90">
            <a:extLst>
              <a:ext uri="{FF2B5EF4-FFF2-40B4-BE49-F238E27FC236}">
                <a16:creationId xmlns:a16="http://schemas.microsoft.com/office/drawing/2014/main" id="{4ACFD370-9DF2-4D91-B48F-553BB8696FDA}"/>
              </a:ext>
            </a:extLst>
          </p:cNvPr>
          <p:cNvSpPr/>
          <p:nvPr/>
        </p:nvSpPr>
        <p:spPr>
          <a:xfrm>
            <a:off x="7661136" y="87948"/>
            <a:ext cx="2854464" cy="1912214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國際財務管理與投資專業</a:t>
            </a:r>
          </a:p>
        </p:txBody>
      </p:sp>
    </p:spTree>
    <p:extLst>
      <p:ext uri="{BB962C8B-B14F-4D97-AF65-F5344CB8AC3E}">
        <p14:creationId xmlns:p14="http://schemas.microsoft.com/office/powerpoint/2010/main" val="2691849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/>
      <p:bldP spid="40" grpId="0" animBg="1"/>
      <p:bldP spid="69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>
            <a:extLst>
              <a:ext uri="{FF2B5EF4-FFF2-40B4-BE49-F238E27FC236}">
                <a16:creationId xmlns:a16="http://schemas.microsoft.com/office/drawing/2014/main" id="{979580A7-545D-4379-ABEC-BFEA76DA8F97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A4A5DC74-5DAD-4902-B55B-B1920515DC93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AA1A85C3-8B8F-4E1C-B402-1ED08E98E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377668"/>
              </p:ext>
            </p:extLst>
          </p:nvPr>
        </p:nvGraphicFramePr>
        <p:xfrm>
          <a:off x="987552" y="1767840"/>
          <a:ext cx="10503408" cy="4149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本框 25">
            <a:extLst>
              <a:ext uri="{FF2B5EF4-FFF2-40B4-BE49-F238E27FC236}">
                <a16:creationId xmlns:a16="http://schemas.microsoft.com/office/drawing/2014/main" id="{D3E3169D-C233-4B40-AB0E-6EAEF74B4263}"/>
              </a:ext>
            </a:extLst>
          </p:cNvPr>
          <p:cNvSpPr txBox="1"/>
          <p:nvPr/>
        </p:nvSpPr>
        <p:spPr>
          <a:xfrm>
            <a:off x="4094481" y="630072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唸完財金系會得到</a:t>
            </a:r>
            <a:r>
              <a:rPr kumimoji="1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……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F67294A-FF70-4CA4-B069-AB6EC2994E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98" y="317863"/>
            <a:ext cx="3600000" cy="20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77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60D67E7A-00F9-4BD4-B28D-08C0A21DB9F7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EDE73E40-DADF-437F-8047-CAE71252CD96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B904378-80AC-46E0-BBB9-35C0799EC715}"/>
              </a:ext>
            </a:extLst>
          </p:cNvPr>
          <p:cNvSpPr/>
          <p:nvPr/>
        </p:nvSpPr>
        <p:spPr bwMode="ltGray">
          <a:xfrm rot="16200000">
            <a:off x="2383072" y="3207012"/>
            <a:ext cx="2441703" cy="2630148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華康中黑體" panose="02010609010101010101" pitchFamily="49" charset="-120"/>
                <a:ea typeface="華康中黑體" panose="02010609010101010101" pitchFamily="49" charset="-120"/>
              </a:rPr>
              <a:t>五年前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0A4CBD-96C4-4B03-A9FA-374C11C093AB}"/>
              </a:ext>
            </a:extLst>
          </p:cNvPr>
          <p:cNvSpPr/>
          <p:nvPr/>
        </p:nvSpPr>
        <p:spPr bwMode="ltGray">
          <a:xfrm rot="16200000">
            <a:off x="3006705" y="1262706"/>
            <a:ext cx="1194435" cy="26301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華康中黑體" panose="02010609010101010101" pitchFamily="49" charset="-120"/>
                <a:ea typeface="華康中黑體" panose="02010609010101010101" pitchFamily="49" charset="-120"/>
              </a:rPr>
              <a:t>現在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8BE5CDE-127C-4467-B820-F7C68D37861A}"/>
              </a:ext>
            </a:extLst>
          </p:cNvPr>
          <p:cNvSpPr txBox="1"/>
          <p:nvPr/>
        </p:nvSpPr>
        <p:spPr>
          <a:xfrm>
            <a:off x="7761456" y="3604145"/>
            <a:ext cx="2016224" cy="62368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320" algn="ctr">
              <a:spcAft>
                <a:spcPts val="900"/>
              </a:spcAft>
            </a:pPr>
            <a:r>
              <a:rPr lang="zh-TW" altLang="en-US" sz="3200" b="1" dirty="0">
                <a:solidFill>
                  <a:srgbClr val="FFFFFF"/>
                </a:solidFill>
                <a:latin typeface="華康中黑體" panose="02010609010101010101" pitchFamily="49" charset="-120"/>
                <a:ea typeface="華康中黑體" panose="02010609010101010101" pitchFamily="49" charset="-120"/>
              </a:rPr>
              <a:t>成就動機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618D7E7-13B5-4D6E-A4ED-154C1B1FE8B3}"/>
              </a:ext>
            </a:extLst>
          </p:cNvPr>
          <p:cNvGrpSpPr/>
          <p:nvPr/>
        </p:nvGrpSpPr>
        <p:grpSpPr>
          <a:xfrm>
            <a:off x="4161056" y="1940206"/>
            <a:ext cx="4956818" cy="3843354"/>
            <a:chOff x="1475656" y="1484784"/>
            <a:chExt cx="3528392" cy="384335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028D50-F3ED-4C12-85DF-CBB842B74547}"/>
                </a:ext>
              </a:extLst>
            </p:cNvPr>
            <p:cNvSpPr/>
            <p:nvPr/>
          </p:nvSpPr>
          <p:spPr bwMode="ltGray">
            <a:xfrm>
              <a:off x="1475656" y="1484784"/>
              <a:ext cx="3528392" cy="576064"/>
            </a:xfrm>
            <a:prstGeom prst="rect">
              <a:avLst/>
            </a:prstGeom>
            <a:solidFill>
              <a:srgbClr val="D04A02"/>
            </a:solidFill>
            <a:ln w="762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Georgia" panose="02040502050405020303" pitchFamily="18" charset="0"/>
                  <a:ea typeface="華康中黑體" panose="02010609010101010101" pitchFamily="49" charset="-120"/>
                </a:rPr>
                <a:t>善用科技能力協助創新及管理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06A9DCB-6200-4918-9091-3673F60946DA}"/>
                </a:ext>
              </a:extLst>
            </p:cNvPr>
            <p:cNvSpPr/>
            <p:nvPr/>
          </p:nvSpPr>
          <p:spPr bwMode="ltGray">
            <a:xfrm>
              <a:off x="1475656" y="2138242"/>
              <a:ext cx="3528392" cy="576064"/>
            </a:xfrm>
            <a:prstGeom prst="rect">
              <a:avLst/>
            </a:prstGeom>
            <a:solidFill>
              <a:srgbClr val="D04A02"/>
            </a:solidFill>
            <a:ln w="762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Georgia" panose="02040502050405020303" pitchFamily="18" charset="0"/>
                  <a:ea typeface="華康中黑體" panose="02010609010101010101" pitchFamily="49" charset="-120"/>
                </a:rPr>
                <a:t>複合領導力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3220B43-61D1-4CDF-8677-1E104D7FD26F}"/>
                </a:ext>
              </a:extLst>
            </p:cNvPr>
            <p:cNvSpPr/>
            <p:nvPr/>
          </p:nvSpPr>
          <p:spPr bwMode="ltGray">
            <a:xfrm>
              <a:off x="1475656" y="2791700"/>
              <a:ext cx="3528392" cy="576064"/>
            </a:xfrm>
            <a:prstGeom prst="rect">
              <a:avLst/>
            </a:prstGeom>
            <a:solidFill>
              <a:srgbClr val="6D6E71"/>
            </a:solidFill>
            <a:ln w="762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Georgia" panose="02040502050405020303" pitchFamily="18" charset="0"/>
                  <a:ea typeface="華康中黑體" panose="02010609010101010101" pitchFamily="49" charset="-120"/>
                </a:rPr>
                <a:t>多語文能力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0D525E4-038F-4693-BB5F-AB2A753F090C}"/>
                </a:ext>
              </a:extLst>
            </p:cNvPr>
            <p:cNvSpPr/>
            <p:nvPr/>
          </p:nvSpPr>
          <p:spPr bwMode="ltGray">
            <a:xfrm>
              <a:off x="1475656" y="3445158"/>
              <a:ext cx="3528392" cy="576064"/>
            </a:xfrm>
            <a:prstGeom prst="rect">
              <a:avLst/>
            </a:prstGeom>
            <a:solidFill>
              <a:srgbClr val="6D6E71"/>
            </a:solidFill>
            <a:ln w="762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Georgia" panose="02040502050405020303" pitchFamily="18" charset="0"/>
                  <a:ea typeface="華康中黑體" panose="02010609010101010101" pitchFamily="49" charset="-120"/>
                </a:rPr>
                <a:t>跨國企業經驗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FA19CDC-93C6-4707-BBCF-F9DE99C2BA7E}"/>
                </a:ext>
              </a:extLst>
            </p:cNvPr>
            <p:cNvSpPr/>
            <p:nvPr/>
          </p:nvSpPr>
          <p:spPr bwMode="ltGray">
            <a:xfrm>
              <a:off x="1475656" y="4752074"/>
              <a:ext cx="3528392" cy="576064"/>
            </a:xfrm>
            <a:prstGeom prst="rect">
              <a:avLst/>
            </a:prstGeom>
            <a:solidFill>
              <a:srgbClr val="6D6E71"/>
            </a:solidFill>
            <a:ln w="762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Georgia" panose="02040502050405020303" pitchFamily="18" charset="0"/>
                  <a:ea typeface="華康中黑體" panose="02010609010101010101" pitchFamily="49" charset="-120"/>
                </a:rPr>
                <a:t>熟悉多元文化的管理能力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A1BF139-04A1-41AA-B9BC-D703AC8FBC25}"/>
                </a:ext>
              </a:extLst>
            </p:cNvPr>
            <p:cNvSpPr/>
            <p:nvPr/>
          </p:nvSpPr>
          <p:spPr bwMode="ltGray">
            <a:xfrm>
              <a:off x="1475656" y="4098616"/>
              <a:ext cx="3528392" cy="576064"/>
            </a:xfrm>
            <a:prstGeom prst="rect">
              <a:avLst/>
            </a:prstGeom>
            <a:solidFill>
              <a:srgbClr val="6D6E71"/>
            </a:solidFill>
            <a:ln w="762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Georgia" panose="02040502050405020303" pitchFamily="18" charset="0"/>
                  <a:ea typeface="華康中黑體" panose="02010609010101010101" pitchFamily="49" charset="-120"/>
                </a:rPr>
                <a:t>願意被移動</a:t>
              </a:r>
            </a:p>
          </p:txBody>
        </p:sp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93319CBA-A3F0-4180-92EF-6E7F37FBF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8848" y="5939990"/>
            <a:ext cx="7560840" cy="31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174625" indent="-174625" eaLnBrk="0" hangingPunct="0">
              <a:spcAft>
                <a:spcPts val="900"/>
              </a:spcAft>
              <a:buClr>
                <a:schemeClr val="tx1"/>
              </a:buClr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804863" indent="-268288" eaLnBrk="0" hangingPunct="0"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987425" indent="-271463" eaLnBrk="0" hangingPunct="0"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-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◦"/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›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›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›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›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›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0" indent="0" algn="r">
              <a:lnSpc>
                <a:spcPct val="120000"/>
              </a:lnSpc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zh-TW" altLang="en-US" sz="1200" dirty="0">
                <a:ea typeface="華康中黑體" panose="02010609010101010101" pitchFamily="49" charset="-120"/>
              </a:rPr>
              <a:t>資料來源：</a:t>
            </a:r>
            <a:r>
              <a:rPr lang="en-US" altLang="zh-TW" sz="1200" dirty="0">
                <a:ea typeface="華康中黑體" panose="02010609010101010101" pitchFamily="49" charset="-120"/>
              </a:rPr>
              <a:t>PwC</a:t>
            </a:r>
            <a:r>
              <a:rPr lang="zh-TW" altLang="en-US" sz="1200" dirty="0">
                <a:ea typeface="華康中黑體" panose="02010609010101010101" pitchFamily="49" charset="-120"/>
              </a:rPr>
              <a:t> </a:t>
            </a:r>
            <a:r>
              <a:rPr lang="en-US" altLang="zh-TW" sz="1200" dirty="0">
                <a:ea typeface="華康中黑體" panose="02010609010101010101" pitchFamily="49" charset="-120"/>
              </a:rPr>
              <a:t>12</a:t>
            </a:r>
            <a:r>
              <a:rPr lang="en-US" altLang="zh-TW" sz="1200" baseline="30000" dirty="0">
                <a:ea typeface="華康中黑體" panose="02010609010101010101" pitchFamily="49" charset="-120"/>
              </a:rPr>
              <a:t>th</a:t>
            </a:r>
            <a:r>
              <a:rPr lang="en-US" altLang="zh-TW" sz="1200" dirty="0">
                <a:ea typeface="華康中黑體" panose="02010609010101010101" pitchFamily="49" charset="-120"/>
              </a:rPr>
              <a:t>~17</a:t>
            </a:r>
            <a:r>
              <a:rPr lang="en-US" altLang="zh-TW" sz="1200" baseline="30000" dirty="0">
                <a:ea typeface="華康中黑體" panose="02010609010101010101" pitchFamily="49" charset="-120"/>
              </a:rPr>
              <a:t>th</a:t>
            </a:r>
            <a:r>
              <a:rPr lang="en-US" altLang="zh-TW" sz="1200" dirty="0">
                <a:ea typeface="華康中黑體" panose="02010609010101010101" pitchFamily="49" charset="-120"/>
              </a:rPr>
              <a:t> Annual Global CEO Survey</a:t>
            </a: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726096F7-B642-4284-948C-E9F26E7F51B2}"/>
              </a:ext>
            </a:extLst>
          </p:cNvPr>
          <p:cNvSpPr txBox="1"/>
          <p:nvPr/>
        </p:nvSpPr>
        <p:spPr>
          <a:xfrm>
            <a:off x="3665731" y="66735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將來工作</a:t>
            </a:r>
            <a:r>
              <a:rPr kumimoji="1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CEO</a:t>
            </a:r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會希望你</a:t>
            </a:r>
            <a:r>
              <a:rPr kumimoji="1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F67294A-FF70-4CA4-B069-AB6EC2994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0" y="4741582"/>
            <a:ext cx="3600000" cy="20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0E174D7D-B15D-4478-A8A0-97483DF7A773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B9DF3221-E2BC-499C-AC93-7A0A5ED77AC0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289612" y="658906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財金系招生人數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455F4D0-BAEA-4C28-9112-8F3E2A0FF3C9}"/>
              </a:ext>
            </a:extLst>
          </p:cNvPr>
          <p:cNvSpPr txBox="1"/>
          <p:nvPr/>
        </p:nvSpPr>
        <p:spPr>
          <a:xfrm>
            <a:off x="6274695" y="1603266"/>
            <a:ext cx="495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詳細資訊公告於本校教務處招生組網頁：</a:t>
            </a:r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https://www.oaa.nchu.edu.tw/zh-tw/recruit-download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2564" l="43600" r="100000">
                        <a14:foregroundMark x1="54000" y1="31667" x2="54000" y2="31667"/>
                        <a14:foregroundMark x1="69600" y1="39231" x2="69600" y2="3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0" r="8653" b="57849"/>
          <a:stretch/>
        </p:blipFill>
        <p:spPr>
          <a:xfrm>
            <a:off x="10533108" y="1"/>
            <a:ext cx="1658892" cy="1773382"/>
          </a:xfrm>
          <a:prstGeom prst="rect">
            <a:avLst/>
          </a:prstGeom>
          <a:effectLst>
            <a:glow rad="50800">
              <a:schemeClr val="accent1">
                <a:alpha val="40000"/>
              </a:schemeClr>
            </a:glow>
          </a:effectLst>
        </p:spPr>
      </p:pic>
      <p:graphicFrame>
        <p:nvGraphicFramePr>
          <p:cNvPr id="10" name="圖表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203423"/>
              </p:ext>
            </p:extLst>
          </p:nvPr>
        </p:nvGraphicFramePr>
        <p:xfrm>
          <a:off x="321333" y="1444066"/>
          <a:ext cx="5711954" cy="4867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1DDDDC1-6C70-4509-9B70-AB7F00151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201941"/>
              </p:ext>
            </p:extLst>
          </p:nvPr>
        </p:nvGraphicFramePr>
        <p:xfrm>
          <a:off x="6354620" y="2401166"/>
          <a:ext cx="4719780" cy="3085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1552">
                  <a:extLst>
                    <a:ext uri="{9D8B030D-6E8A-4147-A177-3AD203B41FA5}">
                      <a16:colId xmlns:a16="http://schemas.microsoft.com/office/drawing/2014/main" val="1633151118"/>
                    </a:ext>
                  </a:extLst>
                </a:gridCol>
                <a:gridCol w="572095">
                  <a:extLst>
                    <a:ext uri="{9D8B030D-6E8A-4147-A177-3AD203B41FA5}">
                      <a16:colId xmlns:a16="http://schemas.microsoft.com/office/drawing/2014/main" val="2398056395"/>
                    </a:ext>
                  </a:extLst>
                </a:gridCol>
                <a:gridCol w="524420">
                  <a:extLst>
                    <a:ext uri="{9D8B030D-6E8A-4147-A177-3AD203B41FA5}">
                      <a16:colId xmlns:a16="http://schemas.microsoft.com/office/drawing/2014/main" val="2907134356"/>
                    </a:ext>
                  </a:extLst>
                </a:gridCol>
                <a:gridCol w="651552">
                  <a:extLst>
                    <a:ext uri="{9D8B030D-6E8A-4147-A177-3AD203B41FA5}">
                      <a16:colId xmlns:a16="http://schemas.microsoft.com/office/drawing/2014/main" val="2852483747"/>
                    </a:ext>
                  </a:extLst>
                </a:gridCol>
                <a:gridCol w="731010">
                  <a:extLst>
                    <a:ext uri="{9D8B030D-6E8A-4147-A177-3AD203B41FA5}">
                      <a16:colId xmlns:a16="http://schemas.microsoft.com/office/drawing/2014/main" val="1862083915"/>
                    </a:ext>
                  </a:extLst>
                </a:gridCol>
                <a:gridCol w="587986">
                  <a:extLst>
                    <a:ext uri="{9D8B030D-6E8A-4147-A177-3AD203B41FA5}">
                      <a16:colId xmlns:a16="http://schemas.microsoft.com/office/drawing/2014/main" val="1742979509"/>
                    </a:ext>
                  </a:extLst>
                </a:gridCol>
                <a:gridCol w="1001165">
                  <a:extLst>
                    <a:ext uri="{9D8B030D-6E8A-4147-A177-3AD203B41FA5}">
                      <a16:colId xmlns:a16="http://schemas.microsoft.com/office/drawing/2014/main" val="673804811"/>
                    </a:ext>
                  </a:extLst>
                </a:gridCol>
              </a:tblGrid>
              <a:tr h="61026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各學年度大學申請入學招生各學系</a:t>
                      </a:r>
                      <a:r>
                        <a:rPr lang="en-US" altLang="zh-TW" sz="1200" u="none" strike="noStrike">
                          <a:effectLst/>
                        </a:rPr>
                        <a:t>(</a:t>
                      </a:r>
                      <a:r>
                        <a:rPr lang="zh-TW" altLang="en-US" sz="1200" u="none" strike="noStrike">
                          <a:effectLst/>
                        </a:rPr>
                        <a:t>組、學程</a:t>
                      </a:r>
                      <a:r>
                        <a:rPr lang="en-US" altLang="zh-TW" sz="1200" u="none" strike="noStrike">
                          <a:effectLst/>
                        </a:rPr>
                        <a:t>)</a:t>
                      </a:r>
                      <a:r>
                        <a:rPr lang="zh-TW" altLang="en-US" sz="1200" u="none" strike="noStrike">
                          <a:effectLst/>
                        </a:rPr>
                        <a:t>一般生最低錄取標準統計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807439"/>
                  </a:ext>
                </a:extLst>
              </a:tr>
              <a:tr h="102464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學年度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報名人數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招生名額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正取生錄取人數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正取生最低錄取標準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備取生錄取人數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>
                          <a:effectLst/>
                        </a:rPr>
                        <a:t>備取生最低錄取標準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87503792"/>
                  </a:ext>
                </a:extLst>
              </a:tr>
              <a:tr h="290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114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</a:rPr>
                        <a:t>62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26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26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81.67 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36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77.9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34614486"/>
                  </a:ext>
                </a:extLst>
              </a:tr>
              <a:tr h="290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113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63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26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26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82.43 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37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75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83762593"/>
                  </a:ext>
                </a:extLst>
              </a:tr>
              <a:tr h="290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112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48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27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27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79.00 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21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74.97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80874336"/>
                  </a:ext>
                </a:extLst>
              </a:tr>
              <a:tr h="2900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111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70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28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28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87.67 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42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83.54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97036105"/>
                  </a:ext>
                </a:extLst>
              </a:tr>
              <a:tr h="2900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</a:rPr>
                        <a:t>110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80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29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u="none" strike="noStrike">
                          <a:effectLst/>
                        </a:rPr>
                        <a:t>29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84.58 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>
                          <a:effectLst/>
                        </a:rPr>
                        <a:t>51</a:t>
                      </a:r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</a:rPr>
                        <a:t>77.97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2731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6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直角三角形 53">
            <a:extLst>
              <a:ext uri="{FF2B5EF4-FFF2-40B4-BE49-F238E27FC236}">
                <a16:creationId xmlns:a16="http://schemas.microsoft.com/office/drawing/2014/main" id="{BD5B41BA-97AD-4D21-AAED-F3BCB54FFBD5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直角三角形 54">
            <a:extLst>
              <a:ext uri="{FF2B5EF4-FFF2-40B4-BE49-F238E27FC236}">
                <a16:creationId xmlns:a16="http://schemas.microsoft.com/office/drawing/2014/main" id="{F4D9AD19-892F-42E8-8313-081474E94F15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289612" y="658906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財金系招生人數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" name="圖表 1">
            <a:extLst>
              <a:ext uri="{FF2B5EF4-FFF2-40B4-BE49-F238E27FC236}">
                <a16:creationId xmlns:a16="http://schemas.microsoft.com/office/drawing/2014/main" id="{58DEFB48-28DB-41E8-A9DD-129688982C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0657965"/>
              </p:ext>
            </p:extLst>
          </p:nvPr>
        </p:nvGraphicFramePr>
        <p:xfrm>
          <a:off x="661309" y="2046689"/>
          <a:ext cx="4830034" cy="4280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B8DB4F2-81FF-4515-BE99-BBC247553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91689"/>
              </p:ext>
            </p:extLst>
          </p:nvPr>
        </p:nvGraphicFramePr>
        <p:xfrm>
          <a:off x="5123542" y="2281352"/>
          <a:ext cx="6865258" cy="4017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2532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</a:t>
                      </a: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入學管道 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不含休學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866"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申請入學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指考入學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rgbClr val="FF0066"/>
                          </a:solidFill>
                        </a:rPr>
                        <a:t>繁星推薦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rgbClr val="FF0066"/>
                          </a:solidFill>
                        </a:rPr>
                        <a:t>轉系、</a:t>
                      </a:r>
                      <a:endParaRPr lang="en-US" altLang="zh-TW" sz="1400" dirty="0">
                        <a:solidFill>
                          <a:srgbClr val="FF0066"/>
                        </a:solidFill>
                      </a:endParaRPr>
                    </a:p>
                    <a:p>
                      <a:pPr algn="ctr"/>
                      <a:r>
                        <a:rPr lang="zh-TW" altLang="en-US" sz="1400" dirty="0">
                          <a:solidFill>
                            <a:srgbClr val="FF0066"/>
                          </a:solidFill>
                        </a:rPr>
                        <a:t>轉學生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其它</a:t>
                      </a:r>
                      <a:endParaRPr lang="en-US" altLang="zh-TW" sz="1400" dirty="0">
                        <a:solidFill>
                          <a:srgbClr val="FF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900" dirty="0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900" dirty="0" err="1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外籍、僑生、陸生</a:t>
                      </a:r>
                      <a:r>
                        <a:rPr lang="zh-TW" altLang="en-US" sz="900" dirty="0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、運動績優</a:t>
                      </a:r>
                      <a:r>
                        <a:rPr lang="en-US" altLang="zh-TW" sz="900" dirty="0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900" dirty="0">
                        <a:solidFill>
                          <a:srgbClr val="FF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69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err="1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大一</a:t>
                      </a:r>
                      <a:endParaRPr lang="zh-TW" altLang="en-US" sz="1600" dirty="0">
                        <a:solidFill>
                          <a:srgbClr val="FF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1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32</a:t>
                      </a: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</a:rPr>
                        <a:t>人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--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55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5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err="1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大二</a:t>
                      </a:r>
                      <a:endParaRPr lang="zh-TW" altLang="en-US" sz="1600" dirty="0">
                        <a:solidFill>
                          <a:srgbClr val="FF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</a:t>
                      </a:r>
                      <a:r>
                        <a:rPr kumimoji="0" lang="zh-TW" altLang="en-US" sz="1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52人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5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err="1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大三</a:t>
                      </a:r>
                      <a:endParaRPr lang="zh-TW" altLang="en-US" sz="1600" dirty="0">
                        <a:solidFill>
                          <a:srgbClr val="FF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</a:t>
                      </a:r>
                      <a:r>
                        <a:rPr kumimoji="0" lang="zh-TW" altLang="en-US" sz="1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44人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78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err="1">
                          <a:solidFill>
                            <a:srgbClr val="FF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大四</a:t>
                      </a:r>
                      <a:endParaRPr lang="zh-TW" altLang="en-US" sz="1600" dirty="0">
                        <a:solidFill>
                          <a:srgbClr val="FF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</a:t>
                      </a:r>
                      <a:r>
                        <a:rPr kumimoji="0" lang="zh-TW" altLang="en-US" sz="1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62人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054A3B61-6BCC-4416-9DFF-520EBB9D118E}"/>
              </a:ext>
            </a:extLst>
          </p:cNvPr>
          <p:cNvSpPr txBox="1"/>
          <p:nvPr/>
        </p:nvSpPr>
        <p:spPr>
          <a:xfrm>
            <a:off x="5578764" y="1585023"/>
            <a:ext cx="5931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目前大學部</a:t>
            </a:r>
            <a:r>
              <a:rPr lang="en-US" altLang="zh-TW" sz="20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大一~大四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在學生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各種入學管道比例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9" b="90000" l="0" r="41867">
                        <a14:foregroundMark x1="38400" y1="43846" x2="38400" y2="43846"/>
                        <a14:foregroundMark x1="34000" y1="61795" x2="34000" y2="61795"/>
                        <a14:foregroundMark x1="25733" y1="52692" x2="25733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47" r="54828" b="18220"/>
          <a:stretch/>
        </p:blipFill>
        <p:spPr>
          <a:xfrm>
            <a:off x="0" y="1815856"/>
            <a:ext cx="1986144" cy="30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角三角形 7">
            <a:extLst>
              <a:ext uri="{FF2B5EF4-FFF2-40B4-BE49-F238E27FC236}">
                <a16:creationId xmlns:a16="http://schemas.microsoft.com/office/drawing/2014/main" id="{B8BC013C-B125-404A-9CBD-CC6F20A9E4E1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直角三角形 8">
            <a:extLst>
              <a:ext uri="{FF2B5EF4-FFF2-40B4-BE49-F238E27FC236}">
                <a16:creationId xmlns:a16="http://schemas.microsoft.com/office/drawing/2014/main" id="{2AEFE908-8CD7-43EF-97DE-311285F255B7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93011" y="65890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學生現況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B5473DDA-8CDF-412C-8435-0282211D4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560480"/>
              </p:ext>
            </p:extLst>
          </p:nvPr>
        </p:nvGraphicFramePr>
        <p:xfrm>
          <a:off x="653398" y="1478421"/>
          <a:ext cx="9610375" cy="4844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4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011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學制別 </a:t>
                      </a:r>
                      <a:endParaRPr lang="zh-TW" altLang="en-US" sz="2000" b="0" i="0" u="none" strike="noStrike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在學學生數 </a:t>
                      </a:r>
                      <a:endParaRPr lang="zh-TW" altLang="en-US" sz="2000" b="0" i="0" u="none" strike="noStrike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20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畢業生人數</a:t>
                      </a:r>
                      <a:endParaRPr kumimoji="0" lang="en-US" altLang="zh-TW" sz="2000" b="1" u="none" strike="noStrike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20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就業方向</a:t>
                      </a:r>
                      <a:endParaRPr kumimoji="0" lang="en-US" altLang="zh-TW" sz="2000" b="1" u="none" strike="noStrike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0852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學士班</a:t>
                      </a:r>
                      <a:endParaRPr lang="en-US" altLang="zh-TW" sz="1800" u="none" strike="noStrik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(89</a:t>
                      </a: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學年度成立</a:t>
                      </a:r>
                      <a:endParaRPr lang="en-US" altLang="zh-TW" sz="1800" u="none" strike="noStrik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92</a:t>
                      </a: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學年度首屆畢業生</a:t>
                      </a: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213</a:t>
                      </a:r>
                      <a:endParaRPr lang="en-US" altLang="zh-TW" sz="2000" b="0" i="0" u="none" strike="noStrik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(92~113</a:t>
                      </a: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學年度畢業生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kumimoji="0" lang="zh-TW" altLang="en-US" sz="1800" u="none" strike="noStrike" kern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990</a:t>
                      </a: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金融業</a:t>
                      </a:r>
                      <a:r>
                        <a:rPr lang="en-US" altLang="zh-TW" sz="1800" u="none" strike="noStrik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  <a:p>
                      <a:pPr algn="ctr" fontAlgn="ctr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事務所</a:t>
                      </a: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17%</a:t>
                      </a:r>
                    </a:p>
                    <a:p>
                      <a:pPr algn="ctr" fontAlgn="ctr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證券業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17%</a:t>
                      </a:r>
                      <a:endParaRPr lang="en-US" altLang="zh-TW" sz="1800" u="none" strike="noStrik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公職</a:t>
                      </a: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6%</a:t>
                      </a:r>
                    </a:p>
                    <a:p>
                      <a:pPr algn="ctr" fontAlgn="ctr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其它企業</a:t>
                      </a: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29%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2068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碩士班</a:t>
                      </a:r>
                      <a:endParaRPr lang="en-US" altLang="zh-TW" sz="1800" u="none" strike="noStrik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(91</a:t>
                      </a: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學年度成立</a:t>
                      </a:r>
                      <a:endParaRPr lang="en-US" altLang="zh-TW" sz="1800" u="none" strike="noStrik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92</a:t>
                      </a: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學年度首屆畢業生</a:t>
                      </a: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(92~113</a:t>
                      </a: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學年度畢業生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645</a:t>
                      </a: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金融業</a:t>
                      </a:r>
                      <a:r>
                        <a:rPr kumimoji="0" lang="en-US" altLang="zh-TW" sz="1800" u="none" strike="noStrike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44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事務所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11%</a:t>
                      </a:r>
                    </a:p>
                    <a:p>
                      <a:pPr marL="0" algn="ctr" rtl="0" eaLnBrk="1" fontAlgn="ctr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證券業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17%</a:t>
                      </a:r>
                    </a:p>
                    <a:p>
                      <a:pPr marL="0" algn="ctr" rtl="0" eaLnBrk="1" fontAlgn="ctr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公職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4%</a:t>
                      </a:r>
                    </a:p>
                    <a:p>
                      <a:pPr marL="0" algn="ctr" rtl="0" eaLnBrk="1" fontAlgn="ctr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其它企業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24%</a:t>
                      </a:r>
                      <a:endParaRPr kumimoji="0" lang="en-US" altLang="zh-TW" sz="1800" b="0" i="0" u="none" strike="noStrike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723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博士班 </a:t>
                      </a:r>
                      <a:endParaRPr lang="en-US" altLang="zh-TW" sz="1800" u="none" strike="noStrik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(95</a:t>
                      </a: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學年度成立</a:t>
                      </a:r>
                      <a:endParaRPr lang="en-US" altLang="zh-TW" sz="1800" u="none" strike="noStrik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98</a:t>
                      </a:r>
                      <a:r>
                        <a:rPr lang="zh-TW" altLang="en-US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學年度首屆畢業生</a:t>
                      </a:r>
                      <a:r>
                        <a:rPr lang="en-US" altLang="zh-TW" sz="180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(98~113</a:t>
                      </a: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學年度畢業生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kumimoji="0" lang="en-US" altLang="zh-TW" sz="1800" b="0" u="none" strike="noStrike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教職</a:t>
                      </a:r>
                      <a:r>
                        <a:rPr kumimoji="0" lang="en-US" altLang="zh-TW" sz="1800" u="none" strike="noStrike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其它</a:t>
                      </a:r>
                      <a:r>
                        <a:rPr kumimoji="0" lang="en-US" altLang="zh-TW" sz="180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47%</a:t>
                      </a:r>
                      <a:endParaRPr kumimoji="0" lang="en-US" altLang="zh-TW" sz="1800" b="0" u="none" strike="noStrike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410" b="100000" l="41600" r="100000">
                        <a14:foregroundMark x1="69733" y1="58205" x2="69733" y2="58205"/>
                        <a14:foregroundMark x1="69733" y1="61410" x2="69733" y2="61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50037"/>
          <a:stretch/>
        </p:blipFill>
        <p:spPr>
          <a:xfrm>
            <a:off x="9422950" y="4453638"/>
            <a:ext cx="2769050" cy="2404362"/>
          </a:xfrm>
          <a:prstGeom prst="rect">
            <a:avLst/>
          </a:prstGeom>
          <a:effectLst>
            <a:glow rad="508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474382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角三角形 7">
            <a:extLst>
              <a:ext uri="{FF2B5EF4-FFF2-40B4-BE49-F238E27FC236}">
                <a16:creationId xmlns:a16="http://schemas.microsoft.com/office/drawing/2014/main" id="{44E7ED28-AC30-4D71-B64C-1AD020A22444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93011" y="65890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職涯規劃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27F43F44-266E-46CD-A63E-BF93E9A713D4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243916BA-42A3-4F59-AC6D-DCA8BD4D3BAA}"/>
              </a:ext>
            </a:extLst>
          </p:cNvPr>
          <p:cNvGraphicFramePr/>
          <p:nvPr/>
        </p:nvGraphicFramePr>
        <p:xfrm>
          <a:off x="2055876" y="1684576"/>
          <a:ext cx="8080248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FF67294A-FF70-4CA4-B069-AB6EC2994E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25" y="1243681"/>
            <a:ext cx="3600000" cy="20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17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角三角形 7">
            <a:extLst>
              <a:ext uri="{FF2B5EF4-FFF2-40B4-BE49-F238E27FC236}">
                <a16:creationId xmlns:a16="http://schemas.microsoft.com/office/drawing/2014/main" id="{44E7ED28-AC30-4D71-B64C-1AD020A22444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14F2CDF-1247-47A8-8677-8460A155F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050136"/>
              </p:ext>
            </p:extLst>
          </p:nvPr>
        </p:nvGraphicFramePr>
        <p:xfrm>
          <a:off x="838200" y="1965960"/>
          <a:ext cx="10515600" cy="323088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21394145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88501631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4272009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國內證照</a:t>
                      </a:r>
                      <a:endParaRPr lang="zh-TW" altLang="en-US" sz="3200" b="1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國外證照</a:t>
                      </a:r>
                      <a:endParaRPr lang="zh-TW" altLang="en-US" sz="3200" b="1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1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畢業出路</a:t>
                      </a:r>
                      <a:endParaRPr lang="zh-TW" altLang="en-US" sz="3200" b="1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5329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證券商高級業務員、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投信投顧業務人員資格、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期貨商業務員、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證劵分析師；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銀行內部控制與理財規劃人員、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銀行內部控制與內部稽核、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理財規劃人員、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中小企業財務人員、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結構型商品銷售人員</a:t>
                      </a:r>
                      <a:endParaRPr lang="zh-TW" altLang="en-US" sz="3200" b="1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CFA、</a:t>
                      </a:r>
                      <a:br>
                        <a:rPr 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CIIA</a:t>
                      </a: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br>
                        <a:rPr lang="en-US" altLang="zh-TW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en-US" altLang="zh-TW" sz="2000" b="1" kern="120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FRM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金控公司、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銀行、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證劵、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保險公司、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企業財務部門、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信託、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會計事務所、</a:t>
                      </a:r>
                      <a:br>
                        <a:rPr lang="zh-TW" altLang="en-US" sz="3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公職</a:t>
                      </a:r>
                      <a:r>
                        <a:rPr lang="en-US" altLang="zh-TW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高普考、金管會</a:t>
                      </a:r>
                      <a:r>
                        <a:rPr lang="en-US" altLang="zh-TW" sz="20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3200" b="1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6810698"/>
                  </a:ext>
                </a:extLst>
              </a:tr>
            </a:tbl>
          </a:graphicData>
        </a:graphic>
      </p:graphicFrame>
      <p:sp>
        <p:nvSpPr>
          <p:cNvPr id="6" name="直角三角形 5">
            <a:extLst>
              <a:ext uri="{FF2B5EF4-FFF2-40B4-BE49-F238E27FC236}">
                <a16:creationId xmlns:a16="http://schemas.microsoft.com/office/drawing/2014/main" id="{27F43F44-266E-46CD-A63E-BF93E9A713D4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410" b="100000" l="41600" r="100000">
                        <a14:foregroundMark x1="69733" y1="58205" x2="69733" y2="58205"/>
                        <a14:foregroundMark x1="69733" y1="61410" x2="69733" y2="61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50037"/>
          <a:stretch/>
        </p:blipFill>
        <p:spPr>
          <a:xfrm>
            <a:off x="9422950" y="4453638"/>
            <a:ext cx="2769050" cy="2404362"/>
          </a:xfrm>
          <a:prstGeom prst="rect">
            <a:avLst/>
          </a:prstGeom>
          <a:effectLst>
            <a:glow rad="50800">
              <a:schemeClr val="accent1">
                <a:alpha val="40000"/>
              </a:schemeClr>
            </a:glow>
          </a:effectLst>
        </p:spPr>
      </p:pic>
      <p:sp>
        <p:nvSpPr>
          <p:cNvPr id="9" name="文本框 4"/>
          <p:cNvSpPr txBox="1"/>
          <p:nvPr/>
        </p:nvSpPr>
        <p:spPr>
          <a:xfrm>
            <a:off x="5093011" y="65890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職涯規劃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37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9779AA7-EBCA-4C8C-A07A-11974BFEA99F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9A7695F7-3BB8-4FC7-902C-73C37F641CCD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48CFF144-478A-4B88-8DC9-1D1759E3B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4" b="61520"/>
          <a:stretch/>
        </p:blipFill>
        <p:spPr>
          <a:xfrm>
            <a:off x="4489796" y="0"/>
            <a:ext cx="7702204" cy="1508760"/>
          </a:xfrm>
          <a:prstGeom prst="rect">
            <a:avLst/>
          </a:prstGeom>
        </p:spPr>
      </p:pic>
      <p:pic>
        <p:nvPicPr>
          <p:cNvPr id="3" name="線上媒體 2" title="2020國立中興大學財務金融學系">
            <a:hlinkClick r:id="" action="ppaction://media"/>
            <a:extLst>
              <a:ext uri="{FF2B5EF4-FFF2-40B4-BE49-F238E27FC236}">
                <a16:creationId xmlns:a16="http://schemas.microsoft.com/office/drawing/2014/main" id="{604A2204-86CF-4B87-BB34-356062E5F9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93815" y="886692"/>
            <a:ext cx="10468739" cy="513560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2564" l="43600" r="100000">
                        <a14:foregroundMark x1="54000" y1="31667" x2="54000" y2="31667"/>
                        <a14:foregroundMark x1="69600" y1="39231" x2="69600" y2="3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0" r="8653" b="57849"/>
          <a:stretch/>
        </p:blipFill>
        <p:spPr>
          <a:xfrm>
            <a:off x="10533108" y="1"/>
            <a:ext cx="1658892" cy="1773382"/>
          </a:xfrm>
          <a:prstGeom prst="rect">
            <a:avLst/>
          </a:prstGeom>
          <a:effectLst>
            <a:glow rad="1016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5B44C57-B6C9-4A92-BAB8-65A9DE7304A9}"/>
              </a:ext>
            </a:extLst>
          </p:cNvPr>
          <p:cNvSpPr txBox="1"/>
          <p:nvPr/>
        </p:nvSpPr>
        <p:spPr>
          <a:xfrm>
            <a:off x="6315959" y="622283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hlinkClick r:id="rId7"/>
              </a:rPr>
              <a:t>https://www.youtube.com/watch?v=Hg1ZKZofugE&amp;t=1s</a:t>
            </a:r>
            <a:endParaRPr lang="en-US" altLang="zh-TW" sz="1600" dirty="0"/>
          </a:p>
          <a:p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32642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直角三角形 27">
            <a:extLst>
              <a:ext uri="{FF2B5EF4-FFF2-40B4-BE49-F238E27FC236}">
                <a16:creationId xmlns:a16="http://schemas.microsoft.com/office/drawing/2014/main" id="{B7D18B20-B958-4E93-B3B9-6C284DF88D23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直角三角形 28">
            <a:extLst>
              <a:ext uri="{FF2B5EF4-FFF2-40B4-BE49-F238E27FC236}">
                <a16:creationId xmlns:a16="http://schemas.microsoft.com/office/drawing/2014/main" id="{8E0540AE-974D-4A42-964C-9D01702A0A72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289612" y="658906"/>
            <a:ext cx="3634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新生活動</a:t>
            </a:r>
            <a:r>
              <a:rPr kumimoji="1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-RPG</a:t>
            </a:r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遊戲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427298-DFEA-4816-B2EC-5048BAC72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43050"/>
            <a:ext cx="7620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2564" l="43600" r="100000">
                        <a14:foregroundMark x1="54000" y1="31667" x2="54000" y2="31667"/>
                        <a14:foregroundMark x1="69600" y1="39231" x2="69600" y2="3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0" r="8653" b="57849"/>
          <a:stretch/>
        </p:blipFill>
        <p:spPr>
          <a:xfrm>
            <a:off x="10533108" y="1"/>
            <a:ext cx="1658892" cy="1773382"/>
          </a:xfrm>
          <a:prstGeom prst="rect">
            <a:avLst/>
          </a:prstGeom>
          <a:effectLst>
            <a:glow rad="508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667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D561727-B78E-41CE-98F3-57797CCA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20" y="1706880"/>
            <a:ext cx="7620000" cy="47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5">
            <a:extLst>
              <a:ext uri="{FF2B5EF4-FFF2-40B4-BE49-F238E27FC236}">
                <a16:creationId xmlns:a16="http://schemas.microsoft.com/office/drawing/2014/main" id="{DDA7492A-DA66-4BB0-BA71-00A551E4E638}"/>
              </a:ext>
            </a:extLst>
          </p:cNvPr>
          <p:cNvSpPr txBox="1"/>
          <p:nvPr/>
        </p:nvSpPr>
        <p:spPr>
          <a:xfrm>
            <a:off x="4899212" y="658906"/>
            <a:ext cx="2324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財金之夜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2564" l="43600" r="100000">
                        <a14:foregroundMark x1="54000" y1="31667" x2="54000" y2="31667"/>
                        <a14:foregroundMark x1="69600" y1="39231" x2="69600" y2="3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0" r="8653" b="57849"/>
          <a:stretch/>
        </p:blipFill>
        <p:spPr>
          <a:xfrm>
            <a:off x="10533108" y="1"/>
            <a:ext cx="1658892" cy="1773382"/>
          </a:xfrm>
          <a:prstGeom prst="rect">
            <a:avLst/>
          </a:prstGeom>
          <a:effectLst>
            <a:glow rad="508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969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直角三角形 32">
            <a:extLst>
              <a:ext uri="{FF2B5EF4-FFF2-40B4-BE49-F238E27FC236}">
                <a16:creationId xmlns:a16="http://schemas.microsoft.com/office/drawing/2014/main" id="{D6899551-B818-47E6-B76C-7BDEFBCAC6A7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A680DC92-EE6A-4BA4-B3E6-2EEF9F7A0CD4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42614" y="658906"/>
            <a:ext cx="2058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演講活動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B35ACCA-F046-4B1D-A548-AA4D18A8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457324"/>
            <a:ext cx="102870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410" b="100000" l="41600" r="100000">
                        <a14:foregroundMark x1="69733" y1="58205" x2="69733" y2="58205"/>
                        <a14:foregroundMark x1="69733" y1="61410" x2="69733" y2="61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50037"/>
          <a:stretch/>
        </p:blipFill>
        <p:spPr>
          <a:xfrm>
            <a:off x="9422950" y="4453638"/>
            <a:ext cx="2769050" cy="2404362"/>
          </a:xfrm>
          <a:prstGeom prst="rect">
            <a:avLst/>
          </a:prstGeom>
          <a:effectLst>
            <a:glow rad="508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97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AA64FF9-EAF7-4492-9AAF-8784418C54F4}"/>
              </a:ext>
            </a:extLst>
          </p:cNvPr>
          <p:cNvSpPr/>
          <p:nvPr/>
        </p:nvSpPr>
        <p:spPr>
          <a:xfrm>
            <a:off x="8169699" y="1931039"/>
            <a:ext cx="3078480" cy="6061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中興財金系臉書</a:t>
            </a:r>
          </a:p>
        </p:txBody>
      </p:sp>
      <p:sp>
        <p:nvSpPr>
          <p:cNvPr id="8" name="直角三角形 7"/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直角三角形 6"/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4" b="61520"/>
          <a:stretch/>
        </p:blipFill>
        <p:spPr>
          <a:xfrm>
            <a:off x="4489796" y="0"/>
            <a:ext cx="7702204" cy="1508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0" r="52969"/>
          <a:stretch/>
        </p:blipFill>
        <p:spPr>
          <a:xfrm>
            <a:off x="-1" y="4114800"/>
            <a:ext cx="6255327" cy="2743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52350" y="2528256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 dirty="0">
                <a:latin typeface="Microsoft YaHei" charset="-122"/>
                <a:ea typeface="Microsoft YaHei" charset="-122"/>
                <a:cs typeface="Microsoft YaHei" charset="-122"/>
              </a:rPr>
              <a:t>感谢</a:t>
            </a:r>
            <a:r>
              <a:rPr kumimoji="1" lang="zh-TW" altLang="en-US" sz="4400" b="1" dirty="0">
                <a:latin typeface="Microsoft YaHei" charset="-122"/>
                <a:ea typeface="Microsoft YaHei" charset="-122"/>
                <a:cs typeface="Microsoft YaHei" charset="-122"/>
              </a:rPr>
              <a:t>觀</a:t>
            </a:r>
            <a:r>
              <a:rPr kumimoji="1" lang="zh-CN" altLang="en-US" sz="4400" b="1" dirty="0">
                <a:latin typeface="Microsoft YaHei" charset="-122"/>
                <a:ea typeface="Microsoft YaHei" charset="-122"/>
                <a:cs typeface="Microsoft YaHei" charset="-122"/>
              </a:rPr>
              <a:t>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384539-6556-4B9B-9287-35D28D7BA426}"/>
              </a:ext>
            </a:extLst>
          </p:cNvPr>
          <p:cNvSpPr/>
          <p:nvPr/>
        </p:nvSpPr>
        <p:spPr>
          <a:xfrm>
            <a:off x="875711" y="195108"/>
            <a:ext cx="3078480" cy="6061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中興財金系官網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5D51CD-7BC4-4411-A1A2-E419BA170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18" y="1204911"/>
            <a:ext cx="2217981" cy="19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8815DC-AFB7-4B9E-965F-36DAF7E9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00" y="2810547"/>
            <a:ext cx="2368431" cy="195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59" b="90000" l="0" r="41867">
                        <a14:foregroundMark x1="38400" y1="43846" x2="38400" y2="43846"/>
                        <a14:foregroundMark x1="34000" y1="61795" x2="34000" y2="61795"/>
                        <a14:foregroundMark x1="25733" y1="52692" x2="25733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47" r="54828" b="18220"/>
          <a:stretch/>
        </p:blipFill>
        <p:spPr>
          <a:xfrm>
            <a:off x="0" y="2439675"/>
            <a:ext cx="1986144" cy="307443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52F310C-290D-48D8-91BA-E8DFAC4FB1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123" y="3900488"/>
            <a:ext cx="2217981" cy="221798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609F346-1291-40B6-A274-70A0E8D956A2}"/>
              </a:ext>
            </a:extLst>
          </p:cNvPr>
          <p:cNvSpPr/>
          <p:nvPr/>
        </p:nvSpPr>
        <p:spPr>
          <a:xfrm>
            <a:off x="4556760" y="5985999"/>
            <a:ext cx="3078480" cy="6061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中興財金系</a:t>
            </a:r>
            <a:r>
              <a:rPr lang="en-US" altLang="zh-TW" sz="2400" b="1" dirty="0"/>
              <a:t>LINE</a:t>
            </a:r>
            <a:r>
              <a:rPr lang="zh-TW" altLang="en-US" sz="2400" b="1" dirty="0"/>
              <a:t>官網</a:t>
            </a:r>
          </a:p>
        </p:txBody>
      </p:sp>
    </p:spTree>
    <p:extLst>
      <p:ext uri="{BB962C8B-B14F-4D97-AF65-F5344CB8AC3E}">
        <p14:creationId xmlns:p14="http://schemas.microsoft.com/office/powerpoint/2010/main" val="129384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4289612" y="65890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財務金融學系是？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706E4BB-9686-4A31-B1BE-027FBC4F28EC}"/>
              </a:ext>
            </a:extLst>
          </p:cNvPr>
          <p:cNvSpPr txBox="1"/>
          <p:nvPr/>
        </p:nvSpPr>
        <p:spPr>
          <a:xfrm>
            <a:off x="1950720" y="2034490"/>
            <a:ext cx="9489440" cy="2634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管理金錢的學問 </a:t>
            </a:r>
            <a:r>
              <a:rPr lang="en-US" altLang="zh-TW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(the science of managing money)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是財金系課程學習的重點。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更廣泛的說，舉凡金錢的籌資、或是金錢管理，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透過投資或其他手段以最大化個人或公司的財富，都是財金的範疇。</a:t>
            </a:r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FA53D0D-F631-419D-95F4-0F7E7759ED43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98F72244-09BF-40C2-836B-E5E04CCE8FB8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9" b="90000" l="0" r="41867">
                        <a14:foregroundMark x1="38400" y1="43846" x2="38400" y2="43846"/>
                        <a14:foregroundMark x1="34000" y1="61795" x2="34000" y2="61795"/>
                        <a14:foregroundMark x1="25733" y1="52692" x2="25733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47" r="54828" b="18220"/>
          <a:stretch/>
        </p:blipFill>
        <p:spPr>
          <a:xfrm>
            <a:off x="0" y="2439675"/>
            <a:ext cx="1986144" cy="30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5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5">
            <a:extLst>
              <a:ext uri="{FF2B5EF4-FFF2-40B4-BE49-F238E27FC236}">
                <a16:creationId xmlns:a16="http://schemas.microsoft.com/office/drawing/2014/main" id="{C708D7E1-1F72-415C-B7FD-436880100F2B}"/>
              </a:ext>
            </a:extLst>
          </p:cNvPr>
          <p:cNvSpPr txBox="1"/>
          <p:nvPr/>
        </p:nvSpPr>
        <p:spPr>
          <a:xfrm>
            <a:off x="5068461" y="617010"/>
            <a:ext cx="2433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財金學什麼</a:t>
            </a:r>
            <a:r>
              <a:rPr kumimoji="1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grpSp>
        <p:nvGrpSpPr>
          <p:cNvPr id="50" name="Group 50">
            <a:extLst>
              <a:ext uri="{FF2B5EF4-FFF2-40B4-BE49-F238E27FC236}">
                <a16:creationId xmlns:a16="http://schemas.microsoft.com/office/drawing/2014/main" id="{4B602BFF-5DE6-4DD9-920A-4ED0DB96837D}"/>
              </a:ext>
            </a:extLst>
          </p:cNvPr>
          <p:cNvGrpSpPr/>
          <p:nvPr/>
        </p:nvGrpSpPr>
        <p:grpSpPr>
          <a:xfrm>
            <a:off x="5340723" y="4953205"/>
            <a:ext cx="1571697" cy="1060298"/>
            <a:chOff x="4979008" y="3513729"/>
            <a:chExt cx="2237241" cy="1463289"/>
          </a:xfrm>
          <a:solidFill>
            <a:srgbClr val="56697C"/>
          </a:solidFill>
        </p:grpSpPr>
        <p:grpSp>
          <p:nvGrpSpPr>
            <p:cNvPr id="51" name="Group 51">
              <a:extLst>
                <a:ext uri="{FF2B5EF4-FFF2-40B4-BE49-F238E27FC236}">
                  <a16:creationId xmlns:a16="http://schemas.microsoft.com/office/drawing/2014/main" id="{D14BB267-F552-4224-A9C8-254751DB1D2E}"/>
                </a:ext>
              </a:extLst>
            </p:cNvPr>
            <p:cNvGrpSpPr/>
            <p:nvPr/>
          </p:nvGrpSpPr>
          <p:grpSpPr>
            <a:xfrm>
              <a:off x="4979008" y="3513729"/>
              <a:ext cx="2237241" cy="1463289"/>
              <a:chOff x="5480050" y="2514600"/>
              <a:chExt cx="1133475" cy="741363"/>
            </a:xfrm>
            <a:grpFill/>
          </p:grpSpPr>
          <p:sp>
            <p:nvSpPr>
              <p:cNvPr id="55" name="Freeform 5">
                <a:extLst>
                  <a:ext uri="{FF2B5EF4-FFF2-40B4-BE49-F238E27FC236}">
                    <a16:creationId xmlns:a16="http://schemas.microsoft.com/office/drawing/2014/main" id="{D2522ABF-0A48-43A4-98CB-78B0FFD13C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0050" y="3143250"/>
                <a:ext cx="1133475" cy="112713"/>
              </a:xfrm>
              <a:custGeom>
                <a:avLst/>
                <a:gdLst>
                  <a:gd name="T0" fmla="*/ 312 w 312"/>
                  <a:gd name="T1" fmla="*/ 1 h 31"/>
                  <a:gd name="T2" fmla="*/ 310 w 312"/>
                  <a:gd name="T3" fmla="*/ 0 h 31"/>
                  <a:gd name="T4" fmla="*/ 2 w 312"/>
                  <a:gd name="T5" fmla="*/ 0 h 31"/>
                  <a:gd name="T6" fmla="*/ 1 w 312"/>
                  <a:gd name="T7" fmla="*/ 1 h 31"/>
                  <a:gd name="T8" fmla="*/ 0 w 312"/>
                  <a:gd name="T9" fmla="*/ 2 h 31"/>
                  <a:gd name="T10" fmla="*/ 41 w 312"/>
                  <a:gd name="T11" fmla="*/ 31 h 31"/>
                  <a:gd name="T12" fmla="*/ 271 w 312"/>
                  <a:gd name="T13" fmla="*/ 31 h 31"/>
                  <a:gd name="T14" fmla="*/ 312 w 312"/>
                  <a:gd name="T15" fmla="*/ 2 h 31"/>
                  <a:gd name="T16" fmla="*/ 312 w 312"/>
                  <a:gd name="T17" fmla="*/ 1 h 31"/>
                  <a:gd name="T18" fmla="*/ 179 w 312"/>
                  <a:gd name="T19" fmla="*/ 21 h 31"/>
                  <a:gd name="T20" fmla="*/ 133 w 312"/>
                  <a:gd name="T21" fmla="*/ 21 h 31"/>
                  <a:gd name="T22" fmla="*/ 133 w 312"/>
                  <a:gd name="T23" fmla="*/ 10 h 31"/>
                  <a:gd name="T24" fmla="*/ 179 w 312"/>
                  <a:gd name="T25" fmla="*/ 10 h 31"/>
                  <a:gd name="T26" fmla="*/ 179 w 312"/>
                  <a:gd name="T27" fmla="*/ 21 h 31"/>
                  <a:gd name="T28" fmla="*/ 179 w 312"/>
                  <a:gd name="T29" fmla="*/ 21 h 31"/>
                  <a:gd name="T30" fmla="*/ 179 w 312"/>
                  <a:gd name="T31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31">
                    <a:moveTo>
                      <a:pt x="312" y="1"/>
                    </a:moveTo>
                    <a:cubicBezTo>
                      <a:pt x="311" y="0"/>
                      <a:pt x="311" y="0"/>
                      <a:pt x="31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5" y="31"/>
                      <a:pt x="41" y="31"/>
                    </a:cubicBezTo>
                    <a:cubicBezTo>
                      <a:pt x="271" y="31"/>
                      <a:pt x="271" y="31"/>
                      <a:pt x="271" y="31"/>
                    </a:cubicBezTo>
                    <a:cubicBezTo>
                      <a:pt x="307" y="31"/>
                      <a:pt x="312" y="2"/>
                      <a:pt x="312" y="2"/>
                    </a:cubicBezTo>
                    <a:cubicBezTo>
                      <a:pt x="312" y="1"/>
                      <a:pt x="312" y="1"/>
                      <a:pt x="312" y="1"/>
                    </a:cubicBezTo>
                    <a:close/>
                    <a:moveTo>
                      <a:pt x="179" y="21"/>
                    </a:moveTo>
                    <a:cubicBezTo>
                      <a:pt x="133" y="21"/>
                      <a:pt x="133" y="21"/>
                      <a:pt x="133" y="21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179" y="10"/>
                      <a:pt x="179" y="10"/>
                      <a:pt x="179" y="10"/>
                    </a:cubicBezTo>
                    <a:lnTo>
                      <a:pt x="179" y="21"/>
                    </a:lnTo>
                    <a:close/>
                    <a:moveTo>
                      <a:pt x="179" y="21"/>
                    </a:moveTo>
                    <a:cubicBezTo>
                      <a:pt x="179" y="21"/>
                      <a:pt x="179" y="21"/>
                      <a:pt x="179" y="21"/>
                    </a:cubicBezTo>
                  </a:path>
                </a:pathLst>
              </a:custGeom>
              <a:solidFill>
                <a:srgbClr val="56697C">
                  <a:lumMod val="40000"/>
                  <a:lumOff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581CF354-FF83-4109-AFD5-193222FA5E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1650" y="2514600"/>
                <a:ext cx="933450" cy="588963"/>
              </a:xfrm>
              <a:custGeom>
                <a:avLst/>
                <a:gdLst>
                  <a:gd name="T0" fmla="*/ 6 w 257"/>
                  <a:gd name="T1" fmla="*/ 163 h 163"/>
                  <a:gd name="T2" fmla="*/ 250 w 257"/>
                  <a:gd name="T3" fmla="*/ 163 h 163"/>
                  <a:gd name="T4" fmla="*/ 257 w 257"/>
                  <a:gd name="T5" fmla="*/ 156 h 163"/>
                  <a:gd name="T6" fmla="*/ 257 w 257"/>
                  <a:gd name="T7" fmla="*/ 6 h 163"/>
                  <a:gd name="T8" fmla="*/ 250 w 257"/>
                  <a:gd name="T9" fmla="*/ 0 h 163"/>
                  <a:gd name="T10" fmla="*/ 6 w 257"/>
                  <a:gd name="T11" fmla="*/ 0 h 163"/>
                  <a:gd name="T12" fmla="*/ 0 w 257"/>
                  <a:gd name="T13" fmla="*/ 6 h 163"/>
                  <a:gd name="T14" fmla="*/ 0 w 257"/>
                  <a:gd name="T15" fmla="*/ 156 h 163"/>
                  <a:gd name="T16" fmla="*/ 6 w 257"/>
                  <a:gd name="T17" fmla="*/ 163 h 163"/>
                  <a:gd name="T18" fmla="*/ 22 w 257"/>
                  <a:gd name="T19" fmla="*/ 22 h 163"/>
                  <a:gd name="T20" fmla="*/ 234 w 257"/>
                  <a:gd name="T21" fmla="*/ 22 h 163"/>
                  <a:gd name="T22" fmla="*/ 234 w 257"/>
                  <a:gd name="T23" fmla="*/ 140 h 163"/>
                  <a:gd name="T24" fmla="*/ 22 w 257"/>
                  <a:gd name="T25" fmla="*/ 140 h 163"/>
                  <a:gd name="T26" fmla="*/ 22 w 257"/>
                  <a:gd name="T27" fmla="*/ 22 h 163"/>
                  <a:gd name="T28" fmla="*/ 22 w 257"/>
                  <a:gd name="T29" fmla="*/ 22 h 163"/>
                  <a:gd name="T30" fmla="*/ 22 w 257"/>
                  <a:gd name="T31" fmla="*/ 2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63">
                    <a:moveTo>
                      <a:pt x="6" y="163"/>
                    </a:moveTo>
                    <a:cubicBezTo>
                      <a:pt x="250" y="163"/>
                      <a:pt x="250" y="163"/>
                      <a:pt x="250" y="163"/>
                    </a:cubicBezTo>
                    <a:cubicBezTo>
                      <a:pt x="254" y="163"/>
                      <a:pt x="257" y="160"/>
                      <a:pt x="257" y="156"/>
                    </a:cubicBezTo>
                    <a:cubicBezTo>
                      <a:pt x="257" y="6"/>
                      <a:pt x="257" y="6"/>
                      <a:pt x="257" y="6"/>
                    </a:cubicBezTo>
                    <a:cubicBezTo>
                      <a:pt x="257" y="3"/>
                      <a:pt x="254" y="0"/>
                      <a:pt x="25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60"/>
                      <a:pt x="2" y="163"/>
                      <a:pt x="6" y="163"/>
                    </a:cubicBezTo>
                    <a:close/>
                    <a:moveTo>
                      <a:pt x="22" y="22"/>
                    </a:moveTo>
                    <a:cubicBezTo>
                      <a:pt x="234" y="22"/>
                      <a:pt x="234" y="22"/>
                      <a:pt x="234" y="22"/>
                    </a:cubicBezTo>
                    <a:cubicBezTo>
                      <a:pt x="234" y="140"/>
                      <a:pt x="234" y="140"/>
                      <a:pt x="234" y="140"/>
                    </a:cubicBezTo>
                    <a:cubicBezTo>
                      <a:pt x="22" y="140"/>
                      <a:pt x="22" y="140"/>
                      <a:pt x="22" y="140"/>
                    </a:cubicBezTo>
                    <a:lnTo>
                      <a:pt x="22" y="22"/>
                    </a:lnTo>
                    <a:close/>
                    <a:moveTo>
                      <a:pt x="22" y="22"/>
                    </a:moveTo>
                    <a:cubicBezTo>
                      <a:pt x="22" y="22"/>
                      <a:pt x="22" y="22"/>
                      <a:pt x="22" y="22"/>
                    </a:cubicBezTo>
                  </a:path>
                </a:pathLst>
              </a:custGeom>
              <a:solidFill>
                <a:srgbClr val="56697C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2" name="Group 52">
              <a:extLst>
                <a:ext uri="{FF2B5EF4-FFF2-40B4-BE49-F238E27FC236}">
                  <a16:creationId xmlns:a16="http://schemas.microsoft.com/office/drawing/2014/main" id="{0264B260-9E1F-4752-AA4E-67E14FCBEC6A}"/>
                </a:ext>
              </a:extLst>
            </p:cNvPr>
            <p:cNvGrpSpPr/>
            <p:nvPr/>
          </p:nvGrpSpPr>
          <p:grpSpPr>
            <a:xfrm>
              <a:off x="5906716" y="3846331"/>
              <a:ext cx="378925" cy="497279"/>
              <a:chOff x="6467475" y="1631950"/>
              <a:chExt cx="3074988" cy="4035426"/>
            </a:xfrm>
            <a:grpFill/>
          </p:grpSpPr>
          <p:sp>
            <p:nvSpPr>
              <p:cNvPr id="53" name="Freeform 12">
                <a:extLst>
                  <a:ext uri="{FF2B5EF4-FFF2-40B4-BE49-F238E27FC236}">
                    <a16:creationId xmlns:a16="http://schemas.microsoft.com/office/drawing/2014/main" id="{54A6ED4C-C9C5-45FF-80C4-5D988B1A19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89788" y="1631950"/>
                <a:ext cx="1627188" cy="1974850"/>
              </a:xfrm>
              <a:custGeom>
                <a:avLst/>
                <a:gdLst>
                  <a:gd name="T0" fmla="*/ 226 w 451"/>
                  <a:gd name="T1" fmla="*/ 548 h 548"/>
                  <a:gd name="T2" fmla="*/ 451 w 451"/>
                  <a:gd name="T3" fmla="*/ 274 h 548"/>
                  <a:gd name="T4" fmla="*/ 226 w 451"/>
                  <a:gd name="T5" fmla="*/ 0 h 548"/>
                  <a:gd name="T6" fmla="*/ 0 w 451"/>
                  <a:gd name="T7" fmla="*/ 274 h 548"/>
                  <a:gd name="T8" fmla="*/ 226 w 451"/>
                  <a:gd name="T9" fmla="*/ 548 h 548"/>
                  <a:gd name="T10" fmla="*/ 226 w 451"/>
                  <a:gd name="T11" fmla="*/ 548 h 548"/>
                  <a:gd name="T12" fmla="*/ 226 w 451"/>
                  <a:gd name="T13" fmla="*/ 548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1" h="548">
                    <a:moveTo>
                      <a:pt x="226" y="548"/>
                    </a:moveTo>
                    <a:cubicBezTo>
                      <a:pt x="350" y="548"/>
                      <a:pt x="451" y="425"/>
                      <a:pt x="451" y="274"/>
                    </a:cubicBezTo>
                    <a:cubicBezTo>
                      <a:pt x="451" y="123"/>
                      <a:pt x="418" y="0"/>
                      <a:pt x="226" y="0"/>
                    </a:cubicBezTo>
                    <a:cubicBezTo>
                      <a:pt x="34" y="0"/>
                      <a:pt x="0" y="123"/>
                      <a:pt x="0" y="274"/>
                    </a:cubicBezTo>
                    <a:cubicBezTo>
                      <a:pt x="0" y="425"/>
                      <a:pt x="101" y="548"/>
                      <a:pt x="226" y="548"/>
                    </a:cubicBezTo>
                    <a:close/>
                    <a:moveTo>
                      <a:pt x="226" y="548"/>
                    </a:moveTo>
                    <a:cubicBezTo>
                      <a:pt x="226" y="548"/>
                      <a:pt x="226" y="548"/>
                      <a:pt x="226" y="548"/>
                    </a:cubicBezTo>
                  </a:path>
                </a:pathLst>
              </a:custGeom>
              <a:solidFill>
                <a:srgbClr val="7D8287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Freeform 14">
                <a:extLst>
                  <a:ext uri="{FF2B5EF4-FFF2-40B4-BE49-F238E27FC236}">
                    <a16:creationId xmlns:a16="http://schemas.microsoft.com/office/drawing/2014/main" id="{EB0CAC72-13E5-4419-9E8A-D6AD359130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7475" y="3681413"/>
                <a:ext cx="3074988" cy="1985963"/>
              </a:xfrm>
              <a:custGeom>
                <a:avLst/>
                <a:gdLst>
                  <a:gd name="T0" fmla="*/ 851 w 852"/>
                  <a:gd name="T1" fmla="*/ 386 h 551"/>
                  <a:gd name="T2" fmla="*/ 549 w 852"/>
                  <a:gd name="T3" fmla="*/ 0 h 551"/>
                  <a:gd name="T4" fmla="*/ 426 w 852"/>
                  <a:gd name="T5" fmla="*/ 47 h 551"/>
                  <a:gd name="T6" fmla="*/ 302 w 852"/>
                  <a:gd name="T7" fmla="*/ 0 h 551"/>
                  <a:gd name="T8" fmla="*/ 1 w 852"/>
                  <a:gd name="T9" fmla="*/ 377 h 551"/>
                  <a:gd name="T10" fmla="*/ 0 w 852"/>
                  <a:gd name="T11" fmla="*/ 397 h 551"/>
                  <a:gd name="T12" fmla="*/ 0 w 852"/>
                  <a:gd name="T13" fmla="*/ 425 h 551"/>
                  <a:gd name="T14" fmla="*/ 426 w 852"/>
                  <a:gd name="T15" fmla="*/ 551 h 551"/>
                  <a:gd name="T16" fmla="*/ 852 w 852"/>
                  <a:gd name="T17" fmla="*/ 425 h 551"/>
                  <a:gd name="T18" fmla="*/ 852 w 852"/>
                  <a:gd name="T19" fmla="*/ 404 h 551"/>
                  <a:gd name="T20" fmla="*/ 851 w 852"/>
                  <a:gd name="T21" fmla="*/ 386 h 551"/>
                  <a:gd name="T22" fmla="*/ 851 w 852"/>
                  <a:gd name="T23" fmla="*/ 386 h 551"/>
                  <a:gd name="T24" fmla="*/ 851 w 852"/>
                  <a:gd name="T25" fmla="*/ 386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2" h="551">
                    <a:moveTo>
                      <a:pt x="851" y="386"/>
                    </a:moveTo>
                    <a:cubicBezTo>
                      <a:pt x="847" y="122"/>
                      <a:pt x="813" y="47"/>
                      <a:pt x="549" y="0"/>
                    </a:cubicBezTo>
                    <a:cubicBezTo>
                      <a:pt x="549" y="0"/>
                      <a:pt x="512" y="47"/>
                      <a:pt x="426" y="47"/>
                    </a:cubicBezTo>
                    <a:cubicBezTo>
                      <a:pt x="340" y="47"/>
                      <a:pt x="302" y="0"/>
                      <a:pt x="302" y="0"/>
                    </a:cubicBezTo>
                    <a:cubicBezTo>
                      <a:pt x="42" y="47"/>
                      <a:pt x="5" y="121"/>
                      <a:pt x="1" y="377"/>
                    </a:cubicBezTo>
                    <a:cubicBezTo>
                      <a:pt x="0" y="398"/>
                      <a:pt x="0" y="399"/>
                      <a:pt x="0" y="397"/>
                    </a:cubicBezTo>
                    <a:cubicBezTo>
                      <a:pt x="0" y="401"/>
                      <a:pt x="0" y="410"/>
                      <a:pt x="0" y="425"/>
                    </a:cubicBezTo>
                    <a:cubicBezTo>
                      <a:pt x="0" y="425"/>
                      <a:pt x="63" y="551"/>
                      <a:pt x="426" y="551"/>
                    </a:cubicBezTo>
                    <a:cubicBezTo>
                      <a:pt x="789" y="551"/>
                      <a:pt x="852" y="425"/>
                      <a:pt x="852" y="425"/>
                    </a:cubicBezTo>
                    <a:cubicBezTo>
                      <a:pt x="852" y="415"/>
                      <a:pt x="852" y="409"/>
                      <a:pt x="852" y="404"/>
                    </a:cubicBezTo>
                    <a:cubicBezTo>
                      <a:pt x="852" y="406"/>
                      <a:pt x="852" y="403"/>
                      <a:pt x="851" y="386"/>
                    </a:cubicBezTo>
                    <a:close/>
                    <a:moveTo>
                      <a:pt x="851" y="386"/>
                    </a:moveTo>
                    <a:cubicBezTo>
                      <a:pt x="851" y="386"/>
                      <a:pt x="851" y="386"/>
                      <a:pt x="851" y="386"/>
                    </a:cubicBezTo>
                  </a:path>
                </a:pathLst>
              </a:custGeom>
              <a:solidFill>
                <a:srgbClr val="F6AB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57" name="Straight Arrow Connector 57">
            <a:extLst>
              <a:ext uri="{FF2B5EF4-FFF2-40B4-BE49-F238E27FC236}">
                <a16:creationId xmlns:a16="http://schemas.microsoft.com/office/drawing/2014/main" id="{04FC1868-9983-4897-9622-E29D45914DBB}"/>
              </a:ext>
            </a:extLst>
          </p:cNvPr>
          <p:cNvCxnSpPr>
            <a:cxnSpLocks/>
          </p:cNvCxnSpPr>
          <p:nvPr/>
        </p:nvCxnSpPr>
        <p:spPr>
          <a:xfrm flipH="1">
            <a:off x="4278577" y="5556315"/>
            <a:ext cx="827614" cy="0"/>
          </a:xfrm>
          <a:prstGeom prst="straightConnector1">
            <a:avLst/>
          </a:prstGeom>
          <a:noFill/>
          <a:ln w="25400" cap="flat" cmpd="sng" algn="ctr">
            <a:solidFill>
              <a:srgbClr val="15AF97">
                <a:alpha val="70000"/>
              </a:srgbClr>
            </a:solidFill>
            <a:prstDash val="solid"/>
            <a:miter lim="800000"/>
            <a:headEnd type="none" w="sm" len="sm"/>
            <a:tailEnd type="arrow" w="lg" len="lg"/>
          </a:ln>
          <a:effectLst/>
        </p:spPr>
      </p:cxnSp>
      <p:cxnSp>
        <p:nvCxnSpPr>
          <p:cNvPr id="58" name="Straight Arrow Connector 58">
            <a:extLst>
              <a:ext uri="{FF2B5EF4-FFF2-40B4-BE49-F238E27FC236}">
                <a16:creationId xmlns:a16="http://schemas.microsoft.com/office/drawing/2014/main" id="{0FCE6D2A-3ABF-4340-938E-DD8FD2E52D1E}"/>
              </a:ext>
            </a:extLst>
          </p:cNvPr>
          <p:cNvCxnSpPr>
            <a:cxnSpLocks/>
          </p:cNvCxnSpPr>
          <p:nvPr/>
        </p:nvCxnSpPr>
        <p:spPr>
          <a:xfrm flipH="1" flipV="1">
            <a:off x="4806167" y="4420467"/>
            <a:ext cx="489518" cy="378585"/>
          </a:xfrm>
          <a:prstGeom prst="straightConnector1">
            <a:avLst/>
          </a:prstGeom>
          <a:noFill/>
          <a:ln w="25400" cap="flat" cmpd="sng" algn="ctr">
            <a:solidFill>
              <a:srgbClr val="ABC46F">
                <a:alpha val="70000"/>
              </a:srgbClr>
            </a:solidFill>
            <a:prstDash val="solid"/>
            <a:miter lim="800000"/>
            <a:headEnd type="none" w="sm" len="sm"/>
            <a:tailEnd type="arrow" w="lg" len="lg"/>
          </a:ln>
          <a:effectLst/>
        </p:spPr>
      </p:cxnSp>
      <p:cxnSp>
        <p:nvCxnSpPr>
          <p:cNvPr id="59" name="Straight Arrow Connector 59">
            <a:extLst>
              <a:ext uri="{FF2B5EF4-FFF2-40B4-BE49-F238E27FC236}">
                <a16:creationId xmlns:a16="http://schemas.microsoft.com/office/drawing/2014/main" id="{78FA5CB9-CCA0-4E57-AE6F-FAAF7DFE5353}"/>
              </a:ext>
            </a:extLst>
          </p:cNvPr>
          <p:cNvCxnSpPr>
            <a:cxnSpLocks/>
          </p:cNvCxnSpPr>
          <p:nvPr/>
        </p:nvCxnSpPr>
        <p:spPr>
          <a:xfrm flipV="1">
            <a:off x="6144758" y="4089848"/>
            <a:ext cx="1051" cy="615282"/>
          </a:xfrm>
          <a:prstGeom prst="straightConnector1">
            <a:avLst/>
          </a:prstGeom>
          <a:noFill/>
          <a:ln w="25400" cap="flat" cmpd="sng" algn="ctr">
            <a:solidFill>
              <a:srgbClr val="F6AB31">
                <a:alpha val="70000"/>
              </a:srgbClr>
            </a:solidFill>
            <a:prstDash val="solid"/>
            <a:miter lim="800000"/>
            <a:headEnd type="none" w="sm" len="sm"/>
            <a:tailEnd type="arrow" w="lg" len="lg"/>
          </a:ln>
          <a:effectLst/>
        </p:spPr>
      </p:cxnSp>
      <p:cxnSp>
        <p:nvCxnSpPr>
          <p:cNvPr id="60" name="Straight Arrow Connector 60">
            <a:extLst>
              <a:ext uri="{FF2B5EF4-FFF2-40B4-BE49-F238E27FC236}">
                <a16:creationId xmlns:a16="http://schemas.microsoft.com/office/drawing/2014/main" id="{FE751125-1360-43B4-A880-0E946458FD0F}"/>
              </a:ext>
            </a:extLst>
          </p:cNvPr>
          <p:cNvCxnSpPr>
            <a:cxnSpLocks/>
          </p:cNvCxnSpPr>
          <p:nvPr/>
        </p:nvCxnSpPr>
        <p:spPr>
          <a:xfrm flipV="1">
            <a:off x="6967349" y="4420467"/>
            <a:ext cx="468202" cy="378587"/>
          </a:xfrm>
          <a:prstGeom prst="straightConnector1">
            <a:avLst/>
          </a:prstGeom>
          <a:noFill/>
          <a:ln w="25400" cap="flat" cmpd="sng" algn="ctr">
            <a:solidFill>
              <a:srgbClr val="CC4D3D">
                <a:alpha val="70000"/>
              </a:srgbClr>
            </a:solidFill>
            <a:prstDash val="solid"/>
            <a:miter lim="800000"/>
            <a:headEnd type="none" w="sm" len="sm"/>
            <a:tailEnd type="arrow" w="lg" len="lg"/>
          </a:ln>
          <a:effectLst/>
        </p:spPr>
      </p:cxnSp>
      <p:cxnSp>
        <p:nvCxnSpPr>
          <p:cNvPr id="61" name="Straight Arrow Connector 61">
            <a:extLst>
              <a:ext uri="{FF2B5EF4-FFF2-40B4-BE49-F238E27FC236}">
                <a16:creationId xmlns:a16="http://schemas.microsoft.com/office/drawing/2014/main" id="{E7719FA4-70A7-4D46-83A8-9CCF02C724CD}"/>
              </a:ext>
            </a:extLst>
          </p:cNvPr>
          <p:cNvCxnSpPr>
            <a:cxnSpLocks/>
          </p:cNvCxnSpPr>
          <p:nvPr/>
        </p:nvCxnSpPr>
        <p:spPr>
          <a:xfrm>
            <a:off x="7145204" y="5541696"/>
            <a:ext cx="805910" cy="0"/>
          </a:xfrm>
          <a:prstGeom prst="straightConnector1">
            <a:avLst/>
          </a:prstGeom>
          <a:noFill/>
          <a:ln w="25400" cap="flat" cmpd="sng" algn="ctr">
            <a:solidFill>
              <a:srgbClr val="56697C">
                <a:alpha val="70000"/>
              </a:srgbClr>
            </a:solidFill>
            <a:prstDash val="solid"/>
            <a:miter lim="800000"/>
            <a:headEnd type="none" w="sm" len="sm"/>
            <a:tailEnd type="arrow" w="lg" len="lg"/>
          </a:ln>
          <a:effectLst/>
        </p:spPr>
      </p:cxnSp>
      <p:grpSp>
        <p:nvGrpSpPr>
          <p:cNvPr id="102" name="群組 101"/>
          <p:cNvGrpSpPr/>
          <p:nvPr/>
        </p:nvGrpSpPr>
        <p:grpSpPr>
          <a:xfrm>
            <a:off x="3289202" y="4948227"/>
            <a:ext cx="851376" cy="852290"/>
            <a:chOff x="2529157" y="4799054"/>
            <a:chExt cx="1181352" cy="1181351"/>
          </a:xfrm>
        </p:grpSpPr>
        <p:sp>
          <p:nvSpPr>
            <p:cNvPr id="62" name="Oval 62">
              <a:extLst>
                <a:ext uri="{FF2B5EF4-FFF2-40B4-BE49-F238E27FC236}">
                  <a16:creationId xmlns:a16="http://schemas.microsoft.com/office/drawing/2014/main" id="{1BB789E1-0A83-4BC1-B667-6AE4D705D51F}"/>
                </a:ext>
              </a:extLst>
            </p:cNvPr>
            <p:cNvSpPr/>
            <p:nvPr/>
          </p:nvSpPr>
          <p:spPr>
            <a:xfrm>
              <a:off x="2529157" y="4799054"/>
              <a:ext cx="1181352" cy="1181351"/>
            </a:xfrm>
            <a:prstGeom prst="ellipse">
              <a:avLst/>
            </a:prstGeom>
            <a:gradFill>
              <a:gsLst>
                <a:gs pos="0">
                  <a:srgbClr val="15AF97"/>
                </a:gs>
                <a:gs pos="100000">
                  <a:srgbClr val="15AF97">
                    <a:alpha val="70000"/>
                  </a:srgb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7" name="Freeform 124">
              <a:extLst>
                <a:ext uri="{FF2B5EF4-FFF2-40B4-BE49-F238E27FC236}">
                  <a16:creationId xmlns:a16="http://schemas.microsoft.com/office/drawing/2014/main" id="{C5FA9CB7-8677-41A6-980D-9B01F142D0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134" y="5130380"/>
              <a:ext cx="521399" cy="518698"/>
            </a:xfrm>
            <a:custGeom>
              <a:avLst/>
              <a:gdLst>
                <a:gd name="T0" fmla="*/ 84 w 85"/>
                <a:gd name="T1" fmla="*/ 0 h 85"/>
                <a:gd name="T2" fmla="*/ 82 w 85"/>
                <a:gd name="T3" fmla="*/ 0 h 85"/>
                <a:gd name="T4" fmla="*/ 81 w 85"/>
                <a:gd name="T5" fmla="*/ 0 h 85"/>
                <a:gd name="T6" fmla="*/ 1 w 85"/>
                <a:gd name="T7" fmla="*/ 54 h 85"/>
                <a:gd name="T8" fmla="*/ 0 w 85"/>
                <a:gd name="T9" fmla="*/ 56 h 85"/>
                <a:gd name="T10" fmla="*/ 2 w 85"/>
                <a:gd name="T11" fmla="*/ 58 h 85"/>
                <a:gd name="T12" fmla="*/ 22 w 85"/>
                <a:gd name="T13" fmla="*/ 67 h 85"/>
                <a:gd name="T14" fmla="*/ 32 w 85"/>
                <a:gd name="T15" fmla="*/ 84 h 85"/>
                <a:gd name="T16" fmla="*/ 35 w 85"/>
                <a:gd name="T17" fmla="*/ 85 h 85"/>
                <a:gd name="T18" fmla="*/ 35 w 85"/>
                <a:gd name="T19" fmla="*/ 85 h 85"/>
                <a:gd name="T20" fmla="*/ 37 w 85"/>
                <a:gd name="T21" fmla="*/ 84 h 85"/>
                <a:gd name="T22" fmla="*/ 42 w 85"/>
                <a:gd name="T23" fmla="*/ 74 h 85"/>
                <a:gd name="T24" fmla="*/ 68 w 85"/>
                <a:gd name="T25" fmla="*/ 85 h 85"/>
                <a:gd name="T26" fmla="*/ 69 w 85"/>
                <a:gd name="T27" fmla="*/ 85 h 85"/>
                <a:gd name="T28" fmla="*/ 70 w 85"/>
                <a:gd name="T29" fmla="*/ 85 h 85"/>
                <a:gd name="T30" fmla="*/ 72 w 85"/>
                <a:gd name="T31" fmla="*/ 83 h 85"/>
                <a:gd name="T32" fmla="*/ 85 w 85"/>
                <a:gd name="T33" fmla="*/ 3 h 85"/>
                <a:gd name="T34" fmla="*/ 84 w 85"/>
                <a:gd name="T35" fmla="*/ 0 h 85"/>
                <a:gd name="T36" fmla="*/ 8 w 85"/>
                <a:gd name="T37" fmla="*/ 55 h 85"/>
                <a:gd name="T38" fmla="*/ 70 w 85"/>
                <a:gd name="T39" fmla="*/ 14 h 85"/>
                <a:gd name="T40" fmla="*/ 25 w 85"/>
                <a:gd name="T41" fmla="*/ 62 h 85"/>
                <a:gd name="T42" fmla="*/ 24 w 85"/>
                <a:gd name="T43" fmla="*/ 62 h 85"/>
                <a:gd name="T44" fmla="*/ 8 w 85"/>
                <a:gd name="T45" fmla="*/ 55 h 85"/>
                <a:gd name="T46" fmla="*/ 27 w 85"/>
                <a:gd name="T47" fmla="*/ 64 h 85"/>
                <a:gd name="T48" fmla="*/ 27 w 85"/>
                <a:gd name="T49" fmla="*/ 64 h 85"/>
                <a:gd name="T50" fmla="*/ 77 w 85"/>
                <a:gd name="T51" fmla="*/ 10 h 85"/>
                <a:gd name="T52" fmla="*/ 34 w 85"/>
                <a:gd name="T53" fmla="*/ 77 h 85"/>
                <a:gd name="T54" fmla="*/ 27 w 85"/>
                <a:gd name="T55" fmla="*/ 64 h 85"/>
                <a:gd name="T56" fmla="*/ 67 w 85"/>
                <a:gd name="T57" fmla="*/ 79 h 85"/>
                <a:gd name="T58" fmla="*/ 44 w 85"/>
                <a:gd name="T59" fmla="*/ 70 h 85"/>
                <a:gd name="T60" fmla="*/ 43 w 85"/>
                <a:gd name="T61" fmla="*/ 69 h 85"/>
                <a:gd name="T62" fmla="*/ 78 w 85"/>
                <a:gd name="T63" fmla="*/ 15 h 85"/>
                <a:gd name="T64" fmla="*/ 67 w 85"/>
                <a:gd name="T65" fmla="*/ 79 h 85"/>
                <a:gd name="T66" fmla="*/ 67 w 85"/>
                <a:gd name="T67" fmla="*/ 79 h 85"/>
                <a:gd name="T68" fmla="*/ 67 w 85"/>
                <a:gd name="T69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85">
                  <a:moveTo>
                    <a:pt x="84" y="0"/>
                  </a:moveTo>
                  <a:cubicBezTo>
                    <a:pt x="83" y="0"/>
                    <a:pt x="83" y="0"/>
                    <a:pt x="82" y="0"/>
                  </a:cubicBezTo>
                  <a:cubicBezTo>
                    <a:pt x="82" y="0"/>
                    <a:pt x="81" y="0"/>
                    <a:pt x="81" y="0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0" y="54"/>
                    <a:pt x="0" y="55"/>
                    <a:pt x="0" y="56"/>
                  </a:cubicBezTo>
                  <a:cubicBezTo>
                    <a:pt x="0" y="57"/>
                    <a:pt x="1" y="58"/>
                    <a:pt x="2" y="58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3" y="84"/>
                    <a:pt x="34" y="85"/>
                    <a:pt x="35" y="85"/>
                  </a:cubicBezTo>
                  <a:cubicBezTo>
                    <a:pt x="35" y="85"/>
                    <a:pt x="35" y="85"/>
                    <a:pt x="35" y="85"/>
                  </a:cubicBezTo>
                  <a:cubicBezTo>
                    <a:pt x="35" y="85"/>
                    <a:pt x="36" y="84"/>
                    <a:pt x="37" y="8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5"/>
                    <a:pt x="69" y="85"/>
                    <a:pt x="69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1" y="84"/>
                    <a:pt x="72" y="84"/>
                    <a:pt x="72" y="83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2"/>
                    <a:pt x="85" y="1"/>
                    <a:pt x="84" y="0"/>
                  </a:cubicBezTo>
                  <a:close/>
                  <a:moveTo>
                    <a:pt x="8" y="55"/>
                  </a:moveTo>
                  <a:cubicBezTo>
                    <a:pt x="70" y="14"/>
                    <a:pt x="70" y="14"/>
                    <a:pt x="70" y="14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62"/>
                    <a:pt x="25" y="62"/>
                    <a:pt x="24" y="62"/>
                  </a:cubicBezTo>
                  <a:lnTo>
                    <a:pt x="8" y="55"/>
                  </a:lnTo>
                  <a:close/>
                  <a:moveTo>
                    <a:pt x="27" y="64"/>
                  </a:moveTo>
                  <a:cubicBezTo>
                    <a:pt x="27" y="64"/>
                    <a:pt x="27" y="64"/>
                    <a:pt x="27" y="64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34" y="77"/>
                    <a:pt x="34" y="77"/>
                    <a:pt x="34" y="77"/>
                  </a:cubicBezTo>
                  <a:lnTo>
                    <a:pt x="27" y="64"/>
                  </a:lnTo>
                  <a:close/>
                  <a:moveTo>
                    <a:pt x="67" y="79"/>
                  </a:moveTo>
                  <a:cubicBezTo>
                    <a:pt x="44" y="70"/>
                    <a:pt x="44" y="70"/>
                    <a:pt x="44" y="70"/>
                  </a:cubicBezTo>
                  <a:cubicBezTo>
                    <a:pt x="44" y="69"/>
                    <a:pt x="43" y="69"/>
                    <a:pt x="43" y="69"/>
                  </a:cubicBezTo>
                  <a:cubicBezTo>
                    <a:pt x="78" y="15"/>
                    <a:pt x="78" y="15"/>
                    <a:pt x="78" y="15"/>
                  </a:cubicBezTo>
                  <a:lnTo>
                    <a:pt x="67" y="79"/>
                  </a:lnTo>
                  <a:close/>
                  <a:moveTo>
                    <a:pt x="67" y="79"/>
                  </a:moveTo>
                  <a:cubicBezTo>
                    <a:pt x="67" y="79"/>
                    <a:pt x="67" y="79"/>
                    <a:pt x="67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3" name="群組 102"/>
          <p:cNvGrpSpPr/>
          <p:nvPr/>
        </p:nvGrpSpPr>
        <p:grpSpPr>
          <a:xfrm>
            <a:off x="3901584" y="3539103"/>
            <a:ext cx="848674" cy="858386"/>
            <a:chOff x="3429903" y="3060027"/>
            <a:chExt cx="1181352" cy="1181351"/>
          </a:xfrm>
        </p:grpSpPr>
        <p:sp>
          <p:nvSpPr>
            <p:cNvPr id="65" name="Oval 65">
              <a:extLst>
                <a:ext uri="{FF2B5EF4-FFF2-40B4-BE49-F238E27FC236}">
                  <a16:creationId xmlns:a16="http://schemas.microsoft.com/office/drawing/2014/main" id="{5FA92171-D739-49DC-9592-A4FC289D0523}"/>
                </a:ext>
              </a:extLst>
            </p:cNvPr>
            <p:cNvSpPr/>
            <p:nvPr/>
          </p:nvSpPr>
          <p:spPr>
            <a:xfrm>
              <a:off x="3429903" y="3060027"/>
              <a:ext cx="1181352" cy="1181351"/>
            </a:xfrm>
            <a:prstGeom prst="ellipse">
              <a:avLst/>
            </a:prstGeom>
            <a:gradFill>
              <a:gsLst>
                <a:gs pos="0">
                  <a:srgbClr val="ABC46F"/>
                </a:gs>
                <a:gs pos="100000">
                  <a:srgbClr val="ABC46F">
                    <a:alpha val="70000"/>
                  </a:srgb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8" name="Freeform 125">
              <a:extLst>
                <a:ext uri="{FF2B5EF4-FFF2-40B4-BE49-F238E27FC236}">
                  <a16:creationId xmlns:a16="http://schemas.microsoft.com/office/drawing/2014/main" id="{EE13C292-2DCB-4AED-B952-DDB72ECDEF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2582" y="3391353"/>
              <a:ext cx="515995" cy="518698"/>
            </a:xfrm>
            <a:custGeom>
              <a:avLst/>
              <a:gdLst>
                <a:gd name="T0" fmla="*/ 41 w 84"/>
                <a:gd name="T1" fmla="*/ 60 h 85"/>
                <a:gd name="T2" fmla="*/ 65 w 84"/>
                <a:gd name="T3" fmla="*/ 30 h 85"/>
                <a:gd name="T4" fmla="*/ 41 w 84"/>
                <a:gd name="T5" fmla="*/ 0 h 85"/>
                <a:gd name="T6" fmla="*/ 16 w 84"/>
                <a:gd name="T7" fmla="*/ 30 h 85"/>
                <a:gd name="T8" fmla="*/ 41 w 84"/>
                <a:gd name="T9" fmla="*/ 60 h 85"/>
                <a:gd name="T10" fmla="*/ 41 w 84"/>
                <a:gd name="T11" fmla="*/ 5 h 85"/>
                <a:gd name="T12" fmla="*/ 60 w 84"/>
                <a:gd name="T13" fmla="*/ 30 h 85"/>
                <a:gd name="T14" fmla="*/ 41 w 84"/>
                <a:gd name="T15" fmla="*/ 55 h 85"/>
                <a:gd name="T16" fmla="*/ 22 w 84"/>
                <a:gd name="T17" fmla="*/ 30 h 85"/>
                <a:gd name="T18" fmla="*/ 41 w 84"/>
                <a:gd name="T19" fmla="*/ 5 h 85"/>
                <a:gd name="T20" fmla="*/ 77 w 84"/>
                <a:gd name="T21" fmla="*/ 66 h 85"/>
                <a:gd name="T22" fmla="*/ 58 w 84"/>
                <a:gd name="T23" fmla="*/ 59 h 85"/>
                <a:gd name="T24" fmla="*/ 55 w 84"/>
                <a:gd name="T25" fmla="*/ 61 h 85"/>
                <a:gd name="T26" fmla="*/ 56 w 84"/>
                <a:gd name="T27" fmla="*/ 64 h 85"/>
                <a:gd name="T28" fmla="*/ 75 w 84"/>
                <a:gd name="T29" fmla="*/ 71 h 85"/>
                <a:gd name="T30" fmla="*/ 78 w 84"/>
                <a:gd name="T31" fmla="*/ 76 h 85"/>
                <a:gd name="T32" fmla="*/ 78 w 84"/>
                <a:gd name="T33" fmla="*/ 78 h 85"/>
                <a:gd name="T34" fmla="*/ 76 w 84"/>
                <a:gd name="T35" fmla="*/ 80 h 85"/>
                <a:gd name="T36" fmla="*/ 8 w 84"/>
                <a:gd name="T37" fmla="*/ 80 h 85"/>
                <a:gd name="T38" fmla="*/ 5 w 84"/>
                <a:gd name="T39" fmla="*/ 78 h 85"/>
                <a:gd name="T40" fmla="*/ 5 w 84"/>
                <a:gd name="T41" fmla="*/ 76 h 85"/>
                <a:gd name="T42" fmla="*/ 9 w 84"/>
                <a:gd name="T43" fmla="*/ 71 h 85"/>
                <a:gd name="T44" fmla="*/ 25 w 84"/>
                <a:gd name="T45" fmla="*/ 64 h 85"/>
                <a:gd name="T46" fmla="*/ 27 w 84"/>
                <a:gd name="T47" fmla="*/ 61 h 85"/>
                <a:gd name="T48" fmla="*/ 24 w 84"/>
                <a:gd name="T49" fmla="*/ 59 h 85"/>
                <a:gd name="T50" fmla="*/ 7 w 84"/>
                <a:gd name="T51" fmla="*/ 66 h 85"/>
                <a:gd name="T52" fmla="*/ 0 w 84"/>
                <a:gd name="T53" fmla="*/ 76 h 85"/>
                <a:gd name="T54" fmla="*/ 0 w 84"/>
                <a:gd name="T55" fmla="*/ 78 h 85"/>
                <a:gd name="T56" fmla="*/ 8 w 84"/>
                <a:gd name="T57" fmla="*/ 85 h 85"/>
                <a:gd name="T58" fmla="*/ 76 w 84"/>
                <a:gd name="T59" fmla="*/ 85 h 85"/>
                <a:gd name="T60" fmla="*/ 84 w 84"/>
                <a:gd name="T61" fmla="*/ 78 h 85"/>
                <a:gd name="T62" fmla="*/ 84 w 84"/>
                <a:gd name="T63" fmla="*/ 76 h 85"/>
                <a:gd name="T64" fmla="*/ 77 w 84"/>
                <a:gd name="T65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85">
                  <a:moveTo>
                    <a:pt x="41" y="60"/>
                  </a:moveTo>
                  <a:cubicBezTo>
                    <a:pt x="54" y="60"/>
                    <a:pt x="65" y="47"/>
                    <a:pt x="65" y="30"/>
                  </a:cubicBezTo>
                  <a:cubicBezTo>
                    <a:pt x="65" y="13"/>
                    <a:pt x="54" y="0"/>
                    <a:pt x="41" y="0"/>
                  </a:cubicBezTo>
                  <a:cubicBezTo>
                    <a:pt x="27" y="0"/>
                    <a:pt x="16" y="13"/>
                    <a:pt x="16" y="30"/>
                  </a:cubicBezTo>
                  <a:cubicBezTo>
                    <a:pt x="16" y="47"/>
                    <a:pt x="27" y="60"/>
                    <a:pt x="41" y="60"/>
                  </a:cubicBezTo>
                  <a:close/>
                  <a:moveTo>
                    <a:pt x="41" y="5"/>
                  </a:moveTo>
                  <a:cubicBezTo>
                    <a:pt x="51" y="5"/>
                    <a:pt x="60" y="16"/>
                    <a:pt x="60" y="30"/>
                  </a:cubicBezTo>
                  <a:cubicBezTo>
                    <a:pt x="60" y="44"/>
                    <a:pt x="51" y="55"/>
                    <a:pt x="41" y="55"/>
                  </a:cubicBezTo>
                  <a:cubicBezTo>
                    <a:pt x="30" y="55"/>
                    <a:pt x="22" y="44"/>
                    <a:pt x="22" y="30"/>
                  </a:cubicBezTo>
                  <a:cubicBezTo>
                    <a:pt x="22" y="16"/>
                    <a:pt x="30" y="5"/>
                    <a:pt x="41" y="5"/>
                  </a:cubicBezTo>
                  <a:close/>
                  <a:moveTo>
                    <a:pt x="77" y="66"/>
                  </a:moveTo>
                  <a:cubicBezTo>
                    <a:pt x="58" y="59"/>
                    <a:pt x="58" y="59"/>
                    <a:pt x="58" y="59"/>
                  </a:cubicBezTo>
                  <a:cubicBezTo>
                    <a:pt x="57" y="58"/>
                    <a:pt x="55" y="59"/>
                    <a:pt x="55" y="61"/>
                  </a:cubicBezTo>
                  <a:cubicBezTo>
                    <a:pt x="54" y="62"/>
                    <a:pt x="55" y="64"/>
                    <a:pt x="56" y="64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7" y="72"/>
                    <a:pt x="78" y="74"/>
                    <a:pt x="78" y="76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8" y="79"/>
                    <a:pt x="77" y="80"/>
                    <a:pt x="76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7" y="80"/>
                    <a:pt x="5" y="79"/>
                    <a:pt x="5" y="78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5" y="74"/>
                    <a:pt x="7" y="72"/>
                    <a:pt x="9" y="71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7" y="64"/>
                    <a:pt x="28" y="62"/>
                    <a:pt x="27" y="61"/>
                  </a:cubicBezTo>
                  <a:cubicBezTo>
                    <a:pt x="27" y="59"/>
                    <a:pt x="25" y="58"/>
                    <a:pt x="24" y="5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3" y="67"/>
                    <a:pt x="0" y="72"/>
                    <a:pt x="0" y="76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2"/>
                    <a:pt x="4" y="85"/>
                    <a:pt x="8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80" y="85"/>
                    <a:pt x="84" y="82"/>
                    <a:pt x="84" y="78"/>
                  </a:cubicBezTo>
                  <a:cubicBezTo>
                    <a:pt x="84" y="76"/>
                    <a:pt x="84" y="76"/>
                    <a:pt x="84" y="76"/>
                  </a:cubicBezTo>
                  <a:cubicBezTo>
                    <a:pt x="84" y="72"/>
                    <a:pt x="81" y="67"/>
                    <a:pt x="77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4" name="群組 103"/>
          <p:cNvGrpSpPr/>
          <p:nvPr/>
        </p:nvGrpSpPr>
        <p:grpSpPr>
          <a:xfrm>
            <a:off x="5742942" y="3187445"/>
            <a:ext cx="848674" cy="846256"/>
            <a:chOff x="5536128" y="2410567"/>
            <a:chExt cx="1181352" cy="1181351"/>
          </a:xfrm>
        </p:grpSpPr>
        <p:sp>
          <p:nvSpPr>
            <p:cNvPr id="66" name="Oval 66">
              <a:extLst>
                <a:ext uri="{FF2B5EF4-FFF2-40B4-BE49-F238E27FC236}">
                  <a16:creationId xmlns:a16="http://schemas.microsoft.com/office/drawing/2014/main" id="{9D618062-6E76-4890-AC6E-DF47DDCDF106}"/>
                </a:ext>
              </a:extLst>
            </p:cNvPr>
            <p:cNvSpPr/>
            <p:nvPr/>
          </p:nvSpPr>
          <p:spPr>
            <a:xfrm>
              <a:off x="5536128" y="2410567"/>
              <a:ext cx="1181352" cy="1181351"/>
            </a:xfrm>
            <a:prstGeom prst="ellipse">
              <a:avLst/>
            </a:prstGeom>
            <a:gradFill>
              <a:gsLst>
                <a:gs pos="0">
                  <a:srgbClr val="F6AB31"/>
                </a:gs>
                <a:gs pos="100000">
                  <a:srgbClr val="F6AB31">
                    <a:alpha val="70000"/>
                  </a:srgb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69" name="Group 72">
              <a:extLst>
                <a:ext uri="{FF2B5EF4-FFF2-40B4-BE49-F238E27FC236}">
                  <a16:creationId xmlns:a16="http://schemas.microsoft.com/office/drawing/2014/main" id="{C2BD2B5F-C44B-40B5-90DD-519539B6EE55}"/>
                </a:ext>
              </a:extLst>
            </p:cNvPr>
            <p:cNvGrpSpPr/>
            <p:nvPr/>
          </p:nvGrpSpPr>
          <p:grpSpPr>
            <a:xfrm>
              <a:off x="5868807" y="2741893"/>
              <a:ext cx="515995" cy="518698"/>
              <a:chOff x="3908426" y="1296988"/>
              <a:chExt cx="303213" cy="304800"/>
            </a:xfrm>
            <a:solidFill>
              <a:srgbClr val="FFFFFF"/>
            </a:solidFill>
          </p:grpSpPr>
          <p:sp>
            <p:nvSpPr>
              <p:cNvPr id="70" name="Freeform 126">
                <a:extLst>
                  <a:ext uri="{FF2B5EF4-FFF2-40B4-BE49-F238E27FC236}">
                    <a16:creationId xmlns:a16="http://schemas.microsoft.com/office/drawing/2014/main" id="{C8889EB4-3058-4765-B034-A5A746CCEB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0976" y="1336676"/>
                <a:ext cx="14288" cy="9525"/>
              </a:xfrm>
              <a:custGeom>
                <a:avLst/>
                <a:gdLst>
                  <a:gd name="T0" fmla="*/ 1 w 4"/>
                  <a:gd name="T1" fmla="*/ 3 h 3"/>
                  <a:gd name="T2" fmla="*/ 0 w 4"/>
                  <a:gd name="T3" fmla="*/ 2 h 3"/>
                  <a:gd name="T4" fmla="*/ 1 w 4"/>
                  <a:gd name="T5" fmla="*/ 0 h 3"/>
                  <a:gd name="T6" fmla="*/ 2 w 4"/>
                  <a:gd name="T7" fmla="*/ 0 h 3"/>
                  <a:gd name="T8" fmla="*/ 4 w 4"/>
                  <a:gd name="T9" fmla="*/ 1 h 3"/>
                  <a:gd name="T10" fmla="*/ 3 w 4"/>
                  <a:gd name="T11" fmla="*/ 2 h 3"/>
                  <a:gd name="T12" fmla="*/ 2 w 4"/>
                  <a:gd name="T13" fmla="*/ 3 h 3"/>
                  <a:gd name="T14" fmla="*/ 1 w 4"/>
                  <a:gd name="T15" fmla="*/ 3 h 3"/>
                  <a:gd name="T16" fmla="*/ 1 w 4"/>
                  <a:gd name="T17" fmla="*/ 3 h 3"/>
                  <a:gd name="T18" fmla="*/ 1 w 4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3">
                    <a:moveTo>
                      <a:pt x="1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127">
                <a:extLst>
                  <a:ext uri="{FF2B5EF4-FFF2-40B4-BE49-F238E27FC236}">
                    <a16:creationId xmlns:a16="http://schemas.microsoft.com/office/drawing/2014/main" id="{D6AF753D-1AC1-495C-A66E-38F5C1D41E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4938" y="1343026"/>
                <a:ext cx="42863" cy="65088"/>
              </a:xfrm>
              <a:custGeom>
                <a:avLst/>
                <a:gdLst>
                  <a:gd name="T0" fmla="*/ 1 w 12"/>
                  <a:gd name="T1" fmla="*/ 18 h 18"/>
                  <a:gd name="T2" fmla="*/ 0 w 12"/>
                  <a:gd name="T3" fmla="*/ 17 h 18"/>
                  <a:gd name="T4" fmla="*/ 9 w 12"/>
                  <a:gd name="T5" fmla="*/ 0 h 18"/>
                  <a:gd name="T6" fmla="*/ 11 w 12"/>
                  <a:gd name="T7" fmla="*/ 1 h 18"/>
                  <a:gd name="T8" fmla="*/ 11 w 12"/>
                  <a:gd name="T9" fmla="*/ 3 h 18"/>
                  <a:gd name="T10" fmla="*/ 3 w 12"/>
                  <a:gd name="T11" fmla="*/ 17 h 18"/>
                  <a:gd name="T12" fmla="*/ 1 w 12"/>
                  <a:gd name="T13" fmla="*/ 18 h 18"/>
                  <a:gd name="T14" fmla="*/ 1 w 12"/>
                  <a:gd name="T15" fmla="*/ 18 h 18"/>
                  <a:gd name="T16" fmla="*/ 1 w 12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8">
                    <a:moveTo>
                      <a:pt x="1" y="18"/>
                    </a:moveTo>
                    <a:cubicBezTo>
                      <a:pt x="1" y="18"/>
                      <a:pt x="0" y="18"/>
                      <a:pt x="0" y="17"/>
                    </a:cubicBezTo>
                    <a:cubicBezTo>
                      <a:pt x="0" y="10"/>
                      <a:pt x="4" y="4"/>
                      <a:pt x="9" y="0"/>
                    </a:cubicBezTo>
                    <a:cubicBezTo>
                      <a:pt x="10" y="0"/>
                      <a:pt x="11" y="0"/>
                      <a:pt x="11" y="1"/>
                    </a:cubicBezTo>
                    <a:cubicBezTo>
                      <a:pt x="12" y="1"/>
                      <a:pt x="11" y="2"/>
                      <a:pt x="11" y="3"/>
                    </a:cubicBezTo>
                    <a:cubicBezTo>
                      <a:pt x="6" y="6"/>
                      <a:pt x="3" y="11"/>
                      <a:pt x="3" y="17"/>
                    </a:cubicBezTo>
                    <a:cubicBezTo>
                      <a:pt x="3" y="18"/>
                      <a:pt x="2" y="18"/>
                      <a:pt x="1" y="18"/>
                    </a:cubicBezTo>
                    <a:close/>
                    <a:moveTo>
                      <a:pt x="1" y="18"/>
                    </a:moveTo>
                    <a:cubicBezTo>
                      <a:pt x="1" y="18"/>
                      <a:pt x="1" y="18"/>
                      <a:pt x="1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128">
                <a:extLst>
                  <a:ext uri="{FF2B5EF4-FFF2-40B4-BE49-F238E27FC236}">
                    <a16:creationId xmlns:a16="http://schemas.microsoft.com/office/drawing/2014/main" id="{89251B19-5D5C-4B55-8FF0-6D2803FA68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8426" y="1296988"/>
                <a:ext cx="303213" cy="304800"/>
              </a:xfrm>
              <a:custGeom>
                <a:avLst/>
                <a:gdLst>
                  <a:gd name="T0" fmla="*/ 71 w 84"/>
                  <a:gd name="T1" fmla="*/ 85 h 85"/>
                  <a:gd name="T2" fmla="*/ 69 w 84"/>
                  <a:gd name="T3" fmla="*/ 83 h 85"/>
                  <a:gd name="T4" fmla="*/ 67 w 84"/>
                  <a:gd name="T5" fmla="*/ 78 h 85"/>
                  <a:gd name="T6" fmla="*/ 64 w 84"/>
                  <a:gd name="T7" fmla="*/ 78 h 85"/>
                  <a:gd name="T8" fmla="*/ 62 w 84"/>
                  <a:gd name="T9" fmla="*/ 77 h 85"/>
                  <a:gd name="T10" fmla="*/ 57 w 84"/>
                  <a:gd name="T11" fmla="*/ 72 h 85"/>
                  <a:gd name="T12" fmla="*/ 56 w 84"/>
                  <a:gd name="T13" fmla="*/ 69 h 85"/>
                  <a:gd name="T14" fmla="*/ 57 w 84"/>
                  <a:gd name="T15" fmla="*/ 68 h 85"/>
                  <a:gd name="T16" fmla="*/ 57 w 84"/>
                  <a:gd name="T17" fmla="*/ 67 h 85"/>
                  <a:gd name="T18" fmla="*/ 56 w 84"/>
                  <a:gd name="T19" fmla="*/ 68 h 85"/>
                  <a:gd name="T20" fmla="*/ 52 w 84"/>
                  <a:gd name="T21" fmla="*/ 68 h 85"/>
                  <a:gd name="T22" fmla="*/ 42 w 84"/>
                  <a:gd name="T23" fmla="*/ 57 h 85"/>
                  <a:gd name="T24" fmla="*/ 30 w 84"/>
                  <a:gd name="T25" fmla="*/ 60 h 85"/>
                  <a:gd name="T26" fmla="*/ 0 w 84"/>
                  <a:gd name="T27" fmla="*/ 30 h 85"/>
                  <a:gd name="T28" fmla="*/ 30 w 84"/>
                  <a:gd name="T29" fmla="*/ 0 h 85"/>
                  <a:gd name="T30" fmla="*/ 60 w 84"/>
                  <a:gd name="T31" fmla="*/ 30 h 85"/>
                  <a:gd name="T32" fmla="*/ 57 w 84"/>
                  <a:gd name="T33" fmla="*/ 42 h 85"/>
                  <a:gd name="T34" fmla="*/ 82 w 84"/>
                  <a:gd name="T35" fmla="*/ 67 h 85"/>
                  <a:gd name="T36" fmla="*/ 83 w 84"/>
                  <a:gd name="T37" fmla="*/ 68 h 85"/>
                  <a:gd name="T38" fmla="*/ 84 w 84"/>
                  <a:gd name="T39" fmla="*/ 79 h 85"/>
                  <a:gd name="T40" fmla="*/ 82 w 84"/>
                  <a:gd name="T41" fmla="*/ 82 h 85"/>
                  <a:gd name="T42" fmla="*/ 72 w 84"/>
                  <a:gd name="T43" fmla="*/ 85 h 85"/>
                  <a:gd name="T44" fmla="*/ 71 w 84"/>
                  <a:gd name="T45" fmla="*/ 85 h 85"/>
                  <a:gd name="T46" fmla="*/ 65 w 84"/>
                  <a:gd name="T47" fmla="*/ 73 h 85"/>
                  <a:gd name="T48" fmla="*/ 69 w 84"/>
                  <a:gd name="T49" fmla="*/ 73 h 85"/>
                  <a:gd name="T50" fmla="*/ 71 w 84"/>
                  <a:gd name="T51" fmla="*/ 75 h 85"/>
                  <a:gd name="T52" fmla="*/ 73 w 84"/>
                  <a:gd name="T53" fmla="*/ 79 h 85"/>
                  <a:gd name="T54" fmla="*/ 79 w 84"/>
                  <a:gd name="T55" fmla="*/ 78 h 85"/>
                  <a:gd name="T56" fmla="*/ 78 w 84"/>
                  <a:gd name="T57" fmla="*/ 70 h 85"/>
                  <a:gd name="T58" fmla="*/ 52 w 84"/>
                  <a:gd name="T59" fmla="*/ 44 h 85"/>
                  <a:gd name="T60" fmla="*/ 52 w 84"/>
                  <a:gd name="T61" fmla="*/ 41 h 85"/>
                  <a:gd name="T62" fmla="*/ 54 w 84"/>
                  <a:gd name="T63" fmla="*/ 30 h 85"/>
                  <a:gd name="T64" fmla="*/ 30 w 84"/>
                  <a:gd name="T65" fmla="*/ 5 h 85"/>
                  <a:gd name="T66" fmla="*/ 5 w 84"/>
                  <a:gd name="T67" fmla="*/ 30 h 85"/>
                  <a:gd name="T68" fmla="*/ 30 w 84"/>
                  <a:gd name="T69" fmla="*/ 55 h 85"/>
                  <a:gd name="T70" fmla="*/ 41 w 84"/>
                  <a:gd name="T71" fmla="*/ 52 h 85"/>
                  <a:gd name="T72" fmla="*/ 44 w 84"/>
                  <a:gd name="T73" fmla="*/ 52 h 85"/>
                  <a:gd name="T74" fmla="*/ 55 w 84"/>
                  <a:gd name="T75" fmla="*/ 62 h 85"/>
                  <a:gd name="T76" fmla="*/ 55 w 84"/>
                  <a:gd name="T77" fmla="*/ 62 h 85"/>
                  <a:gd name="T78" fmla="*/ 59 w 84"/>
                  <a:gd name="T79" fmla="*/ 62 h 85"/>
                  <a:gd name="T80" fmla="*/ 62 w 84"/>
                  <a:gd name="T81" fmla="*/ 65 h 85"/>
                  <a:gd name="T82" fmla="*/ 63 w 84"/>
                  <a:gd name="T83" fmla="*/ 68 h 85"/>
                  <a:gd name="T84" fmla="*/ 62 w 84"/>
                  <a:gd name="T85" fmla="*/ 70 h 85"/>
                  <a:gd name="T86" fmla="*/ 65 w 84"/>
                  <a:gd name="T87" fmla="*/ 73 h 85"/>
                  <a:gd name="T88" fmla="*/ 65 w 84"/>
                  <a:gd name="T89" fmla="*/ 73 h 85"/>
                  <a:gd name="T90" fmla="*/ 65 w 84"/>
                  <a:gd name="T91" fmla="*/ 7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4" h="85">
                    <a:moveTo>
                      <a:pt x="71" y="85"/>
                    </a:moveTo>
                    <a:cubicBezTo>
                      <a:pt x="70" y="85"/>
                      <a:pt x="69" y="84"/>
                      <a:pt x="69" y="83"/>
                    </a:cubicBezTo>
                    <a:cubicBezTo>
                      <a:pt x="67" y="78"/>
                      <a:pt x="67" y="78"/>
                      <a:pt x="67" y="7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2" y="78"/>
                      <a:pt x="62" y="77"/>
                    </a:cubicBezTo>
                    <a:cubicBezTo>
                      <a:pt x="57" y="72"/>
                      <a:pt x="57" y="72"/>
                      <a:pt x="57" y="72"/>
                    </a:cubicBezTo>
                    <a:cubicBezTo>
                      <a:pt x="56" y="72"/>
                      <a:pt x="56" y="70"/>
                      <a:pt x="56" y="69"/>
                    </a:cubicBezTo>
                    <a:cubicBezTo>
                      <a:pt x="57" y="68"/>
                      <a:pt x="57" y="68"/>
                      <a:pt x="57" y="68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5" y="69"/>
                      <a:pt x="53" y="69"/>
                      <a:pt x="52" y="68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38" y="59"/>
                      <a:pt x="34" y="60"/>
                      <a:pt x="30" y="60"/>
                    </a:cubicBezTo>
                    <a:cubicBezTo>
                      <a:pt x="13" y="60"/>
                      <a:pt x="0" y="46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6" y="0"/>
                      <a:pt x="60" y="14"/>
                      <a:pt x="60" y="30"/>
                    </a:cubicBezTo>
                    <a:cubicBezTo>
                      <a:pt x="60" y="34"/>
                      <a:pt x="59" y="38"/>
                      <a:pt x="57" y="42"/>
                    </a:cubicBezTo>
                    <a:cubicBezTo>
                      <a:pt x="82" y="67"/>
                      <a:pt x="82" y="67"/>
                      <a:pt x="82" y="67"/>
                    </a:cubicBezTo>
                    <a:cubicBezTo>
                      <a:pt x="83" y="67"/>
                      <a:pt x="83" y="68"/>
                      <a:pt x="83" y="68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84" y="81"/>
                      <a:pt x="84" y="82"/>
                      <a:pt x="82" y="82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2" y="85"/>
                      <a:pt x="71" y="85"/>
                      <a:pt x="71" y="85"/>
                    </a:cubicBezTo>
                    <a:close/>
                    <a:moveTo>
                      <a:pt x="65" y="73"/>
                    </a:moveTo>
                    <a:cubicBezTo>
                      <a:pt x="69" y="73"/>
                      <a:pt x="69" y="73"/>
                      <a:pt x="69" y="73"/>
                    </a:cubicBezTo>
                    <a:cubicBezTo>
                      <a:pt x="70" y="73"/>
                      <a:pt x="71" y="74"/>
                      <a:pt x="71" y="75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9" y="78"/>
                      <a:pt x="79" y="78"/>
                      <a:pt x="79" y="78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52" y="44"/>
                      <a:pt x="52" y="44"/>
                      <a:pt x="52" y="44"/>
                    </a:cubicBezTo>
                    <a:cubicBezTo>
                      <a:pt x="51" y="43"/>
                      <a:pt x="51" y="42"/>
                      <a:pt x="52" y="41"/>
                    </a:cubicBezTo>
                    <a:cubicBezTo>
                      <a:pt x="53" y="37"/>
                      <a:pt x="54" y="34"/>
                      <a:pt x="54" y="30"/>
                    </a:cubicBezTo>
                    <a:cubicBezTo>
                      <a:pt x="54" y="16"/>
                      <a:pt x="43" y="5"/>
                      <a:pt x="30" y="5"/>
                    </a:cubicBezTo>
                    <a:cubicBezTo>
                      <a:pt x="16" y="5"/>
                      <a:pt x="5" y="16"/>
                      <a:pt x="5" y="30"/>
                    </a:cubicBezTo>
                    <a:cubicBezTo>
                      <a:pt x="5" y="44"/>
                      <a:pt x="16" y="55"/>
                      <a:pt x="30" y="55"/>
                    </a:cubicBezTo>
                    <a:cubicBezTo>
                      <a:pt x="34" y="55"/>
                      <a:pt x="38" y="54"/>
                      <a:pt x="41" y="52"/>
                    </a:cubicBezTo>
                    <a:cubicBezTo>
                      <a:pt x="42" y="51"/>
                      <a:pt x="43" y="51"/>
                      <a:pt x="44" y="52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6" y="61"/>
                      <a:pt x="58" y="61"/>
                      <a:pt x="59" y="62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63" y="66"/>
                      <a:pt x="63" y="67"/>
                      <a:pt x="63" y="68"/>
                    </a:cubicBezTo>
                    <a:cubicBezTo>
                      <a:pt x="62" y="70"/>
                      <a:pt x="62" y="70"/>
                      <a:pt x="62" y="70"/>
                    </a:cubicBezTo>
                    <a:lnTo>
                      <a:pt x="65" y="73"/>
                    </a:lnTo>
                    <a:close/>
                    <a:moveTo>
                      <a:pt x="65" y="73"/>
                    </a:moveTo>
                    <a:cubicBezTo>
                      <a:pt x="65" y="73"/>
                      <a:pt x="65" y="73"/>
                      <a:pt x="65" y="7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05" name="群組 104"/>
          <p:cNvGrpSpPr/>
          <p:nvPr/>
        </p:nvGrpSpPr>
        <p:grpSpPr>
          <a:xfrm>
            <a:off x="7558123" y="3604613"/>
            <a:ext cx="883239" cy="850024"/>
            <a:chOff x="7655893" y="3060027"/>
            <a:chExt cx="1181352" cy="1181351"/>
          </a:xfrm>
        </p:grpSpPr>
        <p:sp>
          <p:nvSpPr>
            <p:cNvPr id="64" name="Oval 64">
              <a:extLst>
                <a:ext uri="{FF2B5EF4-FFF2-40B4-BE49-F238E27FC236}">
                  <a16:creationId xmlns:a16="http://schemas.microsoft.com/office/drawing/2014/main" id="{EBE3EC64-5D5F-46E4-B186-521799B9CB76}"/>
                </a:ext>
              </a:extLst>
            </p:cNvPr>
            <p:cNvSpPr/>
            <p:nvPr/>
          </p:nvSpPr>
          <p:spPr>
            <a:xfrm>
              <a:off x="7655893" y="3060027"/>
              <a:ext cx="1181352" cy="1181351"/>
            </a:xfrm>
            <a:prstGeom prst="ellipse">
              <a:avLst/>
            </a:prstGeom>
            <a:gradFill>
              <a:gsLst>
                <a:gs pos="0">
                  <a:srgbClr val="CC4D3D"/>
                </a:gs>
                <a:gs pos="100000">
                  <a:srgbClr val="CC4D3D">
                    <a:alpha val="70000"/>
                  </a:srgb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3" name="Freeform 129">
              <a:extLst>
                <a:ext uri="{FF2B5EF4-FFF2-40B4-BE49-F238E27FC236}">
                  <a16:creationId xmlns:a16="http://schemas.microsoft.com/office/drawing/2014/main" id="{7AEEA34D-7F8F-4A00-8408-3724FDF77F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6110" y="3396757"/>
              <a:ext cx="380919" cy="507891"/>
            </a:xfrm>
            <a:custGeom>
              <a:avLst/>
              <a:gdLst>
                <a:gd name="T0" fmla="*/ 31 w 62"/>
                <a:gd name="T1" fmla="*/ 64 h 83"/>
                <a:gd name="T2" fmla="*/ 38 w 62"/>
                <a:gd name="T3" fmla="*/ 57 h 83"/>
                <a:gd name="T4" fmla="*/ 31 w 62"/>
                <a:gd name="T5" fmla="*/ 50 h 83"/>
                <a:gd name="T6" fmla="*/ 24 w 62"/>
                <a:gd name="T7" fmla="*/ 57 h 83"/>
                <a:gd name="T8" fmla="*/ 31 w 62"/>
                <a:gd name="T9" fmla="*/ 64 h 83"/>
                <a:gd name="T10" fmla="*/ 59 w 62"/>
                <a:gd name="T11" fmla="*/ 31 h 83"/>
                <a:gd name="T12" fmla="*/ 20 w 62"/>
                <a:gd name="T13" fmla="*/ 31 h 83"/>
                <a:gd name="T14" fmla="*/ 20 w 62"/>
                <a:gd name="T15" fmla="*/ 31 h 83"/>
                <a:gd name="T16" fmla="*/ 20 w 62"/>
                <a:gd name="T17" fmla="*/ 31 h 83"/>
                <a:gd name="T18" fmla="*/ 20 w 62"/>
                <a:gd name="T19" fmla="*/ 17 h 83"/>
                <a:gd name="T20" fmla="*/ 31 w 62"/>
                <a:gd name="T21" fmla="*/ 5 h 83"/>
                <a:gd name="T22" fmla="*/ 43 w 62"/>
                <a:gd name="T23" fmla="*/ 17 h 83"/>
                <a:gd name="T24" fmla="*/ 46 w 62"/>
                <a:gd name="T25" fmla="*/ 20 h 83"/>
                <a:gd name="T26" fmla="*/ 48 w 62"/>
                <a:gd name="T27" fmla="*/ 19 h 83"/>
                <a:gd name="T28" fmla="*/ 49 w 62"/>
                <a:gd name="T29" fmla="*/ 18 h 83"/>
                <a:gd name="T30" fmla="*/ 31 w 62"/>
                <a:gd name="T31" fmla="*/ 0 h 83"/>
                <a:gd name="T32" fmla="*/ 14 w 62"/>
                <a:gd name="T33" fmla="*/ 18 h 83"/>
                <a:gd name="T34" fmla="*/ 14 w 62"/>
                <a:gd name="T35" fmla="*/ 31 h 83"/>
                <a:gd name="T36" fmla="*/ 3 w 62"/>
                <a:gd name="T37" fmla="*/ 31 h 83"/>
                <a:gd name="T38" fmla="*/ 0 w 62"/>
                <a:gd name="T39" fmla="*/ 34 h 83"/>
                <a:gd name="T40" fmla="*/ 0 w 62"/>
                <a:gd name="T41" fmla="*/ 80 h 83"/>
                <a:gd name="T42" fmla="*/ 3 w 62"/>
                <a:gd name="T43" fmla="*/ 83 h 83"/>
                <a:gd name="T44" fmla="*/ 59 w 62"/>
                <a:gd name="T45" fmla="*/ 83 h 83"/>
                <a:gd name="T46" fmla="*/ 62 w 62"/>
                <a:gd name="T47" fmla="*/ 80 h 83"/>
                <a:gd name="T48" fmla="*/ 62 w 62"/>
                <a:gd name="T49" fmla="*/ 34 h 83"/>
                <a:gd name="T50" fmla="*/ 59 w 62"/>
                <a:gd name="T51" fmla="*/ 31 h 83"/>
                <a:gd name="T52" fmla="*/ 56 w 62"/>
                <a:gd name="T53" fmla="*/ 77 h 83"/>
                <a:gd name="T54" fmla="*/ 6 w 62"/>
                <a:gd name="T55" fmla="*/ 77 h 83"/>
                <a:gd name="T56" fmla="*/ 6 w 62"/>
                <a:gd name="T57" fmla="*/ 37 h 83"/>
                <a:gd name="T58" fmla="*/ 56 w 62"/>
                <a:gd name="T59" fmla="*/ 37 h 83"/>
                <a:gd name="T60" fmla="*/ 56 w 62"/>
                <a:gd name="T61" fmla="*/ 7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2" h="83">
                  <a:moveTo>
                    <a:pt x="31" y="64"/>
                  </a:moveTo>
                  <a:cubicBezTo>
                    <a:pt x="35" y="64"/>
                    <a:pt x="38" y="61"/>
                    <a:pt x="38" y="57"/>
                  </a:cubicBezTo>
                  <a:cubicBezTo>
                    <a:pt x="38" y="54"/>
                    <a:pt x="35" y="50"/>
                    <a:pt x="31" y="50"/>
                  </a:cubicBezTo>
                  <a:cubicBezTo>
                    <a:pt x="27" y="50"/>
                    <a:pt x="24" y="54"/>
                    <a:pt x="24" y="57"/>
                  </a:cubicBezTo>
                  <a:cubicBezTo>
                    <a:pt x="24" y="61"/>
                    <a:pt x="27" y="64"/>
                    <a:pt x="31" y="64"/>
                  </a:cubicBezTo>
                  <a:close/>
                  <a:moveTo>
                    <a:pt x="59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1"/>
                    <a:pt x="25" y="5"/>
                    <a:pt x="31" y="5"/>
                  </a:cubicBezTo>
                  <a:cubicBezTo>
                    <a:pt x="38" y="5"/>
                    <a:pt x="43" y="11"/>
                    <a:pt x="43" y="17"/>
                  </a:cubicBezTo>
                  <a:cubicBezTo>
                    <a:pt x="43" y="19"/>
                    <a:pt x="44" y="20"/>
                    <a:pt x="46" y="20"/>
                  </a:cubicBezTo>
                  <a:cubicBezTo>
                    <a:pt x="47" y="20"/>
                    <a:pt x="48" y="20"/>
                    <a:pt x="48" y="19"/>
                  </a:cubicBezTo>
                  <a:cubicBezTo>
                    <a:pt x="49" y="19"/>
                    <a:pt x="49" y="18"/>
                    <a:pt x="49" y="18"/>
                  </a:cubicBezTo>
                  <a:cubicBezTo>
                    <a:pt x="49" y="8"/>
                    <a:pt x="41" y="0"/>
                    <a:pt x="31" y="0"/>
                  </a:cubicBezTo>
                  <a:cubicBezTo>
                    <a:pt x="22" y="0"/>
                    <a:pt x="14" y="8"/>
                    <a:pt x="14" y="18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1" y="31"/>
                    <a:pt x="0" y="32"/>
                    <a:pt x="0" y="3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1" y="83"/>
                    <a:pt x="3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61" y="83"/>
                    <a:pt x="62" y="81"/>
                    <a:pt x="62" y="80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2"/>
                    <a:pt x="61" y="31"/>
                    <a:pt x="59" y="31"/>
                  </a:cubicBezTo>
                  <a:close/>
                  <a:moveTo>
                    <a:pt x="56" y="77"/>
                  </a:moveTo>
                  <a:cubicBezTo>
                    <a:pt x="6" y="77"/>
                    <a:pt x="6" y="77"/>
                    <a:pt x="6" y="7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56" y="37"/>
                    <a:pt x="56" y="37"/>
                    <a:pt x="56" y="37"/>
                  </a:cubicBezTo>
                  <a:lnTo>
                    <a:pt x="56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6" name="群組 105"/>
          <p:cNvGrpSpPr/>
          <p:nvPr/>
        </p:nvGrpSpPr>
        <p:grpSpPr>
          <a:xfrm>
            <a:off x="8164098" y="5130380"/>
            <a:ext cx="750069" cy="773172"/>
            <a:chOff x="8547591" y="4832152"/>
            <a:chExt cx="1181352" cy="1181351"/>
          </a:xfrm>
        </p:grpSpPr>
        <p:sp>
          <p:nvSpPr>
            <p:cNvPr id="63" name="Oval 63">
              <a:extLst>
                <a:ext uri="{FF2B5EF4-FFF2-40B4-BE49-F238E27FC236}">
                  <a16:creationId xmlns:a16="http://schemas.microsoft.com/office/drawing/2014/main" id="{994706A2-91CC-46A0-954E-5C6DDDCA5BF0}"/>
                </a:ext>
              </a:extLst>
            </p:cNvPr>
            <p:cNvSpPr/>
            <p:nvPr/>
          </p:nvSpPr>
          <p:spPr>
            <a:xfrm>
              <a:off x="8547591" y="4832152"/>
              <a:ext cx="1181352" cy="1181351"/>
            </a:xfrm>
            <a:prstGeom prst="ellipse">
              <a:avLst/>
            </a:prstGeom>
            <a:gradFill>
              <a:gsLst>
                <a:gs pos="0">
                  <a:srgbClr val="56697C"/>
                </a:gs>
                <a:gs pos="100000">
                  <a:srgbClr val="56697C">
                    <a:alpha val="70000"/>
                  </a:srgb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74" name="Group 77">
              <a:extLst>
                <a:ext uri="{FF2B5EF4-FFF2-40B4-BE49-F238E27FC236}">
                  <a16:creationId xmlns:a16="http://schemas.microsoft.com/office/drawing/2014/main" id="{F9C15940-C59C-4D02-8571-4CA26802C46C}"/>
                </a:ext>
              </a:extLst>
            </p:cNvPr>
            <p:cNvGrpSpPr/>
            <p:nvPr/>
          </p:nvGrpSpPr>
          <p:grpSpPr>
            <a:xfrm>
              <a:off x="8873515" y="5168882"/>
              <a:ext cx="529504" cy="507891"/>
              <a:chOff x="5938838" y="1300163"/>
              <a:chExt cx="311150" cy="298450"/>
            </a:xfrm>
            <a:solidFill>
              <a:srgbClr val="FFFFFF"/>
            </a:solidFill>
          </p:grpSpPr>
          <p:sp>
            <p:nvSpPr>
              <p:cNvPr id="75" name="Freeform 130">
                <a:extLst>
                  <a:ext uri="{FF2B5EF4-FFF2-40B4-BE49-F238E27FC236}">
                    <a16:creationId xmlns:a16="http://schemas.microsoft.com/office/drawing/2014/main" id="{432D3A32-F8EC-46FE-B5D8-A03AABDC7F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38838" y="1300163"/>
                <a:ext cx="311150" cy="298450"/>
              </a:xfrm>
              <a:custGeom>
                <a:avLst/>
                <a:gdLst>
                  <a:gd name="T0" fmla="*/ 74 w 86"/>
                  <a:gd name="T1" fmla="*/ 83 h 83"/>
                  <a:gd name="T2" fmla="*/ 11 w 86"/>
                  <a:gd name="T3" fmla="*/ 83 h 83"/>
                  <a:gd name="T4" fmla="*/ 1 w 86"/>
                  <a:gd name="T5" fmla="*/ 79 h 83"/>
                  <a:gd name="T6" fmla="*/ 2 w 86"/>
                  <a:gd name="T7" fmla="*/ 68 h 83"/>
                  <a:gd name="T8" fmla="*/ 3 w 86"/>
                  <a:gd name="T9" fmla="*/ 68 h 83"/>
                  <a:gd name="T10" fmla="*/ 30 w 86"/>
                  <a:gd name="T11" fmla="*/ 31 h 83"/>
                  <a:gd name="T12" fmla="*/ 30 w 86"/>
                  <a:gd name="T13" fmla="*/ 2 h 83"/>
                  <a:gd name="T14" fmla="*/ 31 w 86"/>
                  <a:gd name="T15" fmla="*/ 0 h 83"/>
                  <a:gd name="T16" fmla="*/ 54 w 86"/>
                  <a:gd name="T17" fmla="*/ 0 h 83"/>
                  <a:gd name="T18" fmla="*/ 58 w 86"/>
                  <a:gd name="T19" fmla="*/ 2 h 83"/>
                  <a:gd name="T20" fmla="*/ 58 w 86"/>
                  <a:gd name="T21" fmla="*/ 31 h 83"/>
                  <a:gd name="T22" fmla="*/ 83 w 86"/>
                  <a:gd name="T23" fmla="*/ 68 h 83"/>
                  <a:gd name="T24" fmla="*/ 83 w 86"/>
                  <a:gd name="T25" fmla="*/ 68 h 83"/>
                  <a:gd name="T26" fmla="*/ 84 w 86"/>
                  <a:gd name="T27" fmla="*/ 79 h 83"/>
                  <a:gd name="T28" fmla="*/ 74 w 86"/>
                  <a:gd name="T29" fmla="*/ 83 h 83"/>
                  <a:gd name="T30" fmla="*/ 7 w 86"/>
                  <a:gd name="T31" fmla="*/ 71 h 83"/>
                  <a:gd name="T32" fmla="*/ 6 w 86"/>
                  <a:gd name="T33" fmla="*/ 76 h 83"/>
                  <a:gd name="T34" fmla="*/ 11 w 86"/>
                  <a:gd name="T35" fmla="*/ 78 h 83"/>
                  <a:gd name="T36" fmla="*/ 74 w 86"/>
                  <a:gd name="T37" fmla="*/ 78 h 83"/>
                  <a:gd name="T38" fmla="*/ 79 w 86"/>
                  <a:gd name="T39" fmla="*/ 76 h 83"/>
                  <a:gd name="T40" fmla="*/ 79 w 86"/>
                  <a:gd name="T41" fmla="*/ 71 h 83"/>
                  <a:gd name="T42" fmla="*/ 53 w 86"/>
                  <a:gd name="T43" fmla="*/ 34 h 83"/>
                  <a:gd name="T44" fmla="*/ 53 w 86"/>
                  <a:gd name="T45" fmla="*/ 32 h 83"/>
                  <a:gd name="T46" fmla="*/ 53 w 86"/>
                  <a:gd name="T47" fmla="*/ 5 h 83"/>
                  <a:gd name="T48" fmla="*/ 35 w 86"/>
                  <a:gd name="T49" fmla="*/ 5 h 83"/>
                  <a:gd name="T50" fmla="*/ 35 w 86"/>
                  <a:gd name="T51" fmla="*/ 31 h 83"/>
                  <a:gd name="T52" fmla="*/ 34 w 86"/>
                  <a:gd name="T53" fmla="*/ 33 h 83"/>
                  <a:gd name="T54" fmla="*/ 7 w 86"/>
                  <a:gd name="T55" fmla="*/ 71 h 83"/>
                  <a:gd name="T56" fmla="*/ 7 w 86"/>
                  <a:gd name="T57" fmla="*/ 71 h 83"/>
                  <a:gd name="T58" fmla="*/ 7 w 86"/>
                  <a:gd name="T59" fmla="*/ 7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6" h="83">
                    <a:moveTo>
                      <a:pt x="74" y="83"/>
                    </a:moveTo>
                    <a:cubicBezTo>
                      <a:pt x="11" y="83"/>
                      <a:pt x="11" y="83"/>
                      <a:pt x="11" y="83"/>
                    </a:cubicBezTo>
                    <a:cubicBezTo>
                      <a:pt x="6" y="83"/>
                      <a:pt x="3" y="82"/>
                      <a:pt x="1" y="79"/>
                    </a:cubicBezTo>
                    <a:cubicBezTo>
                      <a:pt x="0" y="76"/>
                      <a:pt x="0" y="72"/>
                      <a:pt x="2" y="68"/>
                    </a:cubicBezTo>
                    <a:cubicBezTo>
                      <a:pt x="2" y="68"/>
                      <a:pt x="3" y="68"/>
                      <a:pt x="3" y="68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1"/>
                      <a:pt x="30" y="0"/>
                      <a:pt x="31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6" y="0"/>
                      <a:pt x="58" y="1"/>
                      <a:pt x="58" y="2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5" y="72"/>
                      <a:pt x="86" y="76"/>
                      <a:pt x="84" y="79"/>
                    </a:cubicBezTo>
                    <a:cubicBezTo>
                      <a:pt x="82" y="82"/>
                      <a:pt x="79" y="83"/>
                      <a:pt x="74" y="83"/>
                    </a:cubicBezTo>
                    <a:close/>
                    <a:moveTo>
                      <a:pt x="7" y="71"/>
                    </a:moveTo>
                    <a:cubicBezTo>
                      <a:pt x="5" y="73"/>
                      <a:pt x="5" y="75"/>
                      <a:pt x="6" y="76"/>
                    </a:cubicBezTo>
                    <a:cubicBezTo>
                      <a:pt x="7" y="77"/>
                      <a:pt x="8" y="78"/>
                      <a:pt x="11" y="78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7" y="78"/>
                      <a:pt x="79" y="77"/>
                      <a:pt x="79" y="76"/>
                    </a:cubicBezTo>
                    <a:cubicBezTo>
                      <a:pt x="80" y="75"/>
                      <a:pt x="80" y="73"/>
                      <a:pt x="79" y="71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52" y="33"/>
                      <a:pt x="53" y="33"/>
                      <a:pt x="53" y="32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2"/>
                      <a:pt x="34" y="32"/>
                      <a:pt x="34" y="33"/>
                    </a:cubicBezTo>
                    <a:lnTo>
                      <a:pt x="7" y="71"/>
                    </a:lnTo>
                    <a:close/>
                    <a:moveTo>
                      <a:pt x="7" y="71"/>
                    </a:moveTo>
                    <a:cubicBezTo>
                      <a:pt x="7" y="71"/>
                      <a:pt x="7" y="71"/>
                      <a:pt x="7" y="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131">
                <a:extLst>
                  <a:ext uri="{FF2B5EF4-FFF2-40B4-BE49-F238E27FC236}">
                    <a16:creationId xmlns:a16="http://schemas.microsoft.com/office/drawing/2014/main" id="{C60A3A46-1367-4D70-B85C-6CB2288E5A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5988" y="1444626"/>
                <a:ext cx="192088" cy="53975"/>
              </a:xfrm>
              <a:custGeom>
                <a:avLst/>
                <a:gdLst>
                  <a:gd name="T0" fmla="*/ 43 w 53"/>
                  <a:gd name="T1" fmla="*/ 15 h 15"/>
                  <a:gd name="T2" fmla="*/ 29 w 53"/>
                  <a:gd name="T3" fmla="*/ 10 h 15"/>
                  <a:gd name="T4" fmla="*/ 2 w 53"/>
                  <a:gd name="T5" fmla="*/ 12 h 15"/>
                  <a:gd name="T6" fmla="*/ 0 w 53"/>
                  <a:gd name="T7" fmla="*/ 12 h 15"/>
                  <a:gd name="T8" fmla="*/ 1 w 53"/>
                  <a:gd name="T9" fmla="*/ 10 h 15"/>
                  <a:gd name="T10" fmla="*/ 30 w 53"/>
                  <a:gd name="T11" fmla="*/ 7 h 15"/>
                  <a:gd name="T12" fmla="*/ 50 w 53"/>
                  <a:gd name="T13" fmla="*/ 10 h 15"/>
                  <a:gd name="T14" fmla="*/ 51 w 53"/>
                  <a:gd name="T15" fmla="*/ 10 h 15"/>
                  <a:gd name="T16" fmla="*/ 53 w 53"/>
                  <a:gd name="T17" fmla="*/ 10 h 15"/>
                  <a:gd name="T18" fmla="*/ 52 w 53"/>
                  <a:gd name="T19" fmla="*/ 12 h 15"/>
                  <a:gd name="T20" fmla="*/ 51 w 53"/>
                  <a:gd name="T21" fmla="*/ 13 h 15"/>
                  <a:gd name="T22" fmla="*/ 43 w 53"/>
                  <a:gd name="T23" fmla="*/ 15 h 15"/>
                  <a:gd name="T24" fmla="*/ 43 w 53"/>
                  <a:gd name="T25" fmla="*/ 15 h 15"/>
                  <a:gd name="T26" fmla="*/ 43 w 53"/>
                  <a:gd name="T2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15">
                    <a:moveTo>
                      <a:pt x="43" y="15"/>
                    </a:moveTo>
                    <a:cubicBezTo>
                      <a:pt x="39" y="15"/>
                      <a:pt x="35" y="13"/>
                      <a:pt x="29" y="10"/>
                    </a:cubicBezTo>
                    <a:cubicBezTo>
                      <a:pt x="18" y="3"/>
                      <a:pt x="2" y="12"/>
                      <a:pt x="2" y="12"/>
                    </a:cubicBezTo>
                    <a:cubicBezTo>
                      <a:pt x="2" y="12"/>
                      <a:pt x="1" y="12"/>
                      <a:pt x="0" y="12"/>
                    </a:cubicBezTo>
                    <a:cubicBezTo>
                      <a:pt x="0" y="11"/>
                      <a:pt x="0" y="10"/>
                      <a:pt x="1" y="10"/>
                    </a:cubicBezTo>
                    <a:cubicBezTo>
                      <a:pt x="2" y="9"/>
                      <a:pt x="18" y="0"/>
                      <a:pt x="30" y="7"/>
                    </a:cubicBezTo>
                    <a:cubicBezTo>
                      <a:pt x="41" y="14"/>
                      <a:pt x="46" y="12"/>
                      <a:pt x="50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0"/>
                      <a:pt x="52" y="10"/>
                      <a:pt x="53" y="10"/>
                    </a:cubicBezTo>
                    <a:cubicBezTo>
                      <a:pt x="53" y="11"/>
                      <a:pt x="52" y="12"/>
                      <a:pt x="52" y="12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49" y="13"/>
                      <a:pt x="46" y="15"/>
                      <a:pt x="43" y="15"/>
                    </a:cubicBezTo>
                    <a:close/>
                    <a:moveTo>
                      <a:pt x="43" y="15"/>
                    </a:moveTo>
                    <a:cubicBezTo>
                      <a:pt x="43" y="15"/>
                      <a:pt x="43" y="15"/>
                      <a:pt x="43" y="1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132">
                <a:extLst>
                  <a:ext uri="{FF2B5EF4-FFF2-40B4-BE49-F238E27FC236}">
                    <a16:creationId xmlns:a16="http://schemas.microsoft.com/office/drawing/2014/main" id="{B2422BC4-9AE3-43AE-9867-CEBF48EC90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03926" y="1519238"/>
                <a:ext cx="50800" cy="50800"/>
              </a:xfrm>
              <a:custGeom>
                <a:avLst/>
                <a:gdLst>
                  <a:gd name="T0" fmla="*/ 7 w 14"/>
                  <a:gd name="T1" fmla="*/ 14 h 14"/>
                  <a:gd name="T2" fmla="*/ 0 w 14"/>
                  <a:gd name="T3" fmla="*/ 7 h 14"/>
                  <a:gd name="T4" fmla="*/ 7 w 14"/>
                  <a:gd name="T5" fmla="*/ 0 h 14"/>
                  <a:gd name="T6" fmla="*/ 14 w 14"/>
                  <a:gd name="T7" fmla="*/ 7 h 14"/>
                  <a:gd name="T8" fmla="*/ 7 w 14"/>
                  <a:gd name="T9" fmla="*/ 14 h 14"/>
                  <a:gd name="T10" fmla="*/ 7 w 14"/>
                  <a:gd name="T11" fmla="*/ 2 h 14"/>
                  <a:gd name="T12" fmla="*/ 2 w 14"/>
                  <a:gd name="T13" fmla="*/ 7 h 14"/>
                  <a:gd name="T14" fmla="*/ 7 w 14"/>
                  <a:gd name="T15" fmla="*/ 11 h 14"/>
                  <a:gd name="T16" fmla="*/ 11 w 14"/>
                  <a:gd name="T17" fmla="*/ 7 h 14"/>
                  <a:gd name="T18" fmla="*/ 7 w 14"/>
                  <a:gd name="T19" fmla="*/ 2 h 14"/>
                  <a:gd name="T20" fmla="*/ 7 w 14"/>
                  <a:gd name="T21" fmla="*/ 2 h 14"/>
                  <a:gd name="T22" fmla="*/ 7 w 14"/>
                  <a:gd name="T2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3" y="14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11"/>
                      <a:pt x="11" y="14"/>
                      <a:pt x="7" y="14"/>
                    </a:cubicBezTo>
                    <a:close/>
                    <a:moveTo>
                      <a:pt x="7" y="2"/>
                    </a:moveTo>
                    <a:cubicBezTo>
                      <a:pt x="4" y="2"/>
                      <a:pt x="2" y="4"/>
                      <a:pt x="2" y="7"/>
                    </a:cubicBezTo>
                    <a:cubicBezTo>
                      <a:pt x="2" y="9"/>
                      <a:pt x="4" y="11"/>
                      <a:pt x="7" y="11"/>
                    </a:cubicBezTo>
                    <a:cubicBezTo>
                      <a:pt x="9" y="11"/>
                      <a:pt x="11" y="9"/>
                      <a:pt x="11" y="7"/>
                    </a:cubicBezTo>
                    <a:cubicBezTo>
                      <a:pt x="11" y="4"/>
                      <a:pt x="9" y="2"/>
                      <a:pt x="7" y="2"/>
                    </a:cubicBezTo>
                    <a:close/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133">
                <a:extLst>
                  <a:ext uri="{FF2B5EF4-FFF2-40B4-BE49-F238E27FC236}">
                    <a16:creationId xmlns:a16="http://schemas.microsoft.com/office/drawing/2014/main" id="{494DC777-8E8E-415A-8BC2-818C6EC0AE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40451" y="1527176"/>
                <a:ext cx="44450" cy="42863"/>
              </a:xfrm>
              <a:custGeom>
                <a:avLst/>
                <a:gdLst>
                  <a:gd name="T0" fmla="*/ 6 w 12"/>
                  <a:gd name="T1" fmla="*/ 12 h 12"/>
                  <a:gd name="T2" fmla="*/ 0 w 12"/>
                  <a:gd name="T3" fmla="*/ 6 h 12"/>
                  <a:gd name="T4" fmla="*/ 6 w 12"/>
                  <a:gd name="T5" fmla="*/ 0 h 12"/>
                  <a:gd name="T6" fmla="*/ 12 w 12"/>
                  <a:gd name="T7" fmla="*/ 6 h 12"/>
                  <a:gd name="T8" fmla="*/ 6 w 12"/>
                  <a:gd name="T9" fmla="*/ 12 h 12"/>
                  <a:gd name="T10" fmla="*/ 6 w 12"/>
                  <a:gd name="T11" fmla="*/ 2 h 12"/>
                  <a:gd name="T12" fmla="*/ 2 w 12"/>
                  <a:gd name="T13" fmla="*/ 6 h 12"/>
                  <a:gd name="T14" fmla="*/ 6 w 12"/>
                  <a:gd name="T15" fmla="*/ 9 h 12"/>
                  <a:gd name="T16" fmla="*/ 9 w 12"/>
                  <a:gd name="T17" fmla="*/ 6 h 12"/>
                  <a:gd name="T18" fmla="*/ 6 w 12"/>
                  <a:gd name="T19" fmla="*/ 2 h 12"/>
                  <a:gd name="T20" fmla="*/ 6 w 12"/>
                  <a:gd name="T21" fmla="*/ 2 h 12"/>
                  <a:gd name="T22" fmla="*/ 6 w 12"/>
                  <a:gd name="T2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2" y="12"/>
                      <a:pt x="0" y="9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ubicBezTo>
                      <a:pt x="12" y="9"/>
                      <a:pt x="9" y="12"/>
                      <a:pt x="6" y="12"/>
                    </a:cubicBezTo>
                    <a:close/>
                    <a:moveTo>
                      <a:pt x="6" y="2"/>
                    </a:moveTo>
                    <a:cubicBezTo>
                      <a:pt x="4" y="2"/>
                      <a:pt x="2" y="4"/>
                      <a:pt x="2" y="6"/>
                    </a:cubicBezTo>
                    <a:cubicBezTo>
                      <a:pt x="2" y="8"/>
                      <a:pt x="4" y="9"/>
                      <a:pt x="6" y="9"/>
                    </a:cubicBezTo>
                    <a:cubicBezTo>
                      <a:pt x="8" y="9"/>
                      <a:pt x="9" y="8"/>
                      <a:pt x="9" y="6"/>
                    </a:cubicBezTo>
                    <a:cubicBezTo>
                      <a:pt x="9" y="4"/>
                      <a:pt x="8" y="2"/>
                      <a:pt x="6" y="2"/>
                    </a:cubicBezTo>
                    <a:close/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134">
                <a:extLst>
                  <a:ext uri="{FF2B5EF4-FFF2-40B4-BE49-F238E27FC236}">
                    <a16:creationId xmlns:a16="http://schemas.microsoft.com/office/drawing/2014/main" id="{DCDD0F40-0565-4B14-91C4-186525BE94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9013" y="1493838"/>
                <a:ext cx="39688" cy="36513"/>
              </a:xfrm>
              <a:custGeom>
                <a:avLst/>
                <a:gdLst>
                  <a:gd name="T0" fmla="*/ 6 w 11"/>
                  <a:gd name="T1" fmla="*/ 10 h 10"/>
                  <a:gd name="T2" fmla="*/ 0 w 11"/>
                  <a:gd name="T3" fmla="*/ 5 h 10"/>
                  <a:gd name="T4" fmla="*/ 6 w 11"/>
                  <a:gd name="T5" fmla="*/ 0 h 10"/>
                  <a:gd name="T6" fmla="*/ 11 w 11"/>
                  <a:gd name="T7" fmla="*/ 5 h 10"/>
                  <a:gd name="T8" fmla="*/ 6 w 11"/>
                  <a:gd name="T9" fmla="*/ 10 h 10"/>
                  <a:gd name="T10" fmla="*/ 6 w 11"/>
                  <a:gd name="T11" fmla="*/ 2 h 10"/>
                  <a:gd name="T12" fmla="*/ 3 w 11"/>
                  <a:gd name="T13" fmla="*/ 5 h 10"/>
                  <a:gd name="T14" fmla="*/ 6 w 11"/>
                  <a:gd name="T15" fmla="*/ 7 h 10"/>
                  <a:gd name="T16" fmla="*/ 8 w 11"/>
                  <a:gd name="T17" fmla="*/ 5 h 10"/>
                  <a:gd name="T18" fmla="*/ 6 w 11"/>
                  <a:gd name="T19" fmla="*/ 2 h 10"/>
                  <a:gd name="T20" fmla="*/ 6 w 11"/>
                  <a:gd name="T21" fmla="*/ 2 h 10"/>
                  <a:gd name="T22" fmla="*/ 6 w 11"/>
                  <a:gd name="T2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0">
                    <a:moveTo>
                      <a:pt x="6" y="10"/>
                    </a:moveTo>
                    <a:cubicBezTo>
                      <a:pt x="3" y="10"/>
                      <a:pt x="0" y="8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8" y="0"/>
                      <a:pt x="11" y="2"/>
                      <a:pt x="11" y="5"/>
                    </a:cubicBezTo>
                    <a:cubicBezTo>
                      <a:pt x="11" y="8"/>
                      <a:pt x="8" y="10"/>
                      <a:pt x="6" y="10"/>
                    </a:cubicBezTo>
                    <a:close/>
                    <a:moveTo>
                      <a:pt x="6" y="2"/>
                    </a:moveTo>
                    <a:cubicBezTo>
                      <a:pt x="4" y="2"/>
                      <a:pt x="3" y="3"/>
                      <a:pt x="3" y="5"/>
                    </a:cubicBezTo>
                    <a:cubicBezTo>
                      <a:pt x="3" y="6"/>
                      <a:pt x="4" y="7"/>
                      <a:pt x="6" y="7"/>
                    </a:cubicBezTo>
                    <a:cubicBezTo>
                      <a:pt x="7" y="7"/>
                      <a:pt x="8" y="6"/>
                      <a:pt x="8" y="5"/>
                    </a:cubicBezTo>
                    <a:cubicBezTo>
                      <a:pt x="8" y="3"/>
                      <a:pt x="7" y="2"/>
                      <a:pt x="6" y="2"/>
                    </a:cubicBezTo>
                    <a:close/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135">
                <a:extLst>
                  <a:ext uri="{FF2B5EF4-FFF2-40B4-BE49-F238E27FC236}">
                    <a16:creationId xmlns:a16="http://schemas.microsoft.com/office/drawing/2014/main" id="{2E218090-4029-4D74-93C9-09E87DED2E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11876" y="1325563"/>
                <a:ext cx="7938" cy="60325"/>
              </a:xfrm>
              <a:custGeom>
                <a:avLst/>
                <a:gdLst>
                  <a:gd name="T0" fmla="*/ 1 w 2"/>
                  <a:gd name="T1" fmla="*/ 17 h 17"/>
                  <a:gd name="T2" fmla="*/ 0 w 2"/>
                  <a:gd name="T3" fmla="*/ 16 h 17"/>
                  <a:gd name="T4" fmla="*/ 0 w 2"/>
                  <a:gd name="T5" fmla="*/ 2 h 17"/>
                  <a:gd name="T6" fmla="*/ 1 w 2"/>
                  <a:gd name="T7" fmla="*/ 0 h 17"/>
                  <a:gd name="T8" fmla="*/ 2 w 2"/>
                  <a:gd name="T9" fmla="*/ 2 h 17"/>
                  <a:gd name="T10" fmla="*/ 2 w 2"/>
                  <a:gd name="T11" fmla="*/ 16 h 17"/>
                  <a:gd name="T12" fmla="*/ 1 w 2"/>
                  <a:gd name="T13" fmla="*/ 17 h 17"/>
                  <a:gd name="T14" fmla="*/ 1 w 2"/>
                  <a:gd name="T15" fmla="*/ 17 h 17"/>
                  <a:gd name="T16" fmla="*/ 1 w 2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17">
                    <a:moveTo>
                      <a:pt x="1" y="17"/>
                    </a:moveTo>
                    <a:cubicBezTo>
                      <a:pt x="0" y="17"/>
                      <a:pt x="0" y="16"/>
                      <a:pt x="0" y="1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7"/>
                      <a:pt x="1" y="17"/>
                    </a:cubicBezTo>
                    <a:close/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136">
                <a:extLst>
                  <a:ext uri="{FF2B5EF4-FFF2-40B4-BE49-F238E27FC236}">
                    <a16:creationId xmlns:a16="http://schemas.microsoft.com/office/drawing/2014/main" id="{DEE1F830-B33A-4A7B-B984-95C130DA77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11876" y="1397001"/>
                <a:ext cx="7938" cy="11113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2 h 3"/>
                  <a:gd name="T4" fmla="*/ 0 w 2"/>
                  <a:gd name="T5" fmla="*/ 1 h 3"/>
                  <a:gd name="T6" fmla="*/ 1 w 2"/>
                  <a:gd name="T7" fmla="*/ 0 h 3"/>
                  <a:gd name="T8" fmla="*/ 2 w 2"/>
                  <a:gd name="T9" fmla="*/ 1 h 3"/>
                  <a:gd name="T10" fmla="*/ 2 w 2"/>
                  <a:gd name="T11" fmla="*/ 2 h 3"/>
                  <a:gd name="T12" fmla="*/ 1 w 2"/>
                  <a:gd name="T13" fmla="*/ 3 h 3"/>
                  <a:gd name="T14" fmla="*/ 1 w 2"/>
                  <a:gd name="T15" fmla="*/ 3 h 3"/>
                  <a:gd name="T16" fmla="*/ 1 w 2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82" name="Group 3">
            <a:extLst>
              <a:ext uri="{FF2B5EF4-FFF2-40B4-BE49-F238E27FC236}">
                <a16:creationId xmlns:a16="http://schemas.microsoft.com/office/drawing/2014/main" id="{EA628A73-6C81-47B0-A7EF-93FF6C177BBD}"/>
              </a:ext>
            </a:extLst>
          </p:cNvPr>
          <p:cNvGrpSpPr/>
          <p:nvPr/>
        </p:nvGrpSpPr>
        <p:grpSpPr>
          <a:xfrm>
            <a:off x="4425507" y="1503707"/>
            <a:ext cx="3314698" cy="1600929"/>
            <a:chOff x="4438652" y="1700762"/>
            <a:chExt cx="3314698" cy="1600929"/>
          </a:xfrm>
        </p:grpSpPr>
        <p:sp>
          <p:nvSpPr>
            <p:cNvPr id="83" name="TextBox 85">
              <a:extLst>
                <a:ext uri="{FF2B5EF4-FFF2-40B4-BE49-F238E27FC236}">
                  <a16:creationId xmlns:a16="http://schemas.microsoft.com/office/drawing/2014/main" id="{1C5C569D-3065-4E49-84B3-E5FBAC54906D}"/>
                </a:ext>
              </a:extLst>
            </p:cNvPr>
            <p:cNvSpPr txBox="1"/>
            <p:nvPr/>
          </p:nvSpPr>
          <p:spPr>
            <a:xfrm>
              <a:off x="4438652" y="2101362"/>
              <a:ext cx="3314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投資學</a:t>
              </a:r>
              <a:endParaRPr lang="en-US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en-US" dirty="0" err="1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期貨與選擇權</a:t>
              </a:r>
              <a:endParaRPr lang="en-US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投資銀行管理</a:t>
              </a:r>
              <a:endParaRPr lang="en-US" altLang="zh-TW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金融市場與機構管理</a:t>
              </a:r>
              <a:endParaRPr lang="en-US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84" name="TextBox 86">
              <a:extLst>
                <a:ext uri="{FF2B5EF4-FFF2-40B4-BE49-F238E27FC236}">
                  <a16:creationId xmlns:a16="http://schemas.microsoft.com/office/drawing/2014/main" id="{A4FD8B4F-C3BE-401E-8C9F-150580C6520B}"/>
                </a:ext>
              </a:extLst>
            </p:cNvPr>
            <p:cNvSpPr txBox="1"/>
            <p:nvPr/>
          </p:nvSpPr>
          <p:spPr>
            <a:xfrm>
              <a:off x="4862427" y="1700762"/>
              <a:ext cx="2468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投資</a:t>
              </a:r>
              <a:endParaRPr 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85" name="Group 94">
            <a:extLst>
              <a:ext uri="{FF2B5EF4-FFF2-40B4-BE49-F238E27FC236}">
                <a16:creationId xmlns:a16="http://schemas.microsoft.com/office/drawing/2014/main" id="{A39731EF-694A-4D45-94CE-396A1C8769B1}"/>
              </a:ext>
            </a:extLst>
          </p:cNvPr>
          <p:cNvGrpSpPr/>
          <p:nvPr/>
        </p:nvGrpSpPr>
        <p:grpSpPr>
          <a:xfrm>
            <a:off x="290568" y="4916511"/>
            <a:ext cx="2059977" cy="1288978"/>
            <a:chOff x="4438652" y="1700762"/>
            <a:chExt cx="2059977" cy="1288978"/>
          </a:xfrm>
        </p:grpSpPr>
        <p:sp>
          <p:nvSpPr>
            <p:cNvPr id="86" name="TextBox 95">
              <a:extLst>
                <a:ext uri="{FF2B5EF4-FFF2-40B4-BE49-F238E27FC236}">
                  <a16:creationId xmlns:a16="http://schemas.microsoft.com/office/drawing/2014/main" id="{2BE0AC8A-62EF-48B0-BFDE-5372AD006FE4}"/>
                </a:ext>
              </a:extLst>
            </p:cNvPr>
            <p:cNvSpPr txBox="1"/>
            <p:nvPr/>
          </p:nvSpPr>
          <p:spPr>
            <a:xfrm>
              <a:off x="4438652" y="2066410"/>
              <a:ext cx="20599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err="1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財務管理</a:t>
              </a:r>
              <a:endParaRPr lang="en-US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r"/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中級財務管理</a:t>
              </a:r>
              <a:endParaRPr lang="en-US" altLang="zh-TW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r"/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國際財務管理</a:t>
              </a:r>
              <a:endParaRPr lang="en-US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87" name="TextBox 96">
              <a:extLst>
                <a:ext uri="{FF2B5EF4-FFF2-40B4-BE49-F238E27FC236}">
                  <a16:creationId xmlns:a16="http://schemas.microsoft.com/office/drawing/2014/main" id="{3050CDA6-328B-4981-BB74-16484C12A592}"/>
                </a:ext>
              </a:extLst>
            </p:cNvPr>
            <p:cNvSpPr txBox="1"/>
            <p:nvPr/>
          </p:nvSpPr>
          <p:spPr>
            <a:xfrm>
              <a:off x="4438652" y="1700762"/>
              <a:ext cx="2059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公司治理</a:t>
              </a:r>
              <a:endParaRPr 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88" name="Group 97">
            <a:extLst>
              <a:ext uri="{FF2B5EF4-FFF2-40B4-BE49-F238E27FC236}">
                <a16:creationId xmlns:a16="http://schemas.microsoft.com/office/drawing/2014/main" id="{EDF44019-DE74-4234-8E8A-F67972B5036C}"/>
              </a:ext>
            </a:extLst>
          </p:cNvPr>
          <p:cNvGrpSpPr/>
          <p:nvPr/>
        </p:nvGrpSpPr>
        <p:grpSpPr>
          <a:xfrm>
            <a:off x="8914167" y="2972283"/>
            <a:ext cx="2079818" cy="1292662"/>
            <a:chOff x="4418811" y="1700762"/>
            <a:chExt cx="2079818" cy="1292662"/>
          </a:xfrm>
        </p:grpSpPr>
        <p:sp>
          <p:nvSpPr>
            <p:cNvPr id="89" name="TextBox 98">
              <a:extLst>
                <a:ext uri="{FF2B5EF4-FFF2-40B4-BE49-F238E27FC236}">
                  <a16:creationId xmlns:a16="http://schemas.microsoft.com/office/drawing/2014/main" id="{AE5EBCC3-0257-43C6-948B-14FACBC2B7A2}"/>
                </a:ext>
              </a:extLst>
            </p:cNvPr>
            <p:cNvSpPr txBox="1"/>
            <p:nvPr/>
          </p:nvSpPr>
          <p:spPr>
            <a:xfrm>
              <a:off x="4418811" y="2070094"/>
              <a:ext cx="20599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會計學</a:t>
              </a:r>
              <a:endParaRPr lang="en-US" altLang="zh-TW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dirty="0" err="1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財務報表分析</a:t>
              </a:r>
              <a:endParaRPr lang="en-US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管理會計學</a:t>
              </a:r>
              <a:endParaRPr lang="en-US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0" name="TextBox 99">
              <a:extLst>
                <a:ext uri="{FF2B5EF4-FFF2-40B4-BE49-F238E27FC236}">
                  <a16:creationId xmlns:a16="http://schemas.microsoft.com/office/drawing/2014/main" id="{15EA2722-AD9D-477F-A5B7-F2459CF753E6}"/>
                </a:ext>
              </a:extLst>
            </p:cNvPr>
            <p:cNvSpPr txBox="1"/>
            <p:nvPr/>
          </p:nvSpPr>
          <p:spPr>
            <a:xfrm>
              <a:off x="4438652" y="1700762"/>
              <a:ext cx="2059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財務會計</a:t>
              </a:r>
              <a:endParaRPr 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91" name="Group 101">
            <a:extLst>
              <a:ext uri="{FF2B5EF4-FFF2-40B4-BE49-F238E27FC236}">
                <a16:creationId xmlns:a16="http://schemas.microsoft.com/office/drawing/2014/main" id="{2A434A9F-68D4-40A0-8291-7DD0A8B4F2FC}"/>
              </a:ext>
            </a:extLst>
          </p:cNvPr>
          <p:cNvGrpSpPr/>
          <p:nvPr/>
        </p:nvGrpSpPr>
        <p:grpSpPr>
          <a:xfrm>
            <a:off x="9302983" y="4756373"/>
            <a:ext cx="2105966" cy="1312548"/>
            <a:chOff x="4438651" y="1700762"/>
            <a:chExt cx="1741604" cy="1312548"/>
          </a:xfrm>
        </p:grpSpPr>
        <p:sp>
          <p:nvSpPr>
            <p:cNvPr id="92" name="TextBox 102">
              <a:extLst>
                <a:ext uri="{FF2B5EF4-FFF2-40B4-BE49-F238E27FC236}">
                  <a16:creationId xmlns:a16="http://schemas.microsoft.com/office/drawing/2014/main" id="{558063DF-6A28-4A69-91A6-DC5F694916C3}"/>
                </a:ext>
              </a:extLst>
            </p:cNvPr>
            <p:cNvSpPr txBox="1"/>
            <p:nvPr/>
          </p:nvSpPr>
          <p:spPr>
            <a:xfrm>
              <a:off x="4438653" y="2089980"/>
              <a:ext cx="17416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個體經濟學</a:t>
              </a:r>
              <a:endParaRPr lang="en-US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總體經濟學</a:t>
              </a:r>
              <a:endParaRPr lang="en-US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貨幣銀行學</a:t>
              </a:r>
              <a:endParaRPr lang="en-US" altLang="zh-TW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3" name="TextBox 103">
              <a:extLst>
                <a:ext uri="{FF2B5EF4-FFF2-40B4-BE49-F238E27FC236}">
                  <a16:creationId xmlns:a16="http://schemas.microsoft.com/office/drawing/2014/main" id="{3A999DB8-ECAB-4D7C-9734-8C1AD5E8AED9}"/>
                </a:ext>
              </a:extLst>
            </p:cNvPr>
            <p:cNvSpPr txBox="1"/>
            <p:nvPr/>
          </p:nvSpPr>
          <p:spPr>
            <a:xfrm>
              <a:off x="4438651" y="1700762"/>
              <a:ext cx="1383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經濟學</a:t>
              </a:r>
              <a:endParaRPr 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94" name="Group 106">
            <a:extLst>
              <a:ext uri="{FF2B5EF4-FFF2-40B4-BE49-F238E27FC236}">
                <a16:creationId xmlns:a16="http://schemas.microsoft.com/office/drawing/2014/main" id="{B592B965-C605-4446-A610-A1008694F733}"/>
              </a:ext>
            </a:extLst>
          </p:cNvPr>
          <p:cNvGrpSpPr/>
          <p:nvPr/>
        </p:nvGrpSpPr>
        <p:grpSpPr>
          <a:xfrm>
            <a:off x="413293" y="3072157"/>
            <a:ext cx="2894449" cy="1312552"/>
            <a:chOff x="4429965" y="1700762"/>
            <a:chExt cx="1750290" cy="1312552"/>
          </a:xfrm>
        </p:grpSpPr>
        <p:sp>
          <p:nvSpPr>
            <p:cNvPr id="95" name="TextBox 107">
              <a:extLst>
                <a:ext uri="{FF2B5EF4-FFF2-40B4-BE49-F238E27FC236}">
                  <a16:creationId xmlns:a16="http://schemas.microsoft.com/office/drawing/2014/main" id="{025E98D4-69EE-4DF5-9133-E35B1B1BAB2A}"/>
                </a:ext>
              </a:extLst>
            </p:cNvPr>
            <p:cNvSpPr txBox="1"/>
            <p:nvPr/>
          </p:nvSpPr>
          <p:spPr>
            <a:xfrm>
              <a:off x="4429965" y="2089984"/>
              <a:ext cx="17416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微積分</a:t>
              </a:r>
              <a:endParaRPr lang="en-US" altLang="zh-TW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r"/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統計學</a:t>
              </a:r>
              <a:endParaRPr lang="en-US" altLang="zh-TW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r"/>
              <a:r>
                <a:rPr lang="zh-TW" altLang="en-US" dirty="0">
                  <a:solidFill>
                    <a:srgbClr val="7D8287">
                      <a:lumMod val="7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計量經濟學</a:t>
              </a:r>
              <a:endParaRPr lang="en-US" dirty="0">
                <a:solidFill>
                  <a:srgbClr val="7D8287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6" name="TextBox 108">
              <a:extLst>
                <a:ext uri="{FF2B5EF4-FFF2-40B4-BE49-F238E27FC236}">
                  <a16:creationId xmlns:a16="http://schemas.microsoft.com/office/drawing/2014/main" id="{210E1F30-51E1-45F8-A68F-A2E76F2C4C27}"/>
                </a:ext>
              </a:extLst>
            </p:cNvPr>
            <p:cNvSpPr txBox="1"/>
            <p:nvPr/>
          </p:nvSpPr>
          <p:spPr>
            <a:xfrm>
              <a:off x="4525902" y="1700762"/>
              <a:ext cx="1654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財務工程</a:t>
              </a:r>
              <a:endParaRPr 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4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81A3517-C691-44E9-B91E-02D0A9403136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直角三角形 9">
            <a:extLst>
              <a:ext uri="{FF2B5EF4-FFF2-40B4-BE49-F238E27FC236}">
                <a16:creationId xmlns:a16="http://schemas.microsoft.com/office/drawing/2014/main" id="{DA97D404-904A-49D7-8890-E50201E372FF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68C3FD-A063-45F3-91FC-CBFD13937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002" t="-2575" r="8260" b="13860"/>
          <a:stretch/>
        </p:blipFill>
        <p:spPr>
          <a:xfrm>
            <a:off x="81281" y="1325881"/>
            <a:ext cx="8026400" cy="5100320"/>
          </a:xfrm>
          <a:prstGeom prst="rect">
            <a:avLst/>
          </a:prstGeom>
        </p:spPr>
      </p:pic>
      <p:sp>
        <p:nvSpPr>
          <p:cNvPr id="4" name="文本框 25">
            <a:extLst>
              <a:ext uri="{FF2B5EF4-FFF2-40B4-BE49-F238E27FC236}">
                <a16:creationId xmlns:a16="http://schemas.microsoft.com/office/drawing/2014/main" id="{C708D7E1-1F72-415C-B7FD-436880100F2B}"/>
              </a:ext>
            </a:extLst>
          </p:cNvPr>
          <p:cNvSpPr txBox="1"/>
          <p:nvPr/>
        </p:nvSpPr>
        <p:spPr>
          <a:xfrm>
            <a:off x="4394412" y="617009"/>
            <a:ext cx="3645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財金課程</a:t>
            </a:r>
            <a:r>
              <a:rPr kumimoji="1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投資銀行</a:t>
            </a:r>
            <a:endParaRPr kumimoji="1" lang="en-US" altLang="zh-TW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ED5EDC7-B969-4B19-BBB8-EB523DBCC650}"/>
              </a:ext>
            </a:extLst>
          </p:cNvPr>
          <p:cNvSpPr txBox="1"/>
          <p:nvPr/>
        </p:nvSpPr>
        <p:spPr>
          <a:xfrm>
            <a:off x="8107681" y="1844716"/>
            <a:ext cx="399288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大學部一、二、三年級之課程著重財務理論、觀念及模型之說明及實證，使其了解並使用財務分析工具；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四年級之課程則加強財務金融知識之應用及實務經驗之傳授，制度及個案之討論則以我國的實例為主，外國之案例為輔。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0C498FF-C8AC-4B23-A639-359238BF0D1F}"/>
              </a:ext>
            </a:extLst>
          </p:cNvPr>
          <p:cNvSpPr/>
          <p:nvPr/>
        </p:nvSpPr>
        <p:spPr>
          <a:xfrm>
            <a:off x="162560" y="2519680"/>
            <a:ext cx="8026400" cy="39065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22C9FD8-E721-475D-97D4-CD47CBED89A5}"/>
              </a:ext>
            </a:extLst>
          </p:cNvPr>
          <p:cNvSpPr txBox="1"/>
          <p:nvPr/>
        </p:nvSpPr>
        <p:spPr>
          <a:xfrm>
            <a:off x="8224289" y="5329936"/>
            <a:ext cx="387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全部課程都有提供！！</a:t>
            </a:r>
          </a:p>
        </p:txBody>
      </p:sp>
      <p:sp>
        <p:nvSpPr>
          <p:cNvPr id="2" name="矩形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  <p:sp>
        <p:nvSpPr>
          <p:cNvPr id="5" name="矩形 4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  <p:sp>
        <p:nvSpPr>
          <p:cNvPr id="11" name="矩形 10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2288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F7EE6F0-C9B8-4E8D-89A8-9AFCCCCACCCC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直角三角形 9">
            <a:extLst>
              <a:ext uri="{FF2B5EF4-FFF2-40B4-BE49-F238E27FC236}">
                <a16:creationId xmlns:a16="http://schemas.microsoft.com/office/drawing/2014/main" id="{C6CBDF7C-1A6A-4F5C-BAD6-6D534B05EF89}"/>
              </a:ext>
            </a:extLst>
          </p:cNvPr>
          <p:cNvSpPr/>
          <p:nvPr/>
        </p:nvSpPr>
        <p:spPr>
          <a:xfrm>
            <a:off x="-75968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25">
            <a:extLst>
              <a:ext uri="{FF2B5EF4-FFF2-40B4-BE49-F238E27FC236}">
                <a16:creationId xmlns:a16="http://schemas.microsoft.com/office/drawing/2014/main" id="{2C5FA0DC-55E6-45EF-9CBA-4E7E5A2E49EC}"/>
              </a:ext>
            </a:extLst>
          </p:cNvPr>
          <p:cNvSpPr txBox="1"/>
          <p:nvPr/>
        </p:nvSpPr>
        <p:spPr>
          <a:xfrm>
            <a:off x="4094481" y="630072"/>
            <a:ext cx="3789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課程舉例</a:t>
            </a:r>
            <a:r>
              <a:rPr kumimoji="1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資產管理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444B784-F713-4033-8DD7-944C3BD7E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615" b="1897"/>
          <a:stretch/>
        </p:blipFill>
        <p:spPr>
          <a:xfrm>
            <a:off x="1462087" y="1483360"/>
            <a:ext cx="8840153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18D3EB12-81AC-40BD-A37B-48180533CE4A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直角三角形 7">
            <a:extLst>
              <a:ext uri="{FF2B5EF4-FFF2-40B4-BE49-F238E27FC236}">
                <a16:creationId xmlns:a16="http://schemas.microsoft.com/office/drawing/2014/main" id="{4E244C25-FE80-426E-A67F-5EA73C14FF0F}"/>
              </a:ext>
            </a:extLst>
          </p:cNvPr>
          <p:cNvSpPr/>
          <p:nvPr/>
        </p:nvSpPr>
        <p:spPr>
          <a:xfrm>
            <a:off x="-75968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圖片 1" descr="2c169923-5b0b-4c9e-432c-228aaf5285d0-1.jpg">
            <a:extLst>
              <a:ext uri="{FF2B5EF4-FFF2-40B4-BE49-F238E27FC236}">
                <a16:creationId xmlns:a16="http://schemas.microsoft.com/office/drawing/2014/main" id="{1A4BB41C-5FA2-44BE-9F4C-8C32F89F7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2" b="97561" l="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84" y="2426614"/>
            <a:ext cx="2520280" cy="1679137"/>
          </a:xfrm>
          <a:prstGeom prst="rect">
            <a:avLst/>
          </a:prstGeom>
        </p:spPr>
      </p:pic>
      <p:pic>
        <p:nvPicPr>
          <p:cNvPr id="3" name="圖片 2" descr="Unknown.png">
            <a:extLst>
              <a:ext uri="{FF2B5EF4-FFF2-40B4-BE49-F238E27FC236}">
                <a16:creationId xmlns:a16="http://schemas.microsoft.com/office/drawing/2014/main" id="{BB0E8BCF-9951-4235-8C81-258EA0B17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8" b="96528" l="5143" r="98286">
                        <a14:foregroundMark x1="24286" y1="28472" x2="24286" y2="28472"/>
                        <a14:foregroundMark x1="32000" y1="30556" x2="32000" y2="30556"/>
                        <a14:foregroundMark x1="37429" y1="29861" x2="37429" y2="29861"/>
                        <a14:foregroundMark x1="56286" y1="35417" x2="56286" y2="35417"/>
                        <a14:foregroundMark x1="98286" y1="59028" x2="98286" y2="59028"/>
                        <a14:foregroundMark x1="5429" y1="70139" x2="5429" y2="70139"/>
                        <a14:foregroundMark x1="5429" y1="74306" x2="5429" y2="74306"/>
                        <a14:foregroundMark x1="45429" y1="27083" x2="45429" y2="27083"/>
                        <a14:foregroundMark x1="41714" y1="40972" x2="41714" y2="40972"/>
                        <a14:foregroundMark x1="18571" y1="25000" x2="18571" y2="25000"/>
                        <a14:foregroundMark x1="52000" y1="43056" x2="52000" y2="43056"/>
                        <a14:foregroundMark x1="94571" y1="68056" x2="94571" y2="68056"/>
                        <a14:foregroundMark x1="92571" y1="85417" x2="91429" y2="86111"/>
                        <a14:foregroundMark x1="86857" y1="90278" x2="86857" y2="90278"/>
                        <a14:foregroundMark x1="84000" y1="90278" x2="84000" y2="90278"/>
                        <a14:foregroundMark x1="78000" y1="90278" x2="76857" y2="90278"/>
                        <a14:foregroundMark x1="74286" y1="90278" x2="74286" y2="90278"/>
                        <a14:foregroundMark x1="74000" y1="90278" x2="74000" y2="90278"/>
                        <a14:foregroundMark x1="75429" y1="85417" x2="77714" y2="84722"/>
                        <a14:foregroundMark x1="78286" y1="84722" x2="81143" y2="82639"/>
                        <a14:foregroundMark x1="83714" y1="80556" x2="83714" y2="80556"/>
                        <a14:foregroundMark x1="84000" y1="79861" x2="88571" y2="77083"/>
                        <a14:foregroundMark x1="88571" y1="76389" x2="90571" y2="75694"/>
                        <a14:foregroundMark x1="94000" y1="75694" x2="95143" y2="73611"/>
                        <a14:foregroundMark x1="96857" y1="65972" x2="96857" y2="59028"/>
                        <a14:foregroundMark x1="96857" y1="56944" x2="96000" y2="56944"/>
                        <a14:foregroundMark x1="90286" y1="59028" x2="89714" y2="62500"/>
                        <a14:foregroundMark x1="89429" y1="63889" x2="89429" y2="63889"/>
                        <a14:foregroundMark x1="88000" y1="63889" x2="85143" y2="63889"/>
                        <a14:foregroundMark x1="80286" y1="63889" x2="77714" y2="63889"/>
                        <a14:foregroundMark x1="73429" y1="63889" x2="70856" y2="63168"/>
                        <a14:foregroundMark x1="72997" y1="53650" x2="73143" y2="53472"/>
                        <a14:foregroundMark x1="90857" y1="40972" x2="91247" y2="40972"/>
                        <a14:foregroundMark x1="92345" y1="41143" x2="94286" y2="41667"/>
                        <a14:foregroundMark x1="94286" y1="42361" x2="94286" y2="45732"/>
                        <a14:foregroundMark x1="92954" y1="50816" x2="90000" y2="54167"/>
                        <a14:foregroundMark x1="60801" y1="53767" x2="54857" y2="53472"/>
                        <a14:foregroundMark x1="75549" y1="54499" x2="72836" y2="54364"/>
                        <a14:foregroundMark x1="78356" y1="54637" x2="78087" y2="54624"/>
                        <a14:foregroundMark x1="54857" y1="52778" x2="60286" y2="53472"/>
                        <a14:foregroundMark x1="78868" y1="51641" x2="79017" y2="51593"/>
                        <a14:foregroundMark x1="73143" y1="53472" x2="76062" y2="52538"/>
                        <a14:foregroundMark x1="95143" y1="50000" x2="96000" y2="50000"/>
                        <a14:foregroundMark x1="92502" y1="52543" x2="89429" y2="54167"/>
                        <a14:foregroundMark x1="96000" y1="50694" x2="93829" y2="51842"/>
                        <a14:foregroundMark x1="87143" y1="56944" x2="91714" y2="70833"/>
                        <a14:foregroundMark x1="96000" y1="79861" x2="96000" y2="79861"/>
                        <a14:foregroundMark x1="94000" y1="86806" x2="90857" y2="89583"/>
                        <a14:foregroundMark x1="90286" y1="89583" x2="86571" y2="90278"/>
                        <a14:foregroundMark x1="84857" y1="90278" x2="84857" y2="90278"/>
                        <a14:foregroundMark x1="68571" y1="63889" x2="68571" y2="63889"/>
                        <a14:foregroundMark x1="96000" y1="84722" x2="96571" y2="87500"/>
                        <a14:foregroundMark x1="96857" y1="88194" x2="96857" y2="88194"/>
                        <a14:foregroundMark x1="96857" y1="90972" x2="97429" y2="93056"/>
                        <a14:foregroundMark x1="97714" y1="96528" x2="97714" y2="96528"/>
                        <a14:foregroundMark x1="54857" y1="43056" x2="54857" y2="43056"/>
                        <a14:foregroundMark x1="60000" y1="28472" x2="60000" y2="28472"/>
                        <a14:foregroundMark x1="60857" y1="56944" x2="60857" y2="56944"/>
                        <a14:foregroundMark x1="52286" y1="54167" x2="52286" y2="54167"/>
                        <a14:foregroundMark x1="51429" y1="34722" x2="51429" y2="34722"/>
                        <a14:foregroundMark x1="41429" y1="23611" x2="41429" y2="23611"/>
                        <a14:foregroundMark x1="42857" y1="26389" x2="42857" y2="26389"/>
                        <a14:foregroundMark x1="37714" y1="27083" x2="37714" y2="27083"/>
                        <a14:foregroundMark x1="37714" y1="32639" x2="37714" y2="32639"/>
                        <a14:foregroundMark x1="46000" y1="52083" x2="46000" y2="52083"/>
                        <a14:foregroundMark x1="44286" y1="57639" x2="44286" y2="57639"/>
                        <a14:foregroundMark x1="39714" y1="59028" x2="39714" y2="59028"/>
                        <a14:foregroundMark x1="30857" y1="49306" x2="30857" y2="49306"/>
                        <a14:foregroundMark x1="30857" y1="37500" x2="30857" y2="37500"/>
                        <a14:foregroundMark x1="30857" y1="29167" x2="30857" y2="29167"/>
                        <a14:foregroundMark x1="23714" y1="29167" x2="23714" y2="29167"/>
                        <a14:foregroundMark x1="15429" y1="40972" x2="15429" y2="40972"/>
                        <a14:foregroundMark x1="22857" y1="44444" x2="22857" y2="44444"/>
                        <a14:foregroundMark x1="23429" y1="59028" x2="23429" y2="59028"/>
                        <a14:foregroundMark x1="15714" y1="59028" x2="15714" y2="59028"/>
                        <a14:foregroundMark x1="15714" y1="43056" x2="15714" y2="43056"/>
                        <a14:foregroundMark x1="5143" y1="81250" x2="5143" y2="81250"/>
                        <a14:foregroundMark x1="71429" y1="52778" x2="71429" y2="52778"/>
                        <a14:foregroundMark x1="69429" y1="55556" x2="69429" y2="55556"/>
                        <a14:foregroundMark x1="72286" y1="55556" x2="72286" y2="55556"/>
                        <a14:foregroundMark x1="71714" y1="54167" x2="69714" y2="54167"/>
                        <a14:foregroundMark x1="70000" y1="54167" x2="70000" y2="54167"/>
                        <a14:backgroundMark x1="55714" y1="53472" x2="55714" y2="53472"/>
                        <a14:backgroundMark x1="56571" y1="56944" x2="56571" y2="56944"/>
                        <a14:backgroundMark x1="64286" y1="54861" x2="64286" y2="54861"/>
                        <a14:backgroundMark x1="64286" y1="54861" x2="64286" y2="55556"/>
                        <a14:backgroundMark x1="64286" y1="55556" x2="64286" y2="55556"/>
                        <a14:backgroundMark x1="62000" y1="52083" x2="62000" y2="52083"/>
                        <a14:backgroundMark x1="61143" y1="52778" x2="61143" y2="52778"/>
                        <a14:backgroundMark x1="61143" y1="52778" x2="62571" y2="54167"/>
                        <a14:backgroundMark x1="62571" y1="54167" x2="62571" y2="54167"/>
                        <a14:backgroundMark x1="60000" y1="54167" x2="60000" y2="54167"/>
                        <a14:backgroundMark x1="61714" y1="54167" x2="61714" y2="54167"/>
                        <a14:backgroundMark x1="62000" y1="54167" x2="64000" y2="55556"/>
                        <a14:backgroundMark x1="64000" y1="55556" x2="64571" y2="55556"/>
                        <a14:backgroundMark x1="64857" y1="54861" x2="69766" y2="54364"/>
                        <a14:backgroundMark x1="64000" y1="51389" x2="64000" y2="51389"/>
                        <a14:backgroundMark x1="64286" y1="51389" x2="65429" y2="51389"/>
                        <a14:backgroundMark x1="67429" y1="51389" x2="67429" y2="51389"/>
                        <a14:backgroundMark x1="64571" y1="52083" x2="64571" y2="52083"/>
                        <a14:backgroundMark x1="64571" y1="54167" x2="64571" y2="54167"/>
                        <a14:backgroundMark x1="70684" y1="50234" x2="74286" y2="47917"/>
                        <a14:backgroundMark x1="66730" y1="52778" x2="68973" y2="51335"/>
                        <a14:backgroundMark x1="64571" y1="54167" x2="66730" y2="52778"/>
                        <a14:backgroundMark x1="81714" y1="45833" x2="81714" y2="45833"/>
                        <a14:backgroundMark x1="82286" y1="45139" x2="82286" y2="45139"/>
                        <a14:backgroundMark x1="78286" y1="45139" x2="78286" y2="45139"/>
                        <a14:backgroundMark x1="78000" y1="45139" x2="78000" y2="45139"/>
                        <a14:backgroundMark x1="78000" y1="45139" x2="80571" y2="45139"/>
                        <a14:backgroundMark x1="80571" y1="44444" x2="86571" y2="39583"/>
                        <a14:backgroundMark x1="86571" y1="39583" x2="86571" y2="39583"/>
                        <a14:backgroundMark x1="86571" y1="39583" x2="90857" y2="36806"/>
                        <a14:backgroundMark x1="91143" y1="36806" x2="91143" y2="36806"/>
                        <a14:backgroundMark x1="92857" y1="36111" x2="93143" y2="37500"/>
                        <a14:backgroundMark x1="93429" y1="39583" x2="93429" y2="39583"/>
                        <a14:backgroundMark x1="93714" y1="40972" x2="93714" y2="40972"/>
                        <a14:backgroundMark x1="94286" y1="40972" x2="94286" y2="40972"/>
                        <a14:backgroundMark x1="94000" y1="40972" x2="94000" y2="40972"/>
                        <a14:backgroundMark x1="92000" y1="40278" x2="92000" y2="40278"/>
                        <a14:backgroundMark x1="92000" y1="40278" x2="92000" y2="40278"/>
                        <a14:backgroundMark x1="93429" y1="40278" x2="93429" y2="40278"/>
                        <a14:backgroundMark x1="94286" y1="40278" x2="94286" y2="40278"/>
                        <a14:backgroundMark x1="94286" y1="40278" x2="94286" y2="40278"/>
                        <a14:backgroundMark x1="94286" y1="40278" x2="94286" y2="40278"/>
                        <a14:backgroundMark x1="92286" y1="40278" x2="92286" y2="40278"/>
                        <a14:backgroundMark x1="91429" y1="40278" x2="91429" y2="40278"/>
                        <a14:backgroundMark x1="91429" y1="40278" x2="91429" y2="40278"/>
                        <a14:backgroundMark x1="91429" y1="40278" x2="92571" y2="40278"/>
                        <a14:backgroundMark x1="95714" y1="40278" x2="96857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72" y="2642638"/>
            <a:ext cx="2926804" cy="1344290"/>
          </a:xfrm>
          <a:prstGeom prst="rect">
            <a:avLst/>
          </a:prstGeom>
        </p:spPr>
      </p:pic>
      <p:sp>
        <p:nvSpPr>
          <p:cNvPr id="4" name="矩形 259">
            <a:extLst>
              <a:ext uri="{FF2B5EF4-FFF2-40B4-BE49-F238E27FC236}">
                <a16:creationId xmlns:a16="http://schemas.microsoft.com/office/drawing/2014/main" id="{FD8240A4-100C-4549-9388-E535A3D99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226814"/>
            <a:ext cx="4572000" cy="94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2800" cap="all" dirty="0">
                <a:latin typeface="微軟正黑體"/>
                <a:ea typeface="微軟正黑體"/>
                <a:cs typeface="微軟正黑體"/>
              </a:rPr>
              <a:t>相同預期報酬率下</a:t>
            </a:r>
            <a:endParaRPr lang="en-US" altLang="zh-TW" sz="2800" cap="all" dirty="0">
              <a:latin typeface="微軟正黑體"/>
              <a:ea typeface="微軟正黑體"/>
              <a:cs typeface="微軟正黑體"/>
            </a:endParaRPr>
          </a:p>
          <a:p>
            <a:pPr algn="ctr">
              <a:buNone/>
            </a:pPr>
            <a:r>
              <a:rPr lang="zh-TW" altLang="en-US" sz="2800" cap="all" dirty="0">
                <a:latin typeface="微軟正黑體"/>
                <a:ea typeface="微軟正黑體"/>
                <a:cs typeface="微軟正黑體"/>
              </a:rPr>
              <a:t>風險最小</a:t>
            </a:r>
            <a:endParaRPr lang="zh-CN" altLang="en-US" sz="2800" cap="all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" name="矩形 259">
            <a:extLst>
              <a:ext uri="{FF2B5EF4-FFF2-40B4-BE49-F238E27FC236}">
                <a16:creationId xmlns:a16="http://schemas.microsoft.com/office/drawing/2014/main" id="{B7353275-D719-43D9-8109-FBAAD9B0A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3168" y="4226814"/>
            <a:ext cx="4572000" cy="94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2800" cap="all" dirty="0">
                <a:latin typeface="微軟正黑體"/>
                <a:ea typeface="微軟正黑體"/>
                <a:cs typeface="微軟正黑體"/>
              </a:rPr>
              <a:t>相同風險下</a:t>
            </a:r>
            <a:endParaRPr lang="en-US" altLang="zh-TW" sz="2800" cap="all" dirty="0">
              <a:latin typeface="微軟正黑體"/>
              <a:ea typeface="微軟正黑體"/>
              <a:cs typeface="微軟正黑體"/>
            </a:endParaRPr>
          </a:p>
          <a:p>
            <a:pPr algn="ctr">
              <a:buNone/>
            </a:pPr>
            <a:r>
              <a:rPr lang="zh-TW" altLang="en-US" sz="2800" cap="all" dirty="0">
                <a:latin typeface="微軟正黑體"/>
                <a:ea typeface="微軟正黑體"/>
                <a:cs typeface="微軟正黑體"/>
              </a:rPr>
              <a:t>預期報酬率最高</a:t>
            </a:r>
            <a:endParaRPr lang="zh-CN" altLang="en-US" sz="2800" cap="all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文本框 25">
            <a:extLst>
              <a:ext uri="{FF2B5EF4-FFF2-40B4-BE49-F238E27FC236}">
                <a16:creationId xmlns:a16="http://schemas.microsoft.com/office/drawing/2014/main" id="{DA3CD148-78C9-4EC5-8E63-6D9483A56719}"/>
              </a:ext>
            </a:extLst>
          </p:cNvPr>
          <p:cNvSpPr txBox="1"/>
          <p:nvPr/>
        </p:nvSpPr>
        <p:spPr>
          <a:xfrm>
            <a:off x="4677955" y="643136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課程舉例</a:t>
            </a:r>
            <a:r>
              <a:rPr kumimoji="1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投資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410" b="100000" l="41600" r="100000">
                        <a14:foregroundMark x1="69733" y1="58205" x2="69733" y2="58205"/>
                        <a14:foregroundMark x1="69733" y1="61410" x2="69733" y2="61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50037"/>
          <a:stretch/>
        </p:blipFill>
        <p:spPr>
          <a:xfrm>
            <a:off x="9422950" y="4453638"/>
            <a:ext cx="2769050" cy="2404362"/>
          </a:xfrm>
          <a:prstGeom prst="rect">
            <a:avLst/>
          </a:prstGeom>
          <a:effectLst>
            <a:glow rad="508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681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00"/>
                            </p:stCondLst>
                            <p:childTnLst>
                              <p:par>
                                <p:cTn id="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  <p:bldP spid="4" grpId="1"/>
      <p:bldP spid="5" grpId="0"/>
      <p:bldP spid="5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D4D64976-1FF4-4B05-8D0B-9B349B58F770}"/>
              </a:ext>
            </a:extLst>
          </p:cNvPr>
          <p:cNvSpPr/>
          <p:nvPr/>
        </p:nvSpPr>
        <p:spPr>
          <a:xfrm flipH="1">
            <a:off x="3505199" y="5629274"/>
            <a:ext cx="8755236" cy="1228725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6681B1D0-50BF-4AEA-95A0-4DA5164812A6}"/>
              </a:ext>
            </a:extLst>
          </p:cNvPr>
          <p:cNvSpPr/>
          <p:nvPr/>
        </p:nvSpPr>
        <p:spPr>
          <a:xfrm>
            <a:off x="0" y="3900488"/>
            <a:ext cx="8340898" cy="2957512"/>
          </a:xfrm>
          <a:prstGeom prst="rtTriangle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25">
            <a:extLst>
              <a:ext uri="{FF2B5EF4-FFF2-40B4-BE49-F238E27FC236}">
                <a16:creationId xmlns:a16="http://schemas.microsoft.com/office/drawing/2014/main" id="{9C96170D-11FB-4C12-BE1E-F725AF5003AD}"/>
              </a:ext>
            </a:extLst>
          </p:cNvPr>
          <p:cNvSpPr txBox="1"/>
          <p:nvPr/>
        </p:nvSpPr>
        <p:spPr>
          <a:xfrm>
            <a:off x="3612573" y="643136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關注時事與金融市場的關聯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一張含有 文字, 螢幕擷取畫面, 網站, 網頁 的圖片&#10;&#10;AI 產生的內容可能不正確。">
            <a:extLst>
              <a:ext uri="{FF2B5EF4-FFF2-40B4-BE49-F238E27FC236}">
                <a16:creationId xmlns:a16="http://schemas.microsoft.com/office/drawing/2014/main" id="{CCF8A201-C364-AF31-ADE5-7EAB3090B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22" y="1606314"/>
            <a:ext cx="9192356" cy="45883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2060676F-5716-EBB6-B8AB-C2DDBB5FC17B}"/>
              </a:ext>
            </a:extLst>
          </p:cNvPr>
          <p:cNvSpPr txBox="1"/>
          <p:nvPr/>
        </p:nvSpPr>
        <p:spPr>
          <a:xfrm>
            <a:off x="1499822" y="6259121"/>
            <a:ext cx="6129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https://www.gvm.com.tw/category/economy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9" b="90000" l="0" r="41867">
                        <a14:foregroundMark x1="38400" y1="43846" x2="38400" y2="43846"/>
                        <a14:foregroundMark x1="34000" y1="61795" x2="34000" y2="61795"/>
                        <a14:foregroundMark x1="25733" y1="52692" x2="25733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47" r="54828" b="18220"/>
          <a:stretch/>
        </p:blipFill>
        <p:spPr>
          <a:xfrm>
            <a:off x="0" y="2439675"/>
            <a:ext cx="1986144" cy="30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42">
            <a:extLst>
              <a:ext uri="{FF2B5EF4-FFF2-40B4-BE49-F238E27FC236}">
                <a16:creationId xmlns:a16="http://schemas.microsoft.com/office/drawing/2014/main" id="{31D06911-8A49-81BB-E7D1-43A1189A002F}"/>
              </a:ext>
            </a:extLst>
          </p:cNvPr>
          <p:cNvSpPr/>
          <p:nvPr/>
        </p:nvSpPr>
        <p:spPr>
          <a:xfrm>
            <a:off x="9286074" y="1818525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圓角矩形 42">
            <a:extLst>
              <a:ext uri="{FF2B5EF4-FFF2-40B4-BE49-F238E27FC236}">
                <a16:creationId xmlns:a16="http://schemas.microsoft.com/office/drawing/2014/main" id="{4E244C25-FE80-426E-A67F-5EA73C14FF0F}"/>
              </a:ext>
            </a:extLst>
          </p:cNvPr>
          <p:cNvSpPr/>
          <p:nvPr/>
        </p:nvSpPr>
        <p:spPr>
          <a:xfrm>
            <a:off x="3646834" y="1818526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4E244C25-FE80-426E-A67F-5EA73C14FF0F}"/>
              </a:ext>
            </a:extLst>
          </p:cNvPr>
          <p:cNvSpPr/>
          <p:nvPr/>
        </p:nvSpPr>
        <p:spPr>
          <a:xfrm>
            <a:off x="925770" y="1768421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25">
            <a:extLst>
              <a:ext uri="{FF2B5EF4-FFF2-40B4-BE49-F238E27FC236}">
                <a16:creationId xmlns:a16="http://schemas.microsoft.com/office/drawing/2014/main" id="{DA3CD148-78C9-4EC5-8E63-6D9483A56719}"/>
              </a:ext>
            </a:extLst>
          </p:cNvPr>
          <p:cNvSpPr txBox="1"/>
          <p:nvPr/>
        </p:nvSpPr>
        <p:spPr>
          <a:xfrm>
            <a:off x="5248562" y="68668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教授介紹</a:t>
            </a:r>
            <a:endParaRPr kumimoji="1" lang="zh-CN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81" y="2009089"/>
            <a:ext cx="1786338" cy="228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3603429" y="4355269"/>
            <a:ext cx="2553442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陳育成 教授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1D2BC5-4148-48E3-A934-3BB51DB31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982" y="2000162"/>
            <a:ext cx="1614196" cy="2281548"/>
          </a:xfrm>
          <a:prstGeom prst="rect">
            <a:avLst/>
          </a:prstGeom>
        </p:spPr>
      </p:pic>
      <p:grpSp>
        <p:nvGrpSpPr>
          <p:cNvPr id="58" name="Group 5">
            <a:extLst>
              <a:ext uri="{FF2B5EF4-FFF2-40B4-BE49-F238E27FC236}">
                <a16:creationId xmlns:a16="http://schemas.microsoft.com/office/drawing/2014/main" id="{6C8AB448-04C3-4E0A-B041-ED8156C7C42B}"/>
              </a:ext>
            </a:extLst>
          </p:cNvPr>
          <p:cNvGrpSpPr/>
          <p:nvPr/>
        </p:nvGrpSpPr>
        <p:grpSpPr>
          <a:xfrm>
            <a:off x="3942231" y="5026310"/>
            <a:ext cx="2214640" cy="695144"/>
            <a:chOff x="7034122" y="4140599"/>
            <a:chExt cx="3905664" cy="1202268"/>
          </a:xfrm>
        </p:grpSpPr>
        <p:sp>
          <p:nvSpPr>
            <p:cNvPr id="59" name="Shape 2540">
              <a:extLst>
                <a:ext uri="{FF2B5EF4-FFF2-40B4-BE49-F238E27FC236}">
                  <a16:creationId xmlns:a16="http://schemas.microsoft.com/office/drawing/2014/main" id="{E3603D1C-7434-42E7-A1C7-4939F3C50DFE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100A9F72-13A3-429E-946E-AD1D64FC972F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管理會計學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61" name="Shape 2540">
              <a:extLst>
                <a:ext uri="{FF2B5EF4-FFF2-40B4-BE49-F238E27FC236}">
                  <a16:creationId xmlns:a16="http://schemas.microsoft.com/office/drawing/2014/main" id="{C0B592B4-0AE3-47D2-B5C9-9B55387651FA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2" name="TextBox 70">
              <a:extLst>
                <a:ext uri="{FF2B5EF4-FFF2-40B4-BE49-F238E27FC236}">
                  <a16:creationId xmlns:a16="http://schemas.microsoft.com/office/drawing/2014/main" id="{B2EB42B1-0DE0-49C5-B227-1B6EB0201614}"/>
                </a:ext>
              </a:extLst>
            </p:cNvPr>
            <p:cNvSpPr txBox="1"/>
            <p:nvPr/>
          </p:nvSpPr>
          <p:spPr>
            <a:xfrm>
              <a:off x="7654478" y="4858690"/>
              <a:ext cx="2834037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財務報表分析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sp>
        <p:nvSpPr>
          <p:cNvPr id="49" name="圓角矩形 42">
            <a:extLst>
              <a:ext uri="{FF2B5EF4-FFF2-40B4-BE49-F238E27FC236}">
                <a16:creationId xmlns:a16="http://schemas.microsoft.com/office/drawing/2014/main" id="{0BCD1644-AB58-4F56-A836-31621472012B}"/>
              </a:ext>
            </a:extLst>
          </p:cNvPr>
          <p:cNvSpPr/>
          <p:nvPr/>
        </p:nvSpPr>
        <p:spPr>
          <a:xfrm>
            <a:off x="6518083" y="1799065"/>
            <a:ext cx="2466632" cy="4747735"/>
          </a:xfrm>
          <a:prstGeom prst="roundRect">
            <a:avLst/>
          </a:prstGeom>
          <a:solidFill>
            <a:srgbClr val="DDE9E8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標題 1">
            <a:extLst>
              <a:ext uri="{FF2B5EF4-FFF2-40B4-BE49-F238E27FC236}">
                <a16:creationId xmlns:a16="http://schemas.microsoft.com/office/drawing/2014/main" id="{4D5AD4FB-ACC3-436A-9E02-05072DF94CAD}"/>
              </a:ext>
            </a:extLst>
          </p:cNvPr>
          <p:cNvSpPr txBox="1">
            <a:spLocks/>
          </p:cNvSpPr>
          <p:nvPr/>
        </p:nvSpPr>
        <p:spPr>
          <a:xfrm>
            <a:off x="6442529" y="4335808"/>
            <a:ext cx="2553442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徐俊明 教授</a:t>
            </a:r>
          </a:p>
        </p:txBody>
      </p:sp>
      <p:grpSp>
        <p:nvGrpSpPr>
          <p:cNvPr id="63" name="Group 5">
            <a:extLst>
              <a:ext uri="{FF2B5EF4-FFF2-40B4-BE49-F238E27FC236}">
                <a16:creationId xmlns:a16="http://schemas.microsoft.com/office/drawing/2014/main" id="{199D08CC-E4E5-4639-8DD9-F462ABFDA6CB}"/>
              </a:ext>
            </a:extLst>
          </p:cNvPr>
          <p:cNvGrpSpPr/>
          <p:nvPr/>
        </p:nvGrpSpPr>
        <p:grpSpPr>
          <a:xfrm>
            <a:off x="6781331" y="5006849"/>
            <a:ext cx="2214640" cy="695145"/>
            <a:chOff x="7034122" y="4140599"/>
            <a:chExt cx="3905664" cy="1202270"/>
          </a:xfrm>
        </p:grpSpPr>
        <p:sp>
          <p:nvSpPr>
            <p:cNvPr id="64" name="Shape 2540">
              <a:extLst>
                <a:ext uri="{FF2B5EF4-FFF2-40B4-BE49-F238E27FC236}">
                  <a16:creationId xmlns:a16="http://schemas.microsoft.com/office/drawing/2014/main" id="{0CD7F2A2-1D30-4A2C-A8C3-4025377366AA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5" name="TextBox 60">
              <a:extLst>
                <a:ext uri="{FF2B5EF4-FFF2-40B4-BE49-F238E27FC236}">
                  <a16:creationId xmlns:a16="http://schemas.microsoft.com/office/drawing/2014/main" id="{455E70D4-E6D3-4A77-B1BC-F56D80D7AD48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財務管理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66" name="Shape 2540">
              <a:extLst>
                <a:ext uri="{FF2B5EF4-FFF2-40B4-BE49-F238E27FC236}">
                  <a16:creationId xmlns:a16="http://schemas.microsoft.com/office/drawing/2014/main" id="{B007E7BD-38E1-4B0E-9258-19733D52B71D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7" name="TextBox 70">
              <a:extLst>
                <a:ext uri="{FF2B5EF4-FFF2-40B4-BE49-F238E27FC236}">
                  <a16:creationId xmlns:a16="http://schemas.microsoft.com/office/drawing/2014/main" id="{15491AB9-7DEA-4B17-A9F9-3B188650B8F3}"/>
                </a:ext>
              </a:extLst>
            </p:cNvPr>
            <p:cNvSpPr txBox="1"/>
            <p:nvPr/>
          </p:nvSpPr>
          <p:spPr>
            <a:xfrm>
              <a:off x="7654478" y="4858692"/>
              <a:ext cx="2990435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中級財務管理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pic>
        <p:nvPicPr>
          <p:cNvPr id="68" name="圖片 67">
            <a:extLst>
              <a:ext uri="{FF2B5EF4-FFF2-40B4-BE49-F238E27FC236}">
                <a16:creationId xmlns:a16="http://schemas.microsoft.com/office/drawing/2014/main" id="{307AAC20-CFAC-4A62-B303-4CCE12333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" t="6038" r="6278" b="5516"/>
          <a:stretch/>
        </p:blipFill>
        <p:spPr>
          <a:xfrm>
            <a:off x="6959654" y="2097271"/>
            <a:ext cx="1588329" cy="2133601"/>
          </a:xfrm>
          <a:prstGeom prst="rect">
            <a:avLst/>
          </a:prstGeom>
        </p:spPr>
      </p:pic>
      <p:sp>
        <p:nvSpPr>
          <p:cNvPr id="70" name="標題 1">
            <a:extLst>
              <a:ext uri="{FF2B5EF4-FFF2-40B4-BE49-F238E27FC236}">
                <a16:creationId xmlns:a16="http://schemas.microsoft.com/office/drawing/2014/main" id="{B1D49C03-E7A5-453C-B95D-C6D35033E5E3}"/>
              </a:ext>
            </a:extLst>
          </p:cNvPr>
          <p:cNvSpPr txBox="1">
            <a:spLocks/>
          </p:cNvSpPr>
          <p:nvPr/>
        </p:nvSpPr>
        <p:spPr>
          <a:xfrm>
            <a:off x="934567" y="4302134"/>
            <a:ext cx="2553442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楊東曉 教授</a:t>
            </a:r>
          </a:p>
        </p:txBody>
      </p:sp>
      <p:grpSp>
        <p:nvGrpSpPr>
          <p:cNvPr id="71" name="Group 5">
            <a:extLst>
              <a:ext uri="{FF2B5EF4-FFF2-40B4-BE49-F238E27FC236}">
                <a16:creationId xmlns:a16="http://schemas.microsoft.com/office/drawing/2014/main" id="{C8ED2D78-B598-49FB-A41A-48328523F042}"/>
              </a:ext>
            </a:extLst>
          </p:cNvPr>
          <p:cNvGrpSpPr/>
          <p:nvPr/>
        </p:nvGrpSpPr>
        <p:grpSpPr>
          <a:xfrm>
            <a:off x="1251588" y="4813175"/>
            <a:ext cx="2214640" cy="702468"/>
            <a:chOff x="7034122" y="4140599"/>
            <a:chExt cx="3905664" cy="1214935"/>
          </a:xfrm>
        </p:grpSpPr>
        <p:sp>
          <p:nvSpPr>
            <p:cNvPr id="72" name="Shape 2540">
              <a:extLst>
                <a:ext uri="{FF2B5EF4-FFF2-40B4-BE49-F238E27FC236}">
                  <a16:creationId xmlns:a16="http://schemas.microsoft.com/office/drawing/2014/main" id="{89B66F0D-9FF8-4CFE-892B-BD784DE6860E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3" name="TextBox 60">
              <a:extLst>
                <a:ext uri="{FF2B5EF4-FFF2-40B4-BE49-F238E27FC236}">
                  <a16:creationId xmlns:a16="http://schemas.microsoft.com/office/drawing/2014/main" id="{0B1DE15E-0FC7-4E3E-AD56-7202AFFE2458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財務管理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74" name="Shape 2540">
              <a:extLst>
                <a:ext uri="{FF2B5EF4-FFF2-40B4-BE49-F238E27FC236}">
                  <a16:creationId xmlns:a16="http://schemas.microsoft.com/office/drawing/2014/main" id="{716EDA82-C446-490D-839A-624C68167B04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5" name="TextBox 70">
              <a:extLst>
                <a:ext uri="{FF2B5EF4-FFF2-40B4-BE49-F238E27FC236}">
                  <a16:creationId xmlns:a16="http://schemas.microsoft.com/office/drawing/2014/main" id="{2F99DF09-3CFB-4267-B014-FA982A33B82C}"/>
                </a:ext>
              </a:extLst>
            </p:cNvPr>
            <p:cNvSpPr txBox="1"/>
            <p:nvPr/>
          </p:nvSpPr>
          <p:spPr>
            <a:xfrm>
              <a:off x="7654478" y="4871357"/>
              <a:ext cx="2773583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中級財務管理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pic>
        <p:nvPicPr>
          <p:cNvPr id="76" name="Picture 3">
            <a:extLst>
              <a:ext uri="{FF2B5EF4-FFF2-40B4-BE49-F238E27FC236}">
                <a16:creationId xmlns:a16="http://schemas.microsoft.com/office/drawing/2014/main" id="{154E5E38-2305-4644-A385-55C8BC40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67" y="2022727"/>
            <a:ext cx="1596085" cy="211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TextBox 76">
            <a:extLst>
              <a:ext uri="{FF2B5EF4-FFF2-40B4-BE49-F238E27FC236}">
                <a16:creationId xmlns:a16="http://schemas.microsoft.com/office/drawing/2014/main" id="{4AD3BCEC-93E1-49E4-A627-AC2B69DDF13F}"/>
              </a:ext>
            </a:extLst>
          </p:cNvPr>
          <p:cNvSpPr txBox="1"/>
          <p:nvPr/>
        </p:nvSpPr>
        <p:spPr>
          <a:xfrm>
            <a:off x="1578233" y="5697053"/>
            <a:ext cx="1978298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rPr>
              <a:t>財務策略與管理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Poppins Light" panose="00000400000000000000" pitchFamily="2" charset="0"/>
            </a:endParaRPr>
          </a:p>
        </p:txBody>
      </p:sp>
      <p:sp>
        <p:nvSpPr>
          <p:cNvPr id="3" name="雲朵形 2">
            <a:extLst>
              <a:ext uri="{FF2B5EF4-FFF2-40B4-BE49-F238E27FC236}">
                <a16:creationId xmlns:a16="http://schemas.microsoft.com/office/drawing/2014/main" id="{CEBAED46-E45B-42DF-B315-2029B46DED09}"/>
              </a:ext>
            </a:extLst>
          </p:cNvPr>
          <p:cNvSpPr/>
          <p:nvPr/>
        </p:nvSpPr>
        <p:spPr>
          <a:xfrm>
            <a:off x="7661136" y="87948"/>
            <a:ext cx="2589777" cy="1912214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公司理財與會計專業</a:t>
            </a:r>
          </a:p>
        </p:txBody>
      </p:sp>
      <p:sp>
        <p:nvSpPr>
          <p:cNvPr id="39" name="矩形 28">
            <a:extLst>
              <a:ext uri="{FF2B5EF4-FFF2-40B4-BE49-F238E27FC236}">
                <a16:creationId xmlns:a16="http://schemas.microsoft.com/office/drawing/2014/main" id="{8D45256C-4A3F-4FB9-813D-0E0D019C41A6}"/>
              </a:ext>
            </a:extLst>
          </p:cNvPr>
          <p:cNvSpPr txBox="1"/>
          <p:nvPr/>
        </p:nvSpPr>
        <p:spPr>
          <a:xfrm rot="1777447">
            <a:off x="2465531" y="1656646"/>
            <a:ext cx="13298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系主任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!</a:t>
            </a:r>
            <a:endParaRPr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28"/>
          <p:cNvSpPr txBox="1"/>
          <p:nvPr/>
        </p:nvSpPr>
        <p:spPr>
          <a:xfrm>
            <a:off x="9671437" y="4361701"/>
            <a:ext cx="15665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李超雄 </a:t>
            </a:r>
            <a:r>
              <a:rPr sz="2000" dirty="0" err="1">
                <a:latin typeface="微軟正黑體" pitchFamily="34" charset="-120"/>
                <a:ea typeface="微軟正黑體" pitchFamily="34" charset="-120"/>
              </a:rPr>
              <a:t>教授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0" name="Group 5">
            <a:extLst>
              <a:ext uri="{FF2B5EF4-FFF2-40B4-BE49-F238E27FC236}">
                <a16:creationId xmlns:a16="http://schemas.microsoft.com/office/drawing/2014/main" id="{6C8AB448-04C3-4E0A-B041-ED8156C7C42B}"/>
              </a:ext>
            </a:extLst>
          </p:cNvPr>
          <p:cNvGrpSpPr/>
          <p:nvPr/>
        </p:nvGrpSpPr>
        <p:grpSpPr>
          <a:xfrm>
            <a:off x="9671437" y="5024556"/>
            <a:ext cx="2214640" cy="1110340"/>
            <a:chOff x="7034122" y="4140599"/>
            <a:chExt cx="3905664" cy="1920359"/>
          </a:xfrm>
        </p:grpSpPr>
        <p:sp>
          <p:nvSpPr>
            <p:cNvPr id="31" name="Shape 2540">
              <a:extLst>
                <a:ext uri="{FF2B5EF4-FFF2-40B4-BE49-F238E27FC236}">
                  <a16:creationId xmlns:a16="http://schemas.microsoft.com/office/drawing/2014/main" id="{E3603D1C-7434-42E7-A1C7-4939F3C50DFE}"/>
                </a:ext>
              </a:extLst>
            </p:cNvPr>
            <p:cNvSpPr/>
            <p:nvPr/>
          </p:nvSpPr>
          <p:spPr>
            <a:xfrm>
              <a:off x="7034122" y="4153268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15AF97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2" name="TextBox 60">
              <a:extLst>
                <a:ext uri="{FF2B5EF4-FFF2-40B4-BE49-F238E27FC236}">
                  <a16:creationId xmlns:a16="http://schemas.microsoft.com/office/drawing/2014/main" id="{100A9F72-13A3-429E-946E-AD1D64FC972F}"/>
                </a:ext>
              </a:extLst>
            </p:cNvPr>
            <p:cNvSpPr txBox="1"/>
            <p:nvPr/>
          </p:nvSpPr>
          <p:spPr>
            <a:xfrm>
              <a:off x="7654478" y="4140599"/>
              <a:ext cx="3285308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會計學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33" name="Shape 2540">
              <a:extLst>
                <a:ext uri="{FF2B5EF4-FFF2-40B4-BE49-F238E27FC236}">
                  <a16:creationId xmlns:a16="http://schemas.microsoft.com/office/drawing/2014/main" id="{C0B592B4-0AE3-47D2-B5C9-9B55387651FA}"/>
                </a:ext>
              </a:extLst>
            </p:cNvPr>
            <p:cNvSpPr/>
            <p:nvPr/>
          </p:nvSpPr>
          <p:spPr>
            <a:xfrm>
              <a:off x="7034122" y="4871359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ABC46F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4" name="TextBox 70">
              <a:extLst>
                <a:ext uri="{FF2B5EF4-FFF2-40B4-BE49-F238E27FC236}">
                  <a16:creationId xmlns:a16="http://schemas.microsoft.com/office/drawing/2014/main" id="{B2EB42B1-0DE0-49C5-B227-1B6EB0201614}"/>
                </a:ext>
              </a:extLst>
            </p:cNvPr>
            <p:cNvSpPr txBox="1"/>
            <p:nvPr/>
          </p:nvSpPr>
          <p:spPr>
            <a:xfrm>
              <a:off x="7654478" y="4858690"/>
              <a:ext cx="2189384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財務管理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  <p:sp>
          <p:nvSpPr>
            <p:cNvPr id="35" name="Shape 2540">
              <a:extLst>
                <a:ext uri="{FF2B5EF4-FFF2-40B4-BE49-F238E27FC236}">
                  <a16:creationId xmlns:a16="http://schemas.microsoft.com/office/drawing/2014/main" id="{23304ECA-08B1-4A0E-A59C-FCFBF30B871E}"/>
                </a:ext>
              </a:extLst>
            </p:cNvPr>
            <p:cNvSpPr/>
            <p:nvPr/>
          </p:nvSpPr>
          <p:spPr>
            <a:xfrm>
              <a:off x="7034122" y="5589450"/>
              <a:ext cx="466726" cy="4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F6AB31"/>
            </a:solidFill>
            <a:ln w="12700">
              <a:miter lim="400000"/>
            </a:ln>
          </p:spPr>
          <p:txBody>
            <a:bodyPr lIns="38090" tIns="38090" rIns="38090" bIns="3809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6" name="TextBox 76">
              <a:extLst>
                <a:ext uri="{FF2B5EF4-FFF2-40B4-BE49-F238E27FC236}">
                  <a16:creationId xmlns:a16="http://schemas.microsoft.com/office/drawing/2014/main" id="{B493C292-A23D-4A05-BF65-23D96781962E}"/>
                </a:ext>
              </a:extLst>
            </p:cNvPr>
            <p:cNvSpPr txBox="1"/>
            <p:nvPr/>
          </p:nvSpPr>
          <p:spPr>
            <a:xfrm>
              <a:off x="7654478" y="5576781"/>
              <a:ext cx="2773583" cy="4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Poppins Light" panose="00000400000000000000" pitchFamily="2" charset="0"/>
                </a:rPr>
                <a:t>金融法規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Poppins Light" panose="00000400000000000000" pitchFamily="2" charset="0"/>
              </a:endParaRPr>
            </a:p>
          </p:txBody>
        </p:sp>
      </p:grpSp>
      <p:sp>
        <p:nvSpPr>
          <p:cNvPr id="77" name="Shape 2540">
            <a:extLst>
              <a:ext uri="{FF2B5EF4-FFF2-40B4-BE49-F238E27FC236}">
                <a16:creationId xmlns:a16="http://schemas.microsoft.com/office/drawing/2014/main" id="{758CEA59-CFF2-455C-A0D3-F5F4E8F380E4}"/>
              </a:ext>
            </a:extLst>
          </p:cNvPr>
          <p:cNvSpPr/>
          <p:nvPr/>
        </p:nvSpPr>
        <p:spPr>
          <a:xfrm>
            <a:off x="1234171" y="5727344"/>
            <a:ext cx="264649" cy="269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F6AB31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9959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3" grpId="0" animBg="1"/>
      <p:bldP spid="15" grpId="0" animBg="1"/>
      <p:bldP spid="2" grpId="0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多边形创意工作总结PPT模板"/>
</p:tagLst>
</file>

<file path=ppt/theme/theme1.xml><?xml version="1.0" encoding="utf-8"?>
<a:theme xmlns:a="http://schemas.openxmlformats.org/drawingml/2006/main" name="Office 主题">
  <a:themeElements>
    <a:clrScheme name="自定义 2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5B0D2"/>
      </a:accent1>
      <a:accent2>
        <a:srgbClr val="047ABA"/>
      </a:accent2>
      <a:accent3>
        <a:srgbClr val="58C4B8"/>
      </a:accent3>
      <a:accent4>
        <a:srgbClr val="15B0B8"/>
      </a:accent4>
      <a:accent5>
        <a:srgbClr val="077FBF"/>
      </a:accent5>
      <a:accent6>
        <a:srgbClr val="70AD47"/>
      </a:accent6>
      <a:hlink>
        <a:srgbClr val="6DC2CC"/>
      </a:hlink>
      <a:folHlink>
        <a:srgbClr val="7BC8DB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2063</Words>
  <Application>Microsoft Office PowerPoint</Application>
  <PresentationFormat>寬螢幕</PresentationFormat>
  <Paragraphs>324</Paragraphs>
  <Slides>23</Slides>
  <Notes>13</Notes>
  <HiddenSlides>0</HiddenSlides>
  <MMClips>1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9" baseType="lpstr">
      <vt:lpstr>DengXian</vt:lpstr>
      <vt:lpstr>DengXian</vt:lpstr>
      <vt:lpstr>DengXian Light</vt:lpstr>
      <vt:lpstr>Gill Sans</vt:lpstr>
      <vt:lpstr>微软雅黑</vt:lpstr>
      <vt:lpstr>微软雅黑</vt:lpstr>
      <vt:lpstr>華康中黑體</vt:lpstr>
      <vt:lpstr>微軟正黑體</vt:lpstr>
      <vt:lpstr>微軟正黑體</vt:lpstr>
      <vt:lpstr>標楷體</vt:lpstr>
      <vt:lpstr>Arial</vt:lpstr>
      <vt:lpstr>Calibri</vt:lpstr>
      <vt:lpstr>Georgia</vt:lpstr>
      <vt:lpstr>Montserrat</vt:lpstr>
      <vt:lpstr>Times New Roman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Steve Lee</cp:lastModifiedBy>
  <cp:revision>155</cp:revision>
  <cp:lastPrinted>2023-12-26T06:33:15Z</cp:lastPrinted>
  <dcterms:created xsi:type="dcterms:W3CDTF">2017-10-13T08:07:18Z</dcterms:created>
  <dcterms:modified xsi:type="dcterms:W3CDTF">2025-12-14T07:12:38Z</dcterms:modified>
</cp:coreProperties>
</file>