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80" r:id="rId3"/>
    <p:sldId id="259" r:id="rId4"/>
    <p:sldId id="260" r:id="rId5"/>
    <p:sldId id="368" r:id="rId6"/>
    <p:sldId id="381" r:id="rId7"/>
    <p:sldId id="370" r:id="rId8"/>
    <p:sldId id="382" r:id="rId9"/>
    <p:sldId id="383" r:id="rId10"/>
    <p:sldId id="384" r:id="rId11"/>
    <p:sldId id="372" r:id="rId12"/>
    <p:sldId id="385" r:id="rId13"/>
    <p:sldId id="386" r:id="rId14"/>
    <p:sldId id="373" r:id="rId15"/>
    <p:sldId id="387" r:id="rId16"/>
    <p:sldId id="374" r:id="rId17"/>
    <p:sldId id="388" r:id="rId18"/>
    <p:sldId id="389" r:id="rId19"/>
    <p:sldId id="390" r:id="rId20"/>
    <p:sldId id="376" r:id="rId21"/>
    <p:sldId id="391" r:id="rId22"/>
    <p:sldId id="392" r:id="rId23"/>
    <p:sldId id="377" r:id="rId24"/>
    <p:sldId id="393" r:id="rId25"/>
    <p:sldId id="394" r:id="rId26"/>
    <p:sldId id="272"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4BC"/>
    <a:srgbClr val="777777"/>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2" autoAdjust="0"/>
    <p:restoredTop sz="94660"/>
  </p:normalViewPr>
  <p:slideViewPr>
    <p:cSldViewPr snapToGrid="0">
      <p:cViewPr varScale="1">
        <p:scale>
          <a:sx n="45" d="100"/>
          <a:sy n="45" d="100"/>
        </p:scale>
        <p:origin x="67" y="168"/>
      </p:cViewPr>
      <p:guideLst/>
    </p:cSldViewPr>
  </p:slideViewPr>
  <p:notesTextViewPr>
    <p:cViewPr>
      <p:scale>
        <a:sx n="1" d="1"/>
        <a:sy n="1" d="1"/>
      </p:scale>
      <p:origin x="0" y="0"/>
    </p:cViewPr>
  </p:notesTextViewPr>
  <p:notesViewPr>
    <p:cSldViewPr snapToGrid="0" showGuide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9682174-F863-AA9F-15AD-4AA9C5822A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a:extLst>
              <a:ext uri="{FF2B5EF4-FFF2-40B4-BE49-F238E27FC236}">
                <a16:creationId xmlns:a16="http://schemas.microsoft.com/office/drawing/2014/main" id="{25B3D0E7-8E0C-56DC-89B7-60AC87DB4E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35B63C-3720-0141-9DEB-0D79B1063876}" type="datetimeFigureOut">
              <a:rPr kumimoji="1" lang="zh-TW" altLang="en-US" smtClean="0"/>
              <a:t>2025/9/15</a:t>
            </a:fld>
            <a:endParaRPr kumimoji="1" lang="zh-TW" altLang="en-US"/>
          </a:p>
        </p:txBody>
      </p:sp>
      <p:sp>
        <p:nvSpPr>
          <p:cNvPr id="4" name="頁尾版面配置區 3">
            <a:extLst>
              <a:ext uri="{FF2B5EF4-FFF2-40B4-BE49-F238E27FC236}">
                <a16:creationId xmlns:a16="http://schemas.microsoft.com/office/drawing/2014/main" id="{6E1A2EE3-383B-3894-2A5C-66062AE054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a:extLst>
              <a:ext uri="{FF2B5EF4-FFF2-40B4-BE49-F238E27FC236}">
                <a16:creationId xmlns:a16="http://schemas.microsoft.com/office/drawing/2014/main" id="{74E4BE53-5168-C351-2C1B-AE579633AE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125EC-0A0B-2148-A6B2-2E56F1700111}" type="slidenum">
              <a:rPr kumimoji="1" lang="zh-TW" altLang="en-US" smtClean="0"/>
              <a:t>‹#›</a:t>
            </a:fld>
            <a:endParaRPr kumimoji="1" lang="zh-TW" altLang="en-US"/>
          </a:p>
        </p:txBody>
      </p:sp>
    </p:spTree>
    <p:extLst>
      <p:ext uri="{BB962C8B-B14F-4D97-AF65-F5344CB8AC3E}">
        <p14:creationId xmlns:p14="http://schemas.microsoft.com/office/powerpoint/2010/main" val="89244612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27AE0-F50D-0E49-B480-B88119C3C02D}" type="datetimeFigureOut">
              <a:rPr kumimoji="1" lang="zh-TW" altLang="en-US" smtClean="0"/>
              <a:t>2025/9/15</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16851-F0A2-5D43-90CD-2CFC872708BC}" type="slidenum">
              <a:rPr kumimoji="1" lang="zh-TW" altLang="en-US" smtClean="0"/>
              <a:t>‹#›</a:t>
            </a:fld>
            <a:endParaRPr kumimoji="1" lang="zh-TW" altLang="en-US"/>
          </a:p>
        </p:txBody>
      </p:sp>
    </p:spTree>
    <p:extLst>
      <p:ext uri="{BB962C8B-B14F-4D97-AF65-F5344CB8AC3E}">
        <p14:creationId xmlns:p14="http://schemas.microsoft.com/office/powerpoint/2010/main" val="290669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68A9E497-24E1-4F7B-87C7-399AEBA2D2AD}"/>
              </a:ext>
            </a:extLst>
          </p:cNvPr>
          <p:cNvSpPr/>
          <p:nvPr userDrawn="1"/>
        </p:nvSpPr>
        <p:spPr>
          <a:xfrm flipH="1" flipV="1">
            <a:off x="2459666" y="13036"/>
            <a:ext cx="9742277" cy="6844964"/>
          </a:xfrm>
          <a:custGeom>
            <a:avLst/>
            <a:gdLst/>
            <a:ahLst/>
            <a:cxnLst/>
            <a:rect l="l" t="t" r="r" b="b"/>
            <a:pathLst>
              <a:path w="13014440" h="9144000">
                <a:moveTo>
                  <a:pt x="13014440" y="9144000"/>
                </a:moveTo>
                <a:lnTo>
                  <a:pt x="0" y="9144000"/>
                </a:lnTo>
                <a:lnTo>
                  <a:pt x="0" y="0"/>
                </a:lnTo>
                <a:lnTo>
                  <a:pt x="13014440" y="0"/>
                </a:lnTo>
                <a:lnTo>
                  <a:pt x="13014440" y="9144000"/>
                </a:lnTo>
                <a:close/>
              </a:path>
            </a:pathLst>
          </a:custGeom>
          <a:blipFill>
            <a:blip r:embed="rId2"/>
            <a:stretch>
              <a:fillRect l="-12500" r="-12499"/>
            </a:stretch>
          </a:blipFill>
        </p:spPr>
        <p:txBody>
          <a:bodyPr/>
          <a:lstStyle/>
          <a:p>
            <a:endParaRPr lang="zh-TW" altLang="en-US"/>
          </a:p>
        </p:txBody>
      </p:sp>
      <p:sp>
        <p:nvSpPr>
          <p:cNvPr id="3" name="副標題 2">
            <a:extLst>
              <a:ext uri="{FF2B5EF4-FFF2-40B4-BE49-F238E27FC236}">
                <a16:creationId xmlns:a16="http://schemas.microsoft.com/office/drawing/2014/main" id="{2F804BDD-6675-4892-BDA9-097D9D30C17E}"/>
              </a:ext>
            </a:extLst>
          </p:cNvPr>
          <p:cNvSpPr>
            <a:spLocks noGrp="1"/>
          </p:cNvSpPr>
          <p:nvPr>
            <p:ph type="subTitle" idx="1" hasCustomPrompt="1"/>
          </p:nvPr>
        </p:nvSpPr>
        <p:spPr>
          <a:xfrm>
            <a:off x="7356763" y="3722106"/>
            <a:ext cx="4447309" cy="810253"/>
          </a:xfrm>
        </p:spPr>
        <p:txBody>
          <a:bodyPr/>
          <a:lstStyle>
            <a:lvl1pPr marL="0" indent="0" algn="ctr">
              <a:buNone/>
              <a:defRPr sz="2400" b="1">
                <a:solidFill>
                  <a:srgbClr val="545454"/>
                </a:solidFill>
                <a:latin typeface="Book Antiqua" panose="02040602050305030304" pitchFamily="18" charset="0"/>
                <a:cs typeface="Amiri Quran" panose="000005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dirty="0"/>
              <a:t>2025.07</a:t>
            </a:r>
            <a:endParaRPr lang="zh-TW" altLang="en-US" dirty="0"/>
          </a:p>
        </p:txBody>
      </p:sp>
      <p:sp>
        <p:nvSpPr>
          <p:cNvPr id="5" name="頁尾版面配置區 4">
            <a:extLst>
              <a:ext uri="{FF2B5EF4-FFF2-40B4-BE49-F238E27FC236}">
                <a16:creationId xmlns:a16="http://schemas.microsoft.com/office/drawing/2014/main" id="{C35263FE-BF6C-4CBC-82C6-35DD9CAB21A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D16C703-7768-4201-ADFA-713D854B9C49}"/>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pic>
        <p:nvPicPr>
          <p:cNvPr id="8" name="圖片 7">
            <a:extLst>
              <a:ext uri="{FF2B5EF4-FFF2-40B4-BE49-F238E27FC236}">
                <a16:creationId xmlns:a16="http://schemas.microsoft.com/office/drawing/2014/main" id="{5D10FFE2-3850-4A01-BC1D-78D7152F817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528639" y="2808229"/>
            <a:ext cx="6045200" cy="1155700"/>
          </a:xfrm>
          <a:prstGeom prst="rect">
            <a:avLst/>
          </a:prstGeom>
        </p:spPr>
      </p:pic>
      <p:sp>
        <p:nvSpPr>
          <p:cNvPr id="10" name="Freeform 4">
            <a:extLst>
              <a:ext uri="{FF2B5EF4-FFF2-40B4-BE49-F238E27FC236}">
                <a16:creationId xmlns:a16="http://schemas.microsoft.com/office/drawing/2014/main" id="{1851E34F-6CA1-4926-B114-B40323470199}"/>
              </a:ext>
            </a:extLst>
          </p:cNvPr>
          <p:cNvSpPr/>
          <p:nvPr/>
        </p:nvSpPr>
        <p:spPr>
          <a:xfrm rot="17658353" flipH="1" flipV="1">
            <a:off x="2888264" y="1915248"/>
            <a:ext cx="3515698" cy="3790511"/>
          </a:xfrm>
          <a:custGeom>
            <a:avLst/>
            <a:gdLst/>
            <a:ahLst/>
            <a:cxnLst/>
            <a:rect l="l" t="t" r="r" b="b"/>
            <a:pathLst>
              <a:path w="7074512" h="7627506">
                <a:moveTo>
                  <a:pt x="7074512" y="7627506"/>
                </a:moveTo>
                <a:lnTo>
                  <a:pt x="0" y="7627506"/>
                </a:lnTo>
                <a:lnTo>
                  <a:pt x="0" y="0"/>
                </a:lnTo>
                <a:lnTo>
                  <a:pt x="7074512" y="0"/>
                </a:lnTo>
                <a:lnTo>
                  <a:pt x="7074512" y="7627506"/>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zh-TW" altLang="en-US" dirty="0"/>
          </a:p>
        </p:txBody>
      </p:sp>
      <p:sp>
        <p:nvSpPr>
          <p:cNvPr id="11" name="Freeform 5">
            <a:extLst>
              <a:ext uri="{FF2B5EF4-FFF2-40B4-BE49-F238E27FC236}">
                <a16:creationId xmlns:a16="http://schemas.microsoft.com/office/drawing/2014/main" id="{D2ACA13E-EAEA-4778-88E9-7F7DA70D4C3A}"/>
              </a:ext>
            </a:extLst>
          </p:cNvPr>
          <p:cNvSpPr/>
          <p:nvPr/>
        </p:nvSpPr>
        <p:spPr>
          <a:xfrm rot="18088714">
            <a:off x="338727" y="1010446"/>
            <a:ext cx="3618203" cy="3901028"/>
          </a:xfrm>
          <a:custGeom>
            <a:avLst/>
            <a:gdLst/>
            <a:ahLst/>
            <a:cxnLst/>
            <a:rect l="l" t="t" r="r" b="b"/>
            <a:pathLst>
              <a:path w="7280779" h="7849896">
                <a:moveTo>
                  <a:pt x="0" y="0"/>
                </a:moveTo>
                <a:lnTo>
                  <a:pt x="7280779" y="0"/>
                </a:lnTo>
                <a:lnTo>
                  <a:pt x="7280779" y="7849896"/>
                </a:lnTo>
                <a:lnTo>
                  <a:pt x="0" y="78498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zh-TW" altLang="en-US"/>
          </a:p>
        </p:txBody>
      </p:sp>
      <p:sp>
        <p:nvSpPr>
          <p:cNvPr id="12" name="Freeform 6">
            <a:extLst>
              <a:ext uri="{FF2B5EF4-FFF2-40B4-BE49-F238E27FC236}">
                <a16:creationId xmlns:a16="http://schemas.microsoft.com/office/drawing/2014/main" id="{E0CBD2BC-7F45-4892-BA55-ADCA4DEEBB20}"/>
              </a:ext>
            </a:extLst>
          </p:cNvPr>
          <p:cNvSpPr/>
          <p:nvPr/>
        </p:nvSpPr>
        <p:spPr>
          <a:xfrm>
            <a:off x="2504895" y="2954198"/>
            <a:ext cx="2260226" cy="3504226"/>
          </a:xfrm>
          <a:custGeom>
            <a:avLst/>
            <a:gdLst/>
            <a:ahLst/>
            <a:cxnLst/>
            <a:rect l="l" t="t" r="r" b="b"/>
            <a:pathLst>
              <a:path w="4548170" h="7051426">
                <a:moveTo>
                  <a:pt x="0" y="0"/>
                </a:moveTo>
                <a:lnTo>
                  <a:pt x="4548170" y="0"/>
                </a:lnTo>
                <a:lnTo>
                  <a:pt x="4548170" y="7051426"/>
                </a:lnTo>
                <a:lnTo>
                  <a:pt x="0" y="7051426"/>
                </a:lnTo>
                <a:lnTo>
                  <a:pt x="0" y="0"/>
                </a:lnTo>
                <a:close/>
              </a:path>
            </a:pathLst>
          </a:custGeom>
          <a:blipFill>
            <a:blip r:embed="rId6"/>
            <a:stretch>
              <a:fillRect/>
            </a:stretch>
          </a:blipFill>
        </p:spPr>
        <p:txBody>
          <a:bodyPr/>
          <a:lstStyle/>
          <a:p>
            <a:endParaRPr lang="zh-TW" altLang="en-US" dirty="0"/>
          </a:p>
        </p:txBody>
      </p:sp>
      <p:sp>
        <p:nvSpPr>
          <p:cNvPr id="13" name="Freeform 7">
            <a:extLst>
              <a:ext uri="{FF2B5EF4-FFF2-40B4-BE49-F238E27FC236}">
                <a16:creationId xmlns:a16="http://schemas.microsoft.com/office/drawing/2014/main" id="{2CCC5F3E-E2B7-4173-8B42-657F679DA5FC}"/>
              </a:ext>
            </a:extLst>
          </p:cNvPr>
          <p:cNvSpPr/>
          <p:nvPr/>
        </p:nvSpPr>
        <p:spPr>
          <a:xfrm>
            <a:off x="927918" y="535714"/>
            <a:ext cx="4514857" cy="3650760"/>
          </a:xfrm>
          <a:custGeom>
            <a:avLst/>
            <a:gdLst/>
            <a:ahLst/>
            <a:cxnLst/>
            <a:rect l="l" t="t" r="r" b="b"/>
            <a:pathLst>
              <a:path w="9085082" h="7346291">
                <a:moveTo>
                  <a:pt x="0" y="0"/>
                </a:moveTo>
                <a:lnTo>
                  <a:pt x="9085082" y="0"/>
                </a:lnTo>
                <a:lnTo>
                  <a:pt x="9085082" y="7346291"/>
                </a:lnTo>
                <a:lnTo>
                  <a:pt x="0" y="7346291"/>
                </a:lnTo>
                <a:lnTo>
                  <a:pt x="0" y="0"/>
                </a:lnTo>
                <a:close/>
              </a:path>
            </a:pathLst>
          </a:custGeom>
          <a:blipFill>
            <a:blip r:embed="rId7"/>
            <a:stretch>
              <a:fillRect l="-21213" r="-29385" b="-15471"/>
            </a:stretch>
          </a:blipFill>
        </p:spPr>
        <p:txBody>
          <a:bodyPr/>
          <a:lstStyle/>
          <a:p>
            <a:endParaRPr lang="zh-TW" altLang="en-US" dirty="0"/>
          </a:p>
        </p:txBody>
      </p:sp>
      <p:pic>
        <p:nvPicPr>
          <p:cNvPr id="14" name="圖片 13">
            <a:extLst>
              <a:ext uri="{FF2B5EF4-FFF2-40B4-BE49-F238E27FC236}">
                <a16:creationId xmlns:a16="http://schemas.microsoft.com/office/drawing/2014/main" id="{92DE2092-9504-4CE0-948A-56C667E777A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73699" y="5907988"/>
            <a:ext cx="2731245" cy="603556"/>
          </a:xfrm>
          <a:prstGeom prst="rect">
            <a:avLst/>
          </a:prstGeom>
        </p:spPr>
      </p:pic>
    </p:spTree>
    <p:extLst>
      <p:ext uri="{BB962C8B-B14F-4D97-AF65-F5344CB8AC3E}">
        <p14:creationId xmlns:p14="http://schemas.microsoft.com/office/powerpoint/2010/main" val="888672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6E847D-17C2-4820-A2AC-FE64A681876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D4E23CB-AF34-45B5-AFB9-D9725E4812C9}"/>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AF8762D-99D8-44B8-ADED-5B8E06E6F71D}"/>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5" name="頁尾版面配置區 4">
            <a:extLst>
              <a:ext uri="{FF2B5EF4-FFF2-40B4-BE49-F238E27FC236}">
                <a16:creationId xmlns:a16="http://schemas.microsoft.com/office/drawing/2014/main" id="{BB2D1DC5-174A-4219-8EDE-D52B5E41B8F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BDC8B09-4579-47B3-9CC7-22AD864584B5}"/>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70332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7F69E51-1F18-4BFD-A674-F73C9D203A9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084C357-3902-401C-8FDE-802D851121A1}"/>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28B5D04-A18F-463C-93D6-E20331B36B75}"/>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5" name="頁尾版面配置區 4">
            <a:extLst>
              <a:ext uri="{FF2B5EF4-FFF2-40B4-BE49-F238E27FC236}">
                <a16:creationId xmlns:a16="http://schemas.microsoft.com/office/drawing/2014/main" id="{9A10F46E-AF8E-4A19-9D2E-CD0F0CF5BC0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51D387-A0C9-4FFF-9B44-90817358166E}"/>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36368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5063534C-328C-60F3-6109-CB1F99FA1865}"/>
              </a:ext>
            </a:extLst>
          </p:cNvPr>
          <p:cNvSpPr/>
          <p:nvPr userDrawn="1"/>
        </p:nvSpPr>
        <p:spPr>
          <a:xfrm flipH="1" flipV="1">
            <a:off x="2451241" y="13036"/>
            <a:ext cx="9742277" cy="6844964"/>
          </a:xfrm>
          <a:custGeom>
            <a:avLst/>
            <a:gdLst/>
            <a:ahLst/>
            <a:cxnLst/>
            <a:rect l="l" t="t" r="r" b="b"/>
            <a:pathLst>
              <a:path w="13014440" h="9144000">
                <a:moveTo>
                  <a:pt x="13014440" y="9144000"/>
                </a:moveTo>
                <a:lnTo>
                  <a:pt x="0" y="9144000"/>
                </a:lnTo>
                <a:lnTo>
                  <a:pt x="0" y="0"/>
                </a:lnTo>
                <a:lnTo>
                  <a:pt x="13014440" y="0"/>
                </a:lnTo>
                <a:lnTo>
                  <a:pt x="13014440" y="9144000"/>
                </a:lnTo>
                <a:close/>
              </a:path>
            </a:pathLst>
          </a:custGeom>
          <a:blipFill>
            <a:blip r:embed="rId2">
              <a:alphaModFix amt="70000"/>
            </a:blip>
            <a:stretch>
              <a:fillRect l="-12500" r="-12499"/>
            </a:stretch>
          </a:blipFill>
        </p:spPr>
        <p:txBody>
          <a:bodyPr/>
          <a:lstStyle/>
          <a:p>
            <a:endParaRPr lang="zh-TW" altLang="en-US"/>
          </a:p>
        </p:txBody>
      </p:sp>
      <p:sp>
        <p:nvSpPr>
          <p:cNvPr id="3" name="內容版面配置區 2">
            <a:extLst>
              <a:ext uri="{FF2B5EF4-FFF2-40B4-BE49-F238E27FC236}">
                <a16:creationId xmlns:a16="http://schemas.microsoft.com/office/drawing/2014/main" id="{D7D23EEF-2AF3-4D7E-A6BA-31ABF004F3DB}"/>
              </a:ext>
            </a:extLst>
          </p:cNvPr>
          <p:cNvSpPr>
            <a:spLocks noGrp="1"/>
          </p:cNvSpPr>
          <p:nvPr>
            <p:ph idx="1"/>
          </p:nvPr>
        </p:nvSpPr>
        <p:spPr/>
        <p:txBody>
          <a:bodyPr/>
          <a:lstStyle>
            <a:lvl1pPr>
              <a:defRPr b="1">
                <a:latin typeface="微軟正黑體" panose="020B0604030504040204" pitchFamily="34" charset="-120"/>
                <a:ea typeface="微軟正黑體" panose="020B0604030504040204" pitchFamily="34" charset="-120"/>
              </a:defRPr>
            </a:lvl1pPr>
            <a:lvl2pPr>
              <a:defRPr b="1">
                <a:latin typeface="微軟正黑體" panose="020B0604030504040204" pitchFamily="34" charset="-120"/>
                <a:ea typeface="微軟正黑體" panose="020B0604030504040204" pitchFamily="34" charset="-120"/>
              </a:defRPr>
            </a:lvl2pPr>
            <a:lvl3pPr>
              <a:defRPr b="1">
                <a:latin typeface="微軟正黑體" panose="020B0604030504040204" pitchFamily="34" charset="-120"/>
                <a:ea typeface="微軟正黑體" panose="020B0604030504040204" pitchFamily="34" charset="-120"/>
              </a:defRPr>
            </a:lvl3pPr>
            <a:lvl4pPr>
              <a:defRPr b="1">
                <a:latin typeface="微軟正黑體" panose="020B0604030504040204" pitchFamily="34" charset="-120"/>
                <a:ea typeface="微軟正黑體" panose="020B0604030504040204" pitchFamily="34" charset="-120"/>
              </a:defRPr>
            </a:lvl4pPr>
            <a:lvl5pPr>
              <a:defRPr b="1">
                <a:latin typeface="微軟正黑體" panose="020B0604030504040204" pitchFamily="34" charset="-120"/>
                <a:ea typeface="微軟正黑體" panose="020B0604030504040204" pitchFamily="34" charset="-120"/>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 name="標題 1">
            <a:extLst>
              <a:ext uri="{FF2B5EF4-FFF2-40B4-BE49-F238E27FC236}">
                <a16:creationId xmlns:a16="http://schemas.microsoft.com/office/drawing/2014/main" id="{9E81CE0C-2797-4016-8288-FA3785061E78}"/>
              </a:ext>
            </a:extLst>
          </p:cNvPr>
          <p:cNvSpPr>
            <a:spLocks noGrp="1"/>
          </p:cNvSpPr>
          <p:nvPr>
            <p:ph type="title"/>
          </p:nvPr>
        </p:nvSpPr>
        <p:spPr/>
        <p:txBody>
          <a:bodyPr/>
          <a:lstStyle>
            <a:lvl1pPr>
              <a:defRPr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4" name="日期版面配置區 3">
            <a:extLst>
              <a:ext uri="{FF2B5EF4-FFF2-40B4-BE49-F238E27FC236}">
                <a16:creationId xmlns:a16="http://schemas.microsoft.com/office/drawing/2014/main" id="{98FB1348-C3AC-4AE5-A998-1DFA97FE4532}"/>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5" name="頁尾版面配置區 4">
            <a:extLst>
              <a:ext uri="{FF2B5EF4-FFF2-40B4-BE49-F238E27FC236}">
                <a16:creationId xmlns:a16="http://schemas.microsoft.com/office/drawing/2014/main" id="{573D566A-C355-49A7-A8D0-193D9087FFD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2F9BF18-547F-46E2-8B82-903B4679EB37}"/>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pic>
        <p:nvPicPr>
          <p:cNvPr id="14" name="圖片 13">
            <a:extLst>
              <a:ext uri="{FF2B5EF4-FFF2-40B4-BE49-F238E27FC236}">
                <a16:creationId xmlns:a16="http://schemas.microsoft.com/office/drawing/2014/main" id="{8C05EEB9-062E-AEC2-4D06-218E6DC87B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2862" y="135591"/>
            <a:ext cx="2468282" cy="545446"/>
          </a:xfrm>
          <a:prstGeom prst="rect">
            <a:avLst/>
          </a:prstGeom>
        </p:spPr>
      </p:pic>
    </p:spTree>
    <p:extLst>
      <p:ext uri="{BB962C8B-B14F-4D97-AF65-F5344CB8AC3E}">
        <p14:creationId xmlns:p14="http://schemas.microsoft.com/office/powerpoint/2010/main" val="3140534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C9D38D77-FC12-4C47-B6D1-54B6952D6F02}"/>
              </a:ext>
            </a:extLst>
          </p:cNvPr>
          <p:cNvGrpSpPr/>
          <p:nvPr userDrawn="1"/>
        </p:nvGrpSpPr>
        <p:grpSpPr>
          <a:xfrm>
            <a:off x="116409" y="296107"/>
            <a:ext cx="3040030" cy="2116356"/>
            <a:chOff x="197315" y="1151858"/>
            <a:chExt cx="6344053" cy="4416495"/>
          </a:xfrm>
          <a:effectLst>
            <a:outerShdw blurRad="50800" dist="50800" dir="5400000" algn="ctr" rotWithShape="0">
              <a:srgbClr val="000000">
                <a:alpha val="0"/>
              </a:srgbClr>
            </a:outerShdw>
          </a:effectLst>
        </p:grpSpPr>
        <p:sp>
          <p:nvSpPr>
            <p:cNvPr id="8" name="Freeform 4">
              <a:extLst>
                <a:ext uri="{FF2B5EF4-FFF2-40B4-BE49-F238E27FC236}">
                  <a16:creationId xmlns:a16="http://schemas.microsoft.com/office/drawing/2014/main" id="{B265F09E-EAE8-4901-B059-7275E5D878F4}"/>
                </a:ext>
              </a:extLst>
            </p:cNvPr>
            <p:cNvSpPr/>
            <p:nvPr userDrawn="1"/>
          </p:nvSpPr>
          <p:spPr>
            <a:xfrm rot="17658353" flipH="1" flipV="1">
              <a:off x="2888264" y="1915248"/>
              <a:ext cx="3515698" cy="3790511"/>
            </a:xfrm>
            <a:custGeom>
              <a:avLst/>
              <a:gdLst/>
              <a:ahLst/>
              <a:cxnLst/>
              <a:rect l="l" t="t" r="r" b="b"/>
              <a:pathLst>
                <a:path w="7074512" h="7627506">
                  <a:moveTo>
                    <a:pt x="7074512" y="7627506"/>
                  </a:moveTo>
                  <a:lnTo>
                    <a:pt x="0" y="7627506"/>
                  </a:lnTo>
                  <a:lnTo>
                    <a:pt x="0" y="0"/>
                  </a:lnTo>
                  <a:lnTo>
                    <a:pt x="7074512" y="0"/>
                  </a:lnTo>
                  <a:lnTo>
                    <a:pt x="7074512" y="7627506"/>
                  </a:lnTo>
                  <a:close/>
                </a:path>
              </a:pathLst>
            </a:custGeom>
            <a:blipFill dpi="0" rotWithShape="1">
              <a:blip r:embed="rId2">
                <a:alphaModFix amt="50000"/>
                <a:extLst>
                  <a:ext uri="{96DAC541-7B7A-43D3-8B79-37D633B846F1}">
                    <asvg:svgBlip xmlns:asvg="http://schemas.microsoft.com/office/drawing/2016/SVG/main" xmlns="" r:embed="rId3"/>
                  </a:ext>
                </a:extLst>
              </a:blip>
              <a:srcRect/>
              <a:stretch>
                <a:fillRect/>
              </a:stretch>
            </a:blipFill>
          </p:spPr>
          <p:txBody>
            <a:bodyPr/>
            <a:lstStyle/>
            <a:p>
              <a:endParaRPr lang="zh-TW" altLang="en-US" dirty="0"/>
            </a:p>
          </p:txBody>
        </p:sp>
        <p:sp>
          <p:nvSpPr>
            <p:cNvPr id="9" name="Freeform 5">
              <a:extLst>
                <a:ext uri="{FF2B5EF4-FFF2-40B4-BE49-F238E27FC236}">
                  <a16:creationId xmlns:a16="http://schemas.microsoft.com/office/drawing/2014/main" id="{ECD86921-05A9-40F1-B177-2261062BD1CF}"/>
                </a:ext>
              </a:extLst>
            </p:cNvPr>
            <p:cNvSpPr/>
            <p:nvPr userDrawn="1"/>
          </p:nvSpPr>
          <p:spPr>
            <a:xfrm rot="18088714">
              <a:off x="338727" y="1010446"/>
              <a:ext cx="3618203" cy="3901028"/>
            </a:xfrm>
            <a:custGeom>
              <a:avLst/>
              <a:gdLst/>
              <a:ahLst/>
              <a:cxnLst/>
              <a:rect l="l" t="t" r="r" b="b"/>
              <a:pathLst>
                <a:path w="7280779" h="7849896">
                  <a:moveTo>
                    <a:pt x="0" y="0"/>
                  </a:moveTo>
                  <a:lnTo>
                    <a:pt x="7280779" y="0"/>
                  </a:lnTo>
                  <a:lnTo>
                    <a:pt x="7280779" y="7849896"/>
                  </a:lnTo>
                  <a:lnTo>
                    <a:pt x="0" y="7849896"/>
                  </a:lnTo>
                  <a:lnTo>
                    <a:pt x="0" y="0"/>
                  </a:lnTo>
                  <a:close/>
                </a:path>
              </a:pathLst>
            </a:custGeom>
            <a:blipFill dpi="0" rotWithShape="1">
              <a:blip r:embed="rId2">
                <a:alphaModFix amt="50000"/>
                <a:extLst>
                  <a:ext uri="{96DAC541-7B7A-43D3-8B79-37D633B846F1}">
                    <asvg:svgBlip xmlns:asvg="http://schemas.microsoft.com/office/drawing/2016/SVG/main" xmlns="" r:embed="rId3"/>
                  </a:ext>
                </a:extLst>
              </a:blip>
              <a:srcRect/>
              <a:stretch>
                <a:fillRect/>
              </a:stretch>
            </a:blipFill>
          </p:spPr>
          <p:txBody>
            <a:bodyPr/>
            <a:lstStyle/>
            <a:p>
              <a:endParaRPr lang="zh-TW" altLang="en-US" dirty="0"/>
            </a:p>
          </p:txBody>
        </p:sp>
      </p:grpSp>
      <p:sp>
        <p:nvSpPr>
          <p:cNvPr id="2" name="標題 1">
            <a:extLst>
              <a:ext uri="{FF2B5EF4-FFF2-40B4-BE49-F238E27FC236}">
                <a16:creationId xmlns:a16="http://schemas.microsoft.com/office/drawing/2014/main" id="{70C51405-BB76-4682-881B-D11473572AFC}"/>
              </a:ext>
            </a:extLst>
          </p:cNvPr>
          <p:cNvSpPr>
            <a:spLocks noGrp="1"/>
          </p:cNvSpPr>
          <p:nvPr>
            <p:ph type="title"/>
          </p:nvPr>
        </p:nvSpPr>
        <p:spPr>
          <a:xfrm>
            <a:off x="831850" y="1709738"/>
            <a:ext cx="10515600" cy="2852737"/>
          </a:xfrm>
        </p:spPr>
        <p:txBody>
          <a:bodyPr anchor="b"/>
          <a:lstStyle>
            <a:lvl1pPr>
              <a:defRPr sz="60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D6719EF0-51FB-41F0-8532-CF9A80CD8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4754116C-2336-4A5C-AA47-08CD45E05576}"/>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5" name="頁尾版面配置區 4">
            <a:extLst>
              <a:ext uri="{FF2B5EF4-FFF2-40B4-BE49-F238E27FC236}">
                <a16:creationId xmlns:a16="http://schemas.microsoft.com/office/drawing/2014/main" id="{87DEA820-98D8-4C34-8122-490439E3B0A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421669C-B739-4FEB-8661-7EECA488D80A}"/>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pic>
        <p:nvPicPr>
          <p:cNvPr id="10" name="圖片 9">
            <a:extLst>
              <a:ext uri="{FF2B5EF4-FFF2-40B4-BE49-F238E27FC236}">
                <a16:creationId xmlns:a16="http://schemas.microsoft.com/office/drawing/2014/main" id="{C2380F3D-6440-4F02-A397-52D74D2C0C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2862" y="135591"/>
            <a:ext cx="2468282" cy="545446"/>
          </a:xfrm>
          <a:prstGeom prst="rect">
            <a:avLst/>
          </a:prstGeom>
        </p:spPr>
      </p:pic>
    </p:spTree>
    <p:extLst>
      <p:ext uri="{BB962C8B-B14F-4D97-AF65-F5344CB8AC3E}">
        <p14:creationId xmlns:p14="http://schemas.microsoft.com/office/powerpoint/2010/main" val="155495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973BF5-161B-432E-9FAA-14736C0968F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6ED28D6-C082-4AA3-8FC0-ADC424ACC7C1}"/>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00965F2-8B1F-448F-A9B9-929B70DB89D6}"/>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75214C4B-BBE6-4333-99E2-491DAD727836}"/>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6" name="頁尾版面配置區 5">
            <a:extLst>
              <a:ext uri="{FF2B5EF4-FFF2-40B4-BE49-F238E27FC236}">
                <a16:creationId xmlns:a16="http://schemas.microsoft.com/office/drawing/2014/main" id="{0A1421B3-9F63-48E8-9157-4D4CA9EEB1D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9F13242-44EF-4FE6-BB61-7461CF18DA53}"/>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311867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85EDD6-D614-4A9F-BCAB-F7E09E7ACC1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84F8253-9E24-424A-89AE-EED7CFAC0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D09E5395-5E7B-47E5-8BDA-93758793BD78}"/>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8C1930C-8598-4C8C-BC81-080DAE737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81BF369D-6894-4B28-9B55-6DE78C470D75}"/>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D622B6A-7AC9-458B-AD7F-83DE6171B675}"/>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8" name="頁尾版面配置區 7">
            <a:extLst>
              <a:ext uri="{FF2B5EF4-FFF2-40B4-BE49-F238E27FC236}">
                <a16:creationId xmlns:a16="http://schemas.microsoft.com/office/drawing/2014/main" id="{EE783DA9-C498-4A8C-BA9D-499E55CD4D1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89EB2C2-838B-43EB-A4D6-D50A51BC0F1E}"/>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23265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D2A324-8942-4A4D-9452-1B11DB1DCDC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5EADC09-28BB-4323-9C13-529290242903}"/>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4" name="頁尾版面配置區 3">
            <a:extLst>
              <a:ext uri="{FF2B5EF4-FFF2-40B4-BE49-F238E27FC236}">
                <a16:creationId xmlns:a16="http://schemas.microsoft.com/office/drawing/2014/main" id="{2CCD669C-6C59-4466-845C-0370C2D9212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6ABBBB7-C81F-42F0-B1A4-945DB658432C}"/>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246405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D3F5089-7F43-4358-89AD-60B061627D4E}"/>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3" name="頁尾版面配置區 2">
            <a:extLst>
              <a:ext uri="{FF2B5EF4-FFF2-40B4-BE49-F238E27FC236}">
                <a16:creationId xmlns:a16="http://schemas.microsoft.com/office/drawing/2014/main" id="{428078FA-8524-467B-B264-71012BDEAD0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A11973B-75C8-4F40-A1B6-D16FD99A6FBA}"/>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306078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D248ED-DA7F-4BB5-93DF-6BF6870FE57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E7E0F5F1-3CEA-4D6B-A3CB-15ACD6016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A969608-E131-4395-BABE-B87C4E06B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EEE1D862-93ED-4BCA-9E23-DF35A54D7C86}"/>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6" name="頁尾版面配置區 5">
            <a:extLst>
              <a:ext uri="{FF2B5EF4-FFF2-40B4-BE49-F238E27FC236}">
                <a16:creationId xmlns:a16="http://schemas.microsoft.com/office/drawing/2014/main" id="{23FF3644-2676-421E-859E-6522C90EBEB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24F489B-9C27-4216-B31C-0F825628CD07}"/>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247079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303AF1-DF0D-4EB1-8662-FB92B8F0514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4B1A4D4-1A54-46BE-9A8A-DB65C8B6C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0D76ED9E-E64D-4C60-A838-A66394805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7C16EDA-C20B-4BA1-9E82-30934A4A4158}"/>
              </a:ext>
            </a:extLst>
          </p:cNvPr>
          <p:cNvSpPr>
            <a:spLocks noGrp="1"/>
          </p:cNvSpPr>
          <p:nvPr>
            <p:ph type="dt" sz="half" idx="10"/>
          </p:nvPr>
        </p:nvSpPr>
        <p:spPr/>
        <p:txBody>
          <a:bodyPr/>
          <a:lstStyle/>
          <a:p>
            <a:fld id="{1BDEB875-DBEE-4E87-86B4-41B31482E8DD}" type="datetimeFigureOut">
              <a:rPr lang="zh-TW" altLang="en-US" smtClean="0"/>
              <a:t>2025/9/15</a:t>
            </a:fld>
            <a:endParaRPr lang="zh-TW" altLang="en-US"/>
          </a:p>
        </p:txBody>
      </p:sp>
      <p:sp>
        <p:nvSpPr>
          <p:cNvPr id="6" name="頁尾版面配置區 5">
            <a:extLst>
              <a:ext uri="{FF2B5EF4-FFF2-40B4-BE49-F238E27FC236}">
                <a16:creationId xmlns:a16="http://schemas.microsoft.com/office/drawing/2014/main" id="{800424FB-27DA-403E-88E7-7FF2C4FC464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A2C5A59-0924-48FD-AC90-E99A194EF7DC}"/>
              </a:ext>
            </a:extLst>
          </p:cNvPr>
          <p:cNvSpPr>
            <a:spLocks noGrp="1"/>
          </p:cNvSpPr>
          <p:nvPr>
            <p:ph type="sldNum" sz="quarter" idx="12"/>
          </p:nvPr>
        </p:nvSpPr>
        <p:spPr/>
        <p:txBody>
          <a:bodyPr/>
          <a:lstStyle/>
          <a:p>
            <a:fld id="{7764550F-3096-4D15-931A-265C00A3537C}" type="slidenum">
              <a:rPr lang="zh-TW" altLang="en-US" smtClean="0"/>
              <a:t>‹#›</a:t>
            </a:fld>
            <a:endParaRPr lang="zh-TW" altLang="en-US"/>
          </a:p>
        </p:txBody>
      </p:sp>
    </p:spTree>
    <p:extLst>
      <p:ext uri="{BB962C8B-B14F-4D97-AF65-F5344CB8AC3E}">
        <p14:creationId xmlns:p14="http://schemas.microsoft.com/office/powerpoint/2010/main" val="213311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AB64DED-06DB-4D67-8FD0-DC73F6C5D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DF9F7DC1-08C0-4C45-91A3-E28F373A7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54AA12F6-D00A-458B-B148-0F56B0AF3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EB875-DBEE-4E87-86B4-41B31482E8DD}" type="datetimeFigureOut">
              <a:rPr lang="zh-TW" altLang="en-US" smtClean="0"/>
              <a:t>2025/9/15</a:t>
            </a:fld>
            <a:endParaRPr lang="zh-TW" altLang="en-US"/>
          </a:p>
        </p:txBody>
      </p:sp>
      <p:sp>
        <p:nvSpPr>
          <p:cNvPr id="5" name="頁尾版面配置區 4">
            <a:extLst>
              <a:ext uri="{FF2B5EF4-FFF2-40B4-BE49-F238E27FC236}">
                <a16:creationId xmlns:a16="http://schemas.microsoft.com/office/drawing/2014/main" id="{17DA32ED-661E-4DDE-9C39-6BD1AD846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9405A0E8-DACE-490B-B9D1-941259B67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4550F-3096-4D15-931A-265C00A3537C}" type="slidenum">
              <a:rPr lang="zh-TW" altLang="en-US" smtClean="0"/>
              <a:t>‹#›</a:t>
            </a:fld>
            <a:endParaRPr lang="zh-TW" altLang="en-US"/>
          </a:p>
        </p:txBody>
      </p:sp>
      <p:sp>
        <p:nvSpPr>
          <p:cNvPr id="13" name="Freeform 2">
            <a:extLst>
              <a:ext uri="{FF2B5EF4-FFF2-40B4-BE49-F238E27FC236}">
                <a16:creationId xmlns:a16="http://schemas.microsoft.com/office/drawing/2014/main" id="{D0F6CC93-479B-4217-8B90-8D8AD304E29C}"/>
              </a:ext>
            </a:extLst>
          </p:cNvPr>
          <p:cNvSpPr/>
          <p:nvPr userDrawn="1"/>
        </p:nvSpPr>
        <p:spPr>
          <a:xfrm flipH="1" flipV="1">
            <a:off x="2451241" y="13036"/>
            <a:ext cx="9742277" cy="6844964"/>
          </a:xfrm>
          <a:custGeom>
            <a:avLst/>
            <a:gdLst/>
            <a:ahLst/>
            <a:cxnLst/>
            <a:rect l="l" t="t" r="r" b="b"/>
            <a:pathLst>
              <a:path w="13014440" h="9144000">
                <a:moveTo>
                  <a:pt x="13014440" y="9144000"/>
                </a:moveTo>
                <a:lnTo>
                  <a:pt x="0" y="9144000"/>
                </a:lnTo>
                <a:lnTo>
                  <a:pt x="0" y="0"/>
                </a:lnTo>
                <a:lnTo>
                  <a:pt x="13014440" y="0"/>
                </a:lnTo>
                <a:lnTo>
                  <a:pt x="13014440" y="9144000"/>
                </a:lnTo>
                <a:close/>
              </a:path>
            </a:pathLst>
          </a:custGeom>
          <a:blipFill>
            <a:blip r:embed="rId13">
              <a:alphaModFix amt="70000"/>
            </a:blip>
            <a:stretch>
              <a:fillRect l="-12500" r="-12499"/>
            </a:stretch>
          </a:blipFill>
        </p:spPr>
        <p:txBody>
          <a:bodyPr/>
          <a:lstStyle/>
          <a:p>
            <a:endParaRPr lang="zh-TW" altLang="en-US"/>
          </a:p>
        </p:txBody>
      </p:sp>
      <p:pic>
        <p:nvPicPr>
          <p:cNvPr id="14" name="圖片 13">
            <a:extLst>
              <a:ext uri="{FF2B5EF4-FFF2-40B4-BE49-F238E27FC236}">
                <a16:creationId xmlns:a16="http://schemas.microsoft.com/office/drawing/2014/main" id="{E4EC50F6-B375-4E3E-AFE4-C92B8BE3F11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72862" y="135591"/>
            <a:ext cx="2468282" cy="545446"/>
          </a:xfrm>
          <a:prstGeom prst="rect">
            <a:avLst/>
          </a:prstGeom>
        </p:spPr>
      </p:pic>
    </p:spTree>
    <p:extLst>
      <p:ext uri="{BB962C8B-B14F-4D97-AF65-F5344CB8AC3E}">
        <p14:creationId xmlns:p14="http://schemas.microsoft.com/office/powerpoint/2010/main" val="233379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Book Antiqua" panose="02040602050305030304" pitchFamily="18" charset="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Book Antiqua" panose="02040602050305030304" pitchFamily="18" charset="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Book Antiqua" panose="02040602050305030304" pitchFamily="18" charset="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Book Antiqua" panose="02040602050305030304" pitchFamily="18" charset="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Book Antiqua" panose="02040602050305030304" pitchFamily="18" charset="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Book Antiqua" panose="02040602050305030304" pitchFamily="18" charset="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34D40A41-47EE-2117-BE11-805A04C4F2B5}"/>
              </a:ext>
            </a:extLst>
          </p:cNvPr>
          <p:cNvSpPr/>
          <p:nvPr/>
        </p:nvSpPr>
        <p:spPr>
          <a:xfrm flipH="1" flipV="1">
            <a:off x="2459666" y="13036"/>
            <a:ext cx="9742277" cy="6844964"/>
          </a:xfrm>
          <a:custGeom>
            <a:avLst/>
            <a:gdLst/>
            <a:ahLst/>
            <a:cxnLst/>
            <a:rect l="l" t="t" r="r" b="b"/>
            <a:pathLst>
              <a:path w="13014440" h="9144000">
                <a:moveTo>
                  <a:pt x="13014440" y="9144000"/>
                </a:moveTo>
                <a:lnTo>
                  <a:pt x="0" y="9144000"/>
                </a:lnTo>
                <a:lnTo>
                  <a:pt x="0" y="0"/>
                </a:lnTo>
                <a:lnTo>
                  <a:pt x="13014440" y="0"/>
                </a:lnTo>
                <a:lnTo>
                  <a:pt x="13014440" y="9144000"/>
                </a:lnTo>
                <a:close/>
              </a:path>
            </a:pathLst>
          </a:custGeom>
          <a:blipFill>
            <a:blip r:embed="rId2"/>
            <a:stretch>
              <a:fillRect l="-12500" r="-12499"/>
            </a:stretch>
          </a:blipFill>
        </p:spPr>
        <p:txBody>
          <a:bodyPr/>
          <a:lstStyle/>
          <a:p>
            <a:endParaRPr lang="zh-TW" altLang="en-US"/>
          </a:p>
        </p:txBody>
      </p:sp>
      <p:pic>
        <p:nvPicPr>
          <p:cNvPr id="23" name="圖片 22">
            <a:extLst>
              <a:ext uri="{FF2B5EF4-FFF2-40B4-BE49-F238E27FC236}">
                <a16:creationId xmlns:a16="http://schemas.microsoft.com/office/drawing/2014/main" id="{7FFADF87-F275-D3B1-641C-7827D2144F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28639" y="2808229"/>
            <a:ext cx="6045200" cy="1155700"/>
          </a:xfrm>
          <a:prstGeom prst="rect">
            <a:avLst/>
          </a:prstGeom>
        </p:spPr>
      </p:pic>
      <p:grpSp>
        <p:nvGrpSpPr>
          <p:cNvPr id="14" name="Group 3">
            <a:extLst>
              <a:ext uri="{FF2B5EF4-FFF2-40B4-BE49-F238E27FC236}">
                <a16:creationId xmlns:a16="http://schemas.microsoft.com/office/drawing/2014/main" id="{6F2B042A-70A9-EB52-F9D0-7DA4AEA87DBE}"/>
              </a:ext>
            </a:extLst>
          </p:cNvPr>
          <p:cNvGrpSpPr/>
          <p:nvPr/>
        </p:nvGrpSpPr>
        <p:grpSpPr>
          <a:xfrm>
            <a:off x="-460315" y="399576"/>
            <a:ext cx="7557234" cy="6058848"/>
            <a:chOff x="0" y="0"/>
            <a:chExt cx="15207146" cy="12192000"/>
          </a:xfrm>
        </p:grpSpPr>
        <p:sp>
          <p:nvSpPr>
            <p:cNvPr id="15" name="Freeform 4">
              <a:extLst>
                <a:ext uri="{FF2B5EF4-FFF2-40B4-BE49-F238E27FC236}">
                  <a16:creationId xmlns:a16="http://schemas.microsoft.com/office/drawing/2014/main" id="{F143DD07-F169-BA49-9253-88BBB38B739A}"/>
                </a:ext>
              </a:extLst>
            </p:cNvPr>
            <p:cNvSpPr/>
            <p:nvPr/>
          </p:nvSpPr>
          <p:spPr>
            <a:xfrm rot="-3941647" flipH="1" flipV="1">
              <a:off x="6738222" y="3049933"/>
              <a:ext cx="7074512" cy="7627506"/>
            </a:xfrm>
            <a:custGeom>
              <a:avLst/>
              <a:gdLst/>
              <a:ahLst/>
              <a:cxnLst/>
              <a:rect l="l" t="t" r="r" b="b"/>
              <a:pathLst>
                <a:path w="7074512" h="7627506">
                  <a:moveTo>
                    <a:pt x="7074512" y="7627506"/>
                  </a:moveTo>
                  <a:lnTo>
                    <a:pt x="0" y="7627506"/>
                  </a:lnTo>
                  <a:lnTo>
                    <a:pt x="0" y="0"/>
                  </a:lnTo>
                  <a:lnTo>
                    <a:pt x="7074512" y="0"/>
                  </a:lnTo>
                  <a:lnTo>
                    <a:pt x="7074512" y="7627506"/>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zh-TW" altLang="en-US" dirty="0"/>
            </a:p>
          </p:txBody>
        </p:sp>
        <p:sp>
          <p:nvSpPr>
            <p:cNvPr id="16" name="Freeform 5">
              <a:extLst>
                <a:ext uri="{FF2B5EF4-FFF2-40B4-BE49-F238E27FC236}">
                  <a16:creationId xmlns:a16="http://schemas.microsoft.com/office/drawing/2014/main" id="{CFD554F8-A160-4A3E-BAC7-268F0B735405}"/>
                </a:ext>
              </a:extLst>
            </p:cNvPr>
            <p:cNvSpPr/>
            <p:nvPr/>
          </p:nvSpPr>
          <p:spPr>
            <a:xfrm rot="-3511286">
              <a:off x="1607883" y="1229233"/>
              <a:ext cx="7280779" cy="7849896"/>
            </a:xfrm>
            <a:custGeom>
              <a:avLst/>
              <a:gdLst/>
              <a:ahLst/>
              <a:cxnLst/>
              <a:rect l="l" t="t" r="r" b="b"/>
              <a:pathLst>
                <a:path w="7280779" h="7849896">
                  <a:moveTo>
                    <a:pt x="0" y="0"/>
                  </a:moveTo>
                  <a:lnTo>
                    <a:pt x="7280779" y="0"/>
                  </a:lnTo>
                  <a:lnTo>
                    <a:pt x="7280779" y="7849896"/>
                  </a:lnTo>
                  <a:lnTo>
                    <a:pt x="0" y="78498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zh-TW" altLang="en-US"/>
            </a:p>
          </p:txBody>
        </p:sp>
        <p:sp>
          <p:nvSpPr>
            <p:cNvPr id="17" name="Freeform 6">
              <a:extLst>
                <a:ext uri="{FF2B5EF4-FFF2-40B4-BE49-F238E27FC236}">
                  <a16:creationId xmlns:a16="http://schemas.microsoft.com/office/drawing/2014/main" id="{E7039497-C461-A470-F5D1-4961BFC9E46B}"/>
                </a:ext>
              </a:extLst>
            </p:cNvPr>
            <p:cNvSpPr/>
            <p:nvPr/>
          </p:nvSpPr>
          <p:spPr>
            <a:xfrm>
              <a:off x="5966784" y="5140574"/>
              <a:ext cx="4548170" cy="7051426"/>
            </a:xfrm>
            <a:custGeom>
              <a:avLst/>
              <a:gdLst/>
              <a:ahLst/>
              <a:cxnLst/>
              <a:rect l="l" t="t" r="r" b="b"/>
              <a:pathLst>
                <a:path w="4548170" h="7051426">
                  <a:moveTo>
                    <a:pt x="0" y="0"/>
                  </a:moveTo>
                  <a:lnTo>
                    <a:pt x="4548170" y="0"/>
                  </a:lnTo>
                  <a:lnTo>
                    <a:pt x="4548170" y="7051426"/>
                  </a:lnTo>
                  <a:lnTo>
                    <a:pt x="0" y="7051426"/>
                  </a:lnTo>
                  <a:lnTo>
                    <a:pt x="0" y="0"/>
                  </a:lnTo>
                  <a:close/>
                </a:path>
              </a:pathLst>
            </a:custGeom>
            <a:blipFill>
              <a:blip r:embed="rId6"/>
              <a:stretch>
                <a:fillRect/>
              </a:stretch>
            </a:blipFill>
          </p:spPr>
          <p:txBody>
            <a:bodyPr/>
            <a:lstStyle/>
            <a:p>
              <a:endParaRPr lang="zh-TW" altLang="en-US" dirty="0"/>
            </a:p>
          </p:txBody>
        </p:sp>
        <p:sp>
          <p:nvSpPr>
            <p:cNvPr id="18" name="Freeform 7">
              <a:extLst>
                <a:ext uri="{FF2B5EF4-FFF2-40B4-BE49-F238E27FC236}">
                  <a16:creationId xmlns:a16="http://schemas.microsoft.com/office/drawing/2014/main" id="{210F9CB3-B336-0ED9-331D-0A3B11F0965A}"/>
                </a:ext>
              </a:extLst>
            </p:cNvPr>
            <p:cNvSpPr/>
            <p:nvPr/>
          </p:nvSpPr>
          <p:spPr>
            <a:xfrm>
              <a:off x="2793490" y="273946"/>
              <a:ext cx="9085082" cy="7346291"/>
            </a:xfrm>
            <a:custGeom>
              <a:avLst/>
              <a:gdLst/>
              <a:ahLst/>
              <a:cxnLst/>
              <a:rect l="l" t="t" r="r" b="b"/>
              <a:pathLst>
                <a:path w="9085082" h="7346291">
                  <a:moveTo>
                    <a:pt x="0" y="0"/>
                  </a:moveTo>
                  <a:lnTo>
                    <a:pt x="9085082" y="0"/>
                  </a:lnTo>
                  <a:lnTo>
                    <a:pt x="9085082" y="7346291"/>
                  </a:lnTo>
                  <a:lnTo>
                    <a:pt x="0" y="7346291"/>
                  </a:lnTo>
                  <a:lnTo>
                    <a:pt x="0" y="0"/>
                  </a:lnTo>
                  <a:close/>
                </a:path>
              </a:pathLst>
            </a:custGeom>
            <a:blipFill>
              <a:blip r:embed="rId7"/>
              <a:stretch>
                <a:fillRect l="-21213" r="-29385" b="-15471"/>
              </a:stretch>
            </a:blipFill>
          </p:spPr>
          <p:txBody>
            <a:bodyPr/>
            <a:lstStyle/>
            <a:p>
              <a:endParaRPr lang="zh-TW" altLang="en-US" dirty="0"/>
            </a:p>
          </p:txBody>
        </p:sp>
      </p:grpSp>
      <p:pic>
        <p:nvPicPr>
          <p:cNvPr id="5" name="圖片 4">
            <a:extLst>
              <a:ext uri="{FF2B5EF4-FFF2-40B4-BE49-F238E27FC236}">
                <a16:creationId xmlns:a16="http://schemas.microsoft.com/office/drawing/2014/main" id="{CB91D1E3-ABAC-4CD1-9151-9CF24BC00E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73699" y="5907988"/>
            <a:ext cx="2731245" cy="603556"/>
          </a:xfrm>
          <a:prstGeom prst="rect">
            <a:avLst/>
          </a:prstGeom>
        </p:spPr>
      </p:pic>
    </p:spTree>
    <p:extLst>
      <p:ext uri="{BB962C8B-B14F-4D97-AF65-F5344CB8AC3E}">
        <p14:creationId xmlns:p14="http://schemas.microsoft.com/office/powerpoint/2010/main" val="349840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785661B-B338-4D07-82E8-C96548A53F9B}"/>
              </a:ext>
            </a:extLst>
          </p:cNvPr>
          <p:cNvSpPr/>
          <p:nvPr/>
        </p:nvSpPr>
        <p:spPr>
          <a:xfrm>
            <a:off x="11280913" y="661185"/>
            <a:ext cx="225287" cy="225287"/>
          </a:xfrm>
          <a:custGeom>
            <a:avLst/>
            <a:gdLst/>
            <a:ahLst/>
            <a:cxnLst/>
            <a:rect l="l" t="t" r="r" b="b"/>
            <a:pathLst>
              <a:path w="337930" h="337930">
                <a:moveTo>
                  <a:pt x="0" y="0"/>
                </a:moveTo>
                <a:lnTo>
                  <a:pt x="337930" y="0"/>
                </a:lnTo>
                <a:lnTo>
                  <a:pt x="337930" y="337930"/>
                </a:lnTo>
                <a:lnTo>
                  <a:pt x="0" y="3379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Google Shape;497;p46">
            <a:extLst>
              <a:ext uri="{FF2B5EF4-FFF2-40B4-BE49-F238E27FC236}">
                <a16:creationId xmlns:a16="http://schemas.microsoft.com/office/drawing/2014/main" id="{2CB51D6E-C114-439A-A97F-C4DFC869378E}"/>
              </a:ext>
            </a:extLst>
          </p:cNvPr>
          <p:cNvSpPr txBox="1">
            <a:spLocks/>
          </p:cNvSpPr>
          <p:nvPr/>
        </p:nvSpPr>
        <p:spPr>
          <a:xfrm>
            <a:off x="357647" y="886472"/>
            <a:ext cx="2821051"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獎勵機制</a:t>
            </a:r>
          </a:p>
        </p:txBody>
      </p:sp>
      <p:sp>
        <p:nvSpPr>
          <p:cNvPr id="16" name="矩形: 圓角 15">
            <a:extLst>
              <a:ext uri="{FF2B5EF4-FFF2-40B4-BE49-F238E27FC236}">
                <a16:creationId xmlns:a16="http://schemas.microsoft.com/office/drawing/2014/main" id="{C6CB5CEB-FC8D-4C48-B334-D931A7363989}"/>
              </a:ext>
            </a:extLst>
          </p:cNvPr>
          <p:cNvSpPr/>
          <p:nvPr/>
        </p:nvSpPr>
        <p:spPr>
          <a:xfrm>
            <a:off x="3723553" y="1440049"/>
            <a:ext cx="2448000" cy="648000"/>
          </a:xfrm>
          <a:prstGeom prst="roundRect">
            <a:avLst/>
          </a:prstGeom>
          <a:solidFill>
            <a:schemeClr val="bg1"/>
          </a:solidFill>
          <a:ln w="38100">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實踐獎金</a:t>
            </a:r>
          </a:p>
        </p:txBody>
      </p:sp>
      <p:sp>
        <p:nvSpPr>
          <p:cNvPr id="17" name="文字方塊 16">
            <a:extLst>
              <a:ext uri="{FF2B5EF4-FFF2-40B4-BE49-F238E27FC236}">
                <a16:creationId xmlns:a16="http://schemas.microsoft.com/office/drawing/2014/main" id="{10BB496A-D1C5-410B-97E0-AAC91A0AE70B}"/>
              </a:ext>
            </a:extLst>
          </p:cNvPr>
          <p:cNvSpPr txBox="1"/>
          <p:nvPr/>
        </p:nvSpPr>
        <p:spPr>
          <a:xfrm>
            <a:off x="6446706" y="1358941"/>
            <a:ext cx="5103411" cy="1827936"/>
          </a:xfrm>
          <a:prstGeom prst="accentCallout1">
            <a:avLst>
              <a:gd name="adj1" fmla="val 22475"/>
              <a:gd name="adj2" fmla="val -137"/>
              <a:gd name="adj3" fmla="val 22564"/>
              <a:gd name="adj4" fmla="val -4976"/>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solidFill>
                  <a:srgbClr val="000000"/>
                </a:solidFill>
                <a:latin typeface="微軟正黑體" panose="020B0604030504040204" pitchFamily="34" charset="-120"/>
                <a:ea typeface="微軟正黑體" panose="020B0604030504040204" pitchFamily="34" charset="-120"/>
              </a:rPr>
              <a:t>分 </a:t>
            </a:r>
            <a:r>
              <a:rPr lang="en-US" altLang="zh-TW" sz="2000" b="1" dirty="0">
                <a:solidFill>
                  <a:srgbClr val="000000"/>
                </a:solidFill>
                <a:latin typeface="微軟正黑體" panose="020B0604030504040204" pitchFamily="34" charset="-120"/>
                <a:ea typeface="微軟正黑體" panose="020B0604030504040204" pitchFamily="34" charset="-120"/>
              </a:rPr>
              <a:t>3 </a:t>
            </a:r>
            <a:r>
              <a:rPr lang="zh-TW" altLang="en-US" sz="2000" b="1" dirty="0">
                <a:solidFill>
                  <a:srgbClr val="000000"/>
                </a:solidFill>
                <a:latin typeface="微軟正黑體" panose="020B0604030504040204" pitchFamily="34" charset="-120"/>
                <a:ea typeface="微軟正黑體" panose="020B0604030504040204" pitchFamily="34" charset="-120"/>
              </a:rPr>
              <a:t>期撥付，總計最高 </a:t>
            </a:r>
            <a:r>
              <a:rPr lang="en-US" altLang="zh-TW" sz="2000" b="1" dirty="0">
                <a:solidFill>
                  <a:srgbClr val="C00000"/>
                </a:solidFill>
                <a:latin typeface="微軟正黑體" panose="020B0604030504040204" pitchFamily="34" charset="-120"/>
                <a:ea typeface="微軟正黑體" panose="020B0604030504040204" pitchFamily="34" charset="-120"/>
              </a:rPr>
              <a:t>24</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萬元</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255601"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第</a:t>
            </a:r>
            <a:r>
              <a:rPr lang="en-US" altLang="zh-TW" sz="2000" b="1" dirty="0">
                <a:solidFill>
                  <a:srgbClr val="000000"/>
                </a:solidFill>
                <a:latin typeface="微軟正黑體" panose="020B0604030504040204" pitchFamily="34" charset="-120"/>
                <a:ea typeface="微軟正黑體" panose="020B0604030504040204" pitchFamily="34" charset="-120"/>
              </a:rPr>
              <a:t>1</a:t>
            </a:r>
            <a:r>
              <a:rPr lang="zh-TW" altLang="en-US" sz="2000" b="1" dirty="0">
                <a:solidFill>
                  <a:srgbClr val="000000"/>
                </a:solidFill>
                <a:latin typeface="微軟正黑體" panose="020B0604030504040204" pitchFamily="34" charset="-120"/>
                <a:ea typeface="微軟正黑體" panose="020B0604030504040204" pitchFamily="34" charset="-120"/>
              </a:rPr>
              <a:t>期新臺幣（以下同）</a:t>
            </a:r>
            <a:r>
              <a:rPr lang="en-US" altLang="zh-TW" sz="2000" b="1" dirty="0">
                <a:solidFill>
                  <a:srgbClr val="C00000"/>
                </a:solidFill>
                <a:latin typeface="微軟正黑體" panose="020B0604030504040204" pitchFamily="34" charset="-120"/>
                <a:ea typeface="微軟正黑體" panose="020B0604030504040204" pitchFamily="34" charset="-120"/>
              </a:rPr>
              <a:t>4</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萬元。</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255601"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第</a:t>
            </a:r>
            <a:r>
              <a:rPr lang="en-US" altLang="zh-TW" sz="2000" b="1" dirty="0">
                <a:solidFill>
                  <a:srgbClr val="000000"/>
                </a:solidFill>
                <a:latin typeface="微軟正黑體" panose="020B0604030504040204" pitchFamily="34" charset="-120"/>
                <a:ea typeface="微軟正黑體" panose="020B0604030504040204" pitchFamily="34" charset="-120"/>
              </a:rPr>
              <a:t>2</a:t>
            </a:r>
            <a:r>
              <a:rPr lang="zh-TW" altLang="en-US" sz="2000" b="1" dirty="0">
                <a:solidFill>
                  <a:srgbClr val="000000"/>
                </a:solidFill>
                <a:latin typeface="微軟正黑體" panose="020B0604030504040204" pitchFamily="34" charset="-120"/>
                <a:ea typeface="微軟正黑體" panose="020B0604030504040204" pitchFamily="34" charset="-120"/>
              </a:rPr>
              <a:t>期獎金 </a:t>
            </a:r>
            <a:r>
              <a:rPr lang="en-US" altLang="zh-TW" sz="2000" b="1" dirty="0">
                <a:solidFill>
                  <a:srgbClr val="C00000"/>
                </a:solidFill>
                <a:latin typeface="微軟正黑體" panose="020B0604030504040204" pitchFamily="34" charset="-120"/>
                <a:ea typeface="微軟正黑體" panose="020B0604030504040204" pitchFamily="34" charset="-120"/>
              </a:rPr>
              <a:t>8</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萬元。</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255601" algn="just">
              <a:lnSpc>
                <a:spcPts val="2500"/>
              </a:lnSpc>
              <a:spcAft>
                <a:spcPts val="600"/>
              </a:spcAft>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第</a:t>
            </a:r>
            <a:r>
              <a:rPr lang="en-US" altLang="zh-TW" sz="2000" b="1" dirty="0">
                <a:solidFill>
                  <a:srgbClr val="000000"/>
                </a:solidFill>
                <a:latin typeface="微軟正黑體" panose="020B0604030504040204" pitchFamily="34" charset="-120"/>
                <a:ea typeface="微軟正黑體" panose="020B0604030504040204" pitchFamily="34" charset="-120"/>
              </a:rPr>
              <a:t>3</a:t>
            </a:r>
            <a:r>
              <a:rPr lang="zh-TW" altLang="en-US" sz="2000" b="1" dirty="0">
                <a:solidFill>
                  <a:srgbClr val="000000"/>
                </a:solidFill>
                <a:latin typeface="微軟正黑體" panose="020B0604030504040204" pitchFamily="34" charset="-120"/>
                <a:ea typeface="微軟正黑體" panose="020B0604030504040204" pitchFamily="34" charset="-120"/>
              </a:rPr>
              <a:t>期獎金 </a:t>
            </a:r>
            <a:r>
              <a:rPr lang="en-US" altLang="zh-TW" sz="2000" b="1" dirty="0">
                <a:solidFill>
                  <a:srgbClr val="C00000"/>
                </a:solidFill>
                <a:latin typeface="微軟正黑體" panose="020B0604030504040204" pitchFamily="34" charset="-120"/>
                <a:ea typeface="微軟正黑體" panose="020B0604030504040204" pitchFamily="34" charset="-120"/>
              </a:rPr>
              <a:t>12</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萬元。</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algn="just">
              <a:lnSpc>
                <a:spcPts val="2500"/>
              </a:lnSpc>
            </a:pPr>
            <a:r>
              <a:rPr lang="zh-TW" altLang="en-US" sz="2000" b="1" dirty="0">
                <a:solidFill>
                  <a:srgbClr val="000000"/>
                </a:solidFill>
                <a:latin typeface="微軟正黑體" panose="020B0604030504040204" pitchFamily="34" charset="-120"/>
                <a:ea typeface="微軟正黑體" panose="020B0604030504040204" pitchFamily="34" charset="-120"/>
              </a:rPr>
              <a:t>通過定期檢核後，得依規定請領。</a:t>
            </a:r>
            <a:endParaRPr lang="zh-TW" altLang="en-US" sz="2000" b="1" dirty="0">
              <a:latin typeface="微軟正黑體" panose="020B0604030504040204" pitchFamily="34" charset="-120"/>
              <a:ea typeface="微軟正黑體" panose="020B0604030504040204" pitchFamily="34" charset="-120"/>
            </a:endParaRPr>
          </a:p>
        </p:txBody>
      </p:sp>
      <p:sp>
        <p:nvSpPr>
          <p:cNvPr id="18" name="矩形: 圓角 17">
            <a:extLst>
              <a:ext uri="{FF2B5EF4-FFF2-40B4-BE49-F238E27FC236}">
                <a16:creationId xmlns:a16="http://schemas.microsoft.com/office/drawing/2014/main" id="{F6806D80-BD49-43B2-9709-9ED1860BFCE0}"/>
              </a:ext>
            </a:extLst>
          </p:cNvPr>
          <p:cNvSpPr/>
          <p:nvPr/>
        </p:nvSpPr>
        <p:spPr>
          <a:xfrm>
            <a:off x="3723553" y="3512161"/>
            <a:ext cx="2448000" cy="648000"/>
          </a:xfrm>
          <a:prstGeom prst="roundRect">
            <a:avLst/>
          </a:prstGeom>
          <a:solidFill>
            <a:schemeClr val="bg1"/>
          </a:solidFill>
          <a:ln w="38100">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職場歷練獎金</a:t>
            </a:r>
          </a:p>
        </p:txBody>
      </p:sp>
      <p:sp>
        <p:nvSpPr>
          <p:cNvPr id="19" name="矩形: 圓角 18">
            <a:extLst>
              <a:ext uri="{FF2B5EF4-FFF2-40B4-BE49-F238E27FC236}">
                <a16:creationId xmlns:a16="http://schemas.microsoft.com/office/drawing/2014/main" id="{A6CBB7C8-5684-4E55-8145-5DC785FC4B85}"/>
              </a:ext>
            </a:extLst>
          </p:cNvPr>
          <p:cNvSpPr/>
          <p:nvPr/>
        </p:nvSpPr>
        <p:spPr>
          <a:xfrm>
            <a:off x="953239" y="5464805"/>
            <a:ext cx="2448000" cy="648000"/>
          </a:xfrm>
          <a:prstGeom prst="roundRect">
            <a:avLst/>
          </a:prstGeom>
          <a:solidFill>
            <a:schemeClr val="bg1"/>
          </a:solidFill>
          <a:ln w="38100">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專業認證獎金</a:t>
            </a:r>
          </a:p>
        </p:txBody>
      </p:sp>
      <p:cxnSp>
        <p:nvCxnSpPr>
          <p:cNvPr id="20" name="接點: 肘形 19">
            <a:extLst>
              <a:ext uri="{FF2B5EF4-FFF2-40B4-BE49-F238E27FC236}">
                <a16:creationId xmlns:a16="http://schemas.microsoft.com/office/drawing/2014/main" id="{58170243-8D1B-4CD2-BDF0-7475EB677435}"/>
              </a:ext>
            </a:extLst>
          </p:cNvPr>
          <p:cNvCxnSpPr>
            <a:cxnSpLocks/>
            <a:stCxn id="26" idx="0"/>
            <a:endCxn id="18" idx="0"/>
          </p:cNvCxnSpPr>
          <p:nvPr/>
        </p:nvCxnSpPr>
        <p:spPr>
          <a:xfrm rot="5400000" flipH="1" flipV="1">
            <a:off x="3391501" y="2247165"/>
            <a:ext cx="291055" cy="2821051"/>
          </a:xfrm>
          <a:prstGeom prst="bentConnector3">
            <a:avLst>
              <a:gd name="adj1" fmla="val 178542"/>
            </a:avLst>
          </a:prstGeom>
          <a:ln w="28575">
            <a:prstDash val="sysDash"/>
            <a:tailEnd type="triangle"/>
          </a:ln>
        </p:spPr>
        <p:style>
          <a:lnRef idx="2">
            <a:schemeClr val="accent1"/>
          </a:lnRef>
          <a:fillRef idx="0">
            <a:schemeClr val="accent1"/>
          </a:fillRef>
          <a:effectRef idx="1">
            <a:schemeClr val="accent1"/>
          </a:effectRef>
          <a:fontRef idx="minor">
            <a:schemeClr val="tx1"/>
          </a:fontRef>
        </p:style>
      </p:cxnSp>
      <p:sp>
        <p:nvSpPr>
          <p:cNvPr id="21" name="文字方塊 20">
            <a:extLst>
              <a:ext uri="{FF2B5EF4-FFF2-40B4-BE49-F238E27FC236}">
                <a16:creationId xmlns:a16="http://schemas.microsoft.com/office/drawing/2014/main" id="{0ED2943E-FF65-46DB-833D-771AE2C872C9}"/>
              </a:ext>
            </a:extLst>
          </p:cNvPr>
          <p:cNvSpPr txBox="1"/>
          <p:nvPr/>
        </p:nvSpPr>
        <p:spPr>
          <a:xfrm>
            <a:off x="6468118" y="3389274"/>
            <a:ext cx="5103412" cy="1430392"/>
          </a:xfrm>
          <a:prstGeom prst="accentCallout1">
            <a:avLst>
              <a:gd name="adj1" fmla="val 29631"/>
              <a:gd name="adj2" fmla="val -327"/>
              <a:gd name="adj3" fmla="val 29531"/>
              <a:gd name="adj4" fmla="val -5358"/>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solidFill>
                  <a:srgbClr val="000000"/>
                </a:solidFill>
                <a:latin typeface="微軟正黑體" panose="020B0604030504040204" pitchFamily="34" charset="-120"/>
                <a:ea typeface="微軟正黑體" panose="020B0604030504040204" pitchFamily="34" charset="-120"/>
              </a:rPr>
              <a:t>計畫期滿時，職場體驗累計符合以下條件者，得申請加額獎勵</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255601"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滿 </a:t>
            </a:r>
            <a:r>
              <a:rPr lang="en-US" altLang="zh-TW" sz="2000" b="1" dirty="0">
                <a:solidFill>
                  <a:srgbClr val="000000"/>
                </a:solidFill>
                <a:latin typeface="微軟正黑體" panose="020B0604030504040204" pitchFamily="34" charset="-120"/>
                <a:ea typeface="微軟正黑體" panose="020B0604030504040204" pitchFamily="34" charset="-120"/>
              </a:rPr>
              <a:t>12 </a:t>
            </a:r>
            <a:r>
              <a:rPr lang="zh-TW" altLang="en-US" sz="2000" b="1" dirty="0">
                <a:solidFill>
                  <a:srgbClr val="000000"/>
                </a:solidFill>
                <a:latin typeface="微軟正黑體" panose="020B0604030504040204" pitchFamily="34" charset="-120"/>
                <a:ea typeface="微軟正黑體" panose="020B0604030504040204" pitchFamily="34" charset="-120"/>
              </a:rPr>
              <a:t>個月，加發獎勵 </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en-US" altLang="zh-TW" sz="2000" b="1" dirty="0">
                <a:solidFill>
                  <a:srgbClr val="0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萬元 。</a:t>
            </a:r>
          </a:p>
          <a:p>
            <a:pPr marL="342917" indent="-255601"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滿 </a:t>
            </a:r>
            <a:r>
              <a:rPr lang="en-US" altLang="zh-TW" sz="2000" b="1" dirty="0">
                <a:solidFill>
                  <a:srgbClr val="000000"/>
                </a:solidFill>
                <a:latin typeface="微軟正黑體" panose="020B0604030504040204" pitchFamily="34" charset="-120"/>
                <a:ea typeface="微軟正黑體" panose="020B0604030504040204" pitchFamily="34" charset="-120"/>
              </a:rPr>
              <a:t>22 </a:t>
            </a:r>
            <a:r>
              <a:rPr lang="zh-TW" altLang="en-US" sz="2000" b="1" dirty="0">
                <a:solidFill>
                  <a:srgbClr val="000000"/>
                </a:solidFill>
                <a:latin typeface="微軟正黑體" panose="020B0604030504040204" pitchFamily="34" charset="-120"/>
                <a:ea typeface="微軟正黑體" panose="020B0604030504040204" pitchFamily="34" charset="-120"/>
              </a:rPr>
              <a:t>個月，再加發獎勵 </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en-US" altLang="zh-TW" sz="2000" b="1" dirty="0">
                <a:solidFill>
                  <a:srgbClr val="0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萬元。 </a:t>
            </a:r>
          </a:p>
        </p:txBody>
      </p:sp>
      <p:sp>
        <p:nvSpPr>
          <p:cNvPr id="22" name="文字方塊 21">
            <a:extLst>
              <a:ext uri="{FF2B5EF4-FFF2-40B4-BE49-F238E27FC236}">
                <a16:creationId xmlns:a16="http://schemas.microsoft.com/office/drawing/2014/main" id="{9D874900-4077-41F7-B118-B03FC6818826}"/>
              </a:ext>
            </a:extLst>
          </p:cNvPr>
          <p:cNvSpPr txBox="1"/>
          <p:nvPr/>
        </p:nvSpPr>
        <p:spPr>
          <a:xfrm>
            <a:off x="3723553" y="5301869"/>
            <a:ext cx="8114759" cy="1109791"/>
          </a:xfrm>
          <a:prstGeom prst="accentCallout1">
            <a:avLst>
              <a:gd name="adj1" fmla="val 45326"/>
              <a:gd name="adj2" fmla="val 58"/>
              <a:gd name="adj3" fmla="val 45290"/>
              <a:gd name="adj4" fmla="val -3563"/>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solidFill>
                  <a:srgbClr val="000000"/>
                </a:solidFill>
                <a:latin typeface="微軟正黑體" panose="020B0604030504040204" pitchFamily="34" charset="-120"/>
                <a:ea typeface="微軟正黑體" panose="020B0604030504040204" pitchFamily="34" charset="-120"/>
              </a:rPr>
              <a:t>計畫執行期間，取得專業技能檢定與語言證照測驗相關認證合格證照者</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255601"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每項加發獎勵 </a:t>
            </a:r>
            <a:r>
              <a:rPr lang="en-US" altLang="zh-TW" sz="2000" b="1" dirty="0">
                <a:solidFill>
                  <a:srgbClr val="C00000"/>
                </a:solidFill>
                <a:latin typeface="微軟正黑體" panose="020B0604030504040204" pitchFamily="34" charset="-120"/>
                <a:ea typeface="微軟正黑體" panose="020B0604030504040204" pitchFamily="34" charset="-120"/>
              </a:rPr>
              <a:t>2,500</a:t>
            </a:r>
            <a:r>
              <a:rPr lang="en-US" altLang="zh-TW" sz="2000" b="1" dirty="0">
                <a:solidFill>
                  <a:srgbClr val="000000"/>
                </a:solidFill>
                <a:latin typeface="微軟正黑體" panose="020B0604030504040204" pitchFamily="34" charset="-120"/>
                <a:ea typeface="微軟正黑體" panose="020B0604030504040204" pitchFamily="34" charset="-120"/>
              </a:rPr>
              <a:t> </a:t>
            </a:r>
            <a:r>
              <a:rPr lang="zh-TW" altLang="en-US" sz="2000" b="1" dirty="0">
                <a:solidFill>
                  <a:srgbClr val="000000"/>
                </a:solidFill>
                <a:latin typeface="微軟正黑體" panose="020B0604030504040204" pitchFamily="34" charset="-120"/>
                <a:ea typeface="微軟正黑體" panose="020B0604030504040204" pitchFamily="34" charset="-120"/>
              </a:rPr>
              <a:t>元，每人最多可申請 </a:t>
            </a:r>
            <a:r>
              <a:rPr lang="en-US" altLang="zh-TW" sz="2000" b="1" dirty="0">
                <a:solidFill>
                  <a:srgbClr val="C00000"/>
                </a:solidFill>
                <a:latin typeface="微軟正黑體" panose="020B0604030504040204" pitchFamily="34" charset="-120"/>
                <a:ea typeface="微軟正黑體" panose="020B0604030504040204" pitchFamily="34" charset="-120"/>
              </a:rPr>
              <a:t>2 </a:t>
            </a:r>
            <a:r>
              <a:rPr lang="zh-TW" altLang="en-US" sz="2000" b="1" dirty="0">
                <a:solidFill>
                  <a:srgbClr val="000000"/>
                </a:solidFill>
                <a:latin typeface="微軟正黑體" panose="020B0604030504040204" pitchFamily="34" charset="-120"/>
                <a:ea typeface="微軟正黑體" panose="020B0604030504040204" pitchFamily="34" charset="-120"/>
              </a:rPr>
              <a:t>次。</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255601"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總計最高獎勵 </a:t>
            </a:r>
            <a:r>
              <a:rPr lang="en-US" altLang="zh-TW" sz="2000" b="1" dirty="0">
                <a:solidFill>
                  <a:srgbClr val="000000"/>
                </a:solidFill>
                <a:latin typeface="微軟正黑體" panose="020B0604030504040204" pitchFamily="34" charset="-120"/>
                <a:ea typeface="微軟正黑體" panose="020B0604030504040204" pitchFamily="34" charset="-120"/>
              </a:rPr>
              <a:t>5,000 </a:t>
            </a:r>
            <a:r>
              <a:rPr lang="zh-TW" altLang="en-US" sz="2000" b="1" dirty="0">
                <a:solidFill>
                  <a:srgbClr val="000000"/>
                </a:solidFill>
                <a:latin typeface="微軟正黑體" panose="020B0604030504040204" pitchFamily="34" charset="-120"/>
                <a:ea typeface="微軟正黑體" panose="020B0604030504040204" pitchFamily="34" charset="-120"/>
              </a:rPr>
              <a:t>元 。</a:t>
            </a:r>
          </a:p>
        </p:txBody>
      </p:sp>
      <p:grpSp>
        <p:nvGrpSpPr>
          <p:cNvPr id="23" name="群組 22">
            <a:extLst>
              <a:ext uri="{FF2B5EF4-FFF2-40B4-BE49-F238E27FC236}">
                <a16:creationId xmlns:a16="http://schemas.microsoft.com/office/drawing/2014/main" id="{2F1A302F-8601-4690-B6B2-4228A0F351AD}"/>
              </a:ext>
            </a:extLst>
          </p:cNvPr>
          <p:cNvGrpSpPr/>
          <p:nvPr/>
        </p:nvGrpSpPr>
        <p:grpSpPr>
          <a:xfrm>
            <a:off x="822683" y="3803217"/>
            <a:ext cx="2781380" cy="796668"/>
            <a:chOff x="7593095" y="3486582"/>
            <a:chExt cx="2771999" cy="1077175"/>
          </a:xfrm>
          <a:solidFill>
            <a:schemeClr val="bg1"/>
          </a:solidFill>
        </p:grpSpPr>
        <p:grpSp>
          <p:nvGrpSpPr>
            <p:cNvPr id="24" name="组合 89">
              <a:extLst>
                <a:ext uri="{FF2B5EF4-FFF2-40B4-BE49-F238E27FC236}">
                  <a16:creationId xmlns:a16="http://schemas.microsoft.com/office/drawing/2014/main" id="{7945F3DB-26B8-4457-97E8-671B2D931227}"/>
                </a:ext>
              </a:extLst>
            </p:cNvPr>
            <p:cNvGrpSpPr>
              <a:grpSpLocks/>
            </p:cNvGrpSpPr>
            <p:nvPr/>
          </p:nvGrpSpPr>
          <p:grpSpPr bwMode="auto">
            <a:xfrm>
              <a:off x="7593097" y="3486582"/>
              <a:ext cx="2771997" cy="1077175"/>
              <a:chOff x="1" y="1"/>
              <a:chExt cx="3049585" cy="917935"/>
            </a:xfrm>
            <a:grpFill/>
          </p:grpSpPr>
          <p:sp>
            <p:nvSpPr>
              <p:cNvPr id="26" name="圆角矩形 90">
                <a:extLst>
                  <a:ext uri="{FF2B5EF4-FFF2-40B4-BE49-F238E27FC236}">
                    <a16:creationId xmlns:a16="http://schemas.microsoft.com/office/drawing/2014/main" id="{F2ED18D4-CA10-479D-B120-304279AAC9F4}"/>
                  </a:ext>
                </a:extLst>
              </p:cNvPr>
              <p:cNvSpPr>
                <a:spLocks noChangeArrowheads="1"/>
              </p:cNvSpPr>
              <p:nvPr/>
            </p:nvSpPr>
            <p:spPr bwMode="auto">
              <a:xfrm>
                <a:off x="1" y="1"/>
                <a:ext cx="2859086" cy="917935"/>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27" name="矩形 91">
                <a:extLst>
                  <a:ext uri="{FF2B5EF4-FFF2-40B4-BE49-F238E27FC236}">
                    <a16:creationId xmlns:a16="http://schemas.microsoft.com/office/drawing/2014/main" id="{80B89777-1701-4134-99DF-4FE031BEC0BB}"/>
                  </a:ext>
                </a:extLst>
              </p:cNvPr>
              <p:cNvSpPr>
                <a:spLocks noChangeArrowheads="1"/>
              </p:cNvSpPr>
              <p:nvPr/>
            </p:nvSpPr>
            <p:spPr bwMode="auto">
              <a:xfrm>
                <a:off x="2859086" y="266700"/>
                <a:ext cx="190500" cy="438149"/>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25" name="文字方塊 24">
              <a:extLst>
                <a:ext uri="{FF2B5EF4-FFF2-40B4-BE49-F238E27FC236}">
                  <a16:creationId xmlns:a16="http://schemas.microsoft.com/office/drawing/2014/main" id="{E8882C2C-270D-4370-8A6C-39E6DB818A95}"/>
                </a:ext>
              </a:extLst>
            </p:cNvPr>
            <p:cNvSpPr txBox="1"/>
            <p:nvPr/>
          </p:nvSpPr>
          <p:spPr>
            <a:xfrm>
              <a:off x="7593095" y="3572672"/>
              <a:ext cx="2623224" cy="957133"/>
            </a:xfrm>
            <a:prstGeom prst="rect">
              <a:avLst/>
            </a:prstGeom>
            <a:noFill/>
          </p:spPr>
          <p:txBody>
            <a:bodyPr wrap="square">
              <a:spAutoFit/>
            </a:bodyPr>
            <a:lstStyle/>
            <a:p>
              <a:pPr algn="ct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計畫執行完竣後</a:t>
              </a:r>
              <a:endParaRPr lang="en-US" altLang="zh-TW" sz="2000" b="1" dirty="0">
                <a:solidFill>
                  <a:schemeClr val="accent4">
                    <a:lumMod val="75000"/>
                  </a:schemeClr>
                </a:solidFill>
                <a:latin typeface="微軟正黑體" panose="020B0604030504040204" pitchFamily="34" charset="-120"/>
                <a:ea typeface="微軟正黑體" panose="020B0604030504040204" pitchFamily="34" charset="-120"/>
              </a:endParaRPr>
            </a:p>
            <a:p>
              <a:pPr algn="ctr"/>
              <a:r>
                <a:rPr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結算核發</a:t>
              </a:r>
            </a:p>
          </p:txBody>
        </p:sp>
      </p:grpSp>
      <p:cxnSp>
        <p:nvCxnSpPr>
          <p:cNvPr id="28" name="接點: 肘形 27">
            <a:extLst>
              <a:ext uri="{FF2B5EF4-FFF2-40B4-BE49-F238E27FC236}">
                <a16:creationId xmlns:a16="http://schemas.microsoft.com/office/drawing/2014/main" id="{FC85C082-5D33-45E4-BE3D-933065FEC67D}"/>
              </a:ext>
            </a:extLst>
          </p:cNvPr>
          <p:cNvCxnSpPr>
            <a:cxnSpLocks/>
          </p:cNvCxnSpPr>
          <p:nvPr/>
        </p:nvCxnSpPr>
        <p:spPr>
          <a:xfrm rot="16200000" flipH="1">
            <a:off x="1721986" y="5061710"/>
            <a:ext cx="809033" cy="1"/>
          </a:xfrm>
          <a:prstGeom prst="bentConnector3">
            <a:avLst>
              <a:gd name="adj1" fmla="val 50000"/>
            </a:avLst>
          </a:prstGeom>
          <a:ln w="28575">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92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2042724" y="4092695"/>
            <a:ext cx="5179072"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5334" b="1" dirty="0">
                <a:latin typeface="微軟正黑體" panose="020B0604030504040204" pitchFamily="34" charset="-120"/>
                <a:ea typeface="微軟正黑體" panose="020B0604030504040204" pitchFamily="34" charset="-120"/>
              </a:rPr>
              <a:t>申請及審查作業</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a:t>
            </a:r>
            <a:r>
              <a:rPr lang="en-US" altLang="zh-TW" sz="11734" dirty="0">
                <a:latin typeface="微軟正黑體" panose="020B0604030504040204" pitchFamily="34" charset="-120"/>
                <a:ea typeface="微軟正黑體" panose="020B0604030504040204" pitchFamily="34" charset="-120"/>
              </a:rPr>
              <a:t>4</a:t>
            </a:r>
            <a:endParaRPr lang="en" sz="11734" dirty="0">
              <a:latin typeface="微軟正黑體" panose="020B0604030504040204" pitchFamily="34" charset="-120"/>
              <a:ea typeface="微軟正黑體" panose="020B0604030504040204" pitchFamily="34" charset="-120"/>
            </a:endParaRP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770039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71CA0B32-E4DE-4BE5-AD91-54540DA83081}"/>
              </a:ext>
            </a:extLst>
          </p:cNvPr>
          <p:cNvSpPr txBox="1"/>
          <p:nvPr/>
        </p:nvSpPr>
        <p:spPr>
          <a:xfrm>
            <a:off x="3731448" y="3815968"/>
            <a:ext cx="7574595" cy="2866682"/>
          </a:xfrm>
          <a:prstGeom prst="accentCallout1">
            <a:avLst>
              <a:gd name="adj1" fmla="val 20107"/>
              <a:gd name="adj2" fmla="val -52"/>
              <a:gd name="adj3" fmla="val 20201"/>
              <a:gd name="adj4" fmla="val -4357"/>
            </a:avLst>
          </a:prstGeom>
          <a:noFill/>
          <a:ln w="28575">
            <a:solidFill>
              <a:schemeClr val="accent2">
                <a:lumMod val="50000"/>
              </a:schemeClr>
            </a:solidFill>
          </a:ln>
        </p:spPr>
        <p:txBody>
          <a:bodyPr wrap="square">
            <a:spAutoFit/>
          </a:bodyPr>
          <a:lstStyle/>
          <a:p>
            <a:pPr algn="just">
              <a:lnSpc>
                <a:spcPts val="2500"/>
              </a:lnSpc>
              <a:spcAft>
                <a:spcPts val="600"/>
              </a:spcAft>
            </a:pPr>
            <a:r>
              <a:rPr lang="en-US" altLang="zh-TW" sz="2000" b="1" dirty="0">
                <a:solidFill>
                  <a:srgbClr val="000000"/>
                </a:solidFill>
                <a:latin typeface="微軟正黑體" panose="020B0604030504040204" pitchFamily="34" charset="-120"/>
                <a:ea typeface="微軟正黑體" panose="020B0604030504040204" pitchFamily="34" charset="-120"/>
              </a:rPr>
              <a:t>1.</a:t>
            </a:r>
            <a:r>
              <a:rPr lang="zh-TW" altLang="en-US" sz="2000" b="1" dirty="0">
                <a:solidFill>
                  <a:srgbClr val="000000"/>
                </a:solidFill>
                <a:latin typeface="微軟正黑體" panose="020B0604030504040204" pitchFamily="34" charset="-120"/>
                <a:ea typeface="微軟正黑體" panose="020B0604030504040204" pitchFamily="34" charset="-120"/>
              </a:rPr>
              <a:t> 基本資料</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168284"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登入計畫網站，填寫基本資訊。</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168284" algn="just">
              <a:lnSpc>
                <a:spcPts val="2500"/>
              </a:lnSpc>
              <a:spcAft>
                <a:spcPts val="600"/>
              </a:spcAft>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上傳證明文件： </a:t>
            </a:r>
            <a:r>
              <a:rPr lang="en-US" altLang="zh-TW" sz="2000" b="1" dirty="0">
                <a:solidFill>
                  <a:srgbClr val="000000"/>
                </a:solidFill>
                <a:latin typeface="微軟正黑體" panose="020B0604030504040204" pitchFamily="34" charset="-120"/>
                <a:ea typeface="微軟正黑體" panose="020B0604030504040204" pitchFamily="34" charset="-120"/>
              </a:rPr>
              <a:t>A. </a:t>
            </a:r>
            <a:r>
              <a:rPr lang="zh-TW" altLang="en-US" sz="2000" b="1" dirty="0">
                <a:solidFill>
                  <a:srgbClr val="000000"/>
                </a:solidFill>
                <a:latin typeface="微軟正黑體" panose="020B0604030504040204" pitchFamily="34" charset="-120"/>
                <a:ea typeface="微軟正黑體" panose="020B0604030504040204" pitchFamily="34" charset="-120"/>
              </a:rPr>
              <a:t>身份證明文件、</a:t>
            </a:r>
            <a:r>
              <a:rPr lang="en-US" altLang="zh-TW" sz="2000" b="1" dirty="0">
                <a:solidFill>
                  <a:srgbClr val="000000"/>
                </a:solidFill>
                <a:latin typeface="微軟正黑體" panose="020B0604030504040204" pitchFamily="34" charset="-120"/>
                <a:ea typeface="微軟正黑體" panose="020B0604030504040204" pitchFamily="34" charset="-120"/>
              </a:rPr>
              <a:t>B. </a:t>
            </a:r>
            <a:r>
              <a:rPr lang="zh-TW" altLang="en-US" sz="2000" b="1" dirty="0">
                <a:solidFill>
                  <a:srgbClr val="000000"/>
                </a:solidFill>
                <a:latin typeface="微軟正黑體" panose="020B0604030504040204" pitchFamily="34" charset="-120"/>
                <a:ea typeface="微軟正黑體" panose="020B0604030504040204" pitchFamily="34" charset="-120"/>
              </a:rPr>
              <a:t>學生證明文件</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174634" indent="-174634" algn="just">
              <a:lnSpc>
                <a:spcPts val="2500"/>
              </a:lnSpc>
              <a:spcAft>
                <a:spcPts val="600"/>
              </a:spcAft>
            </a:pPr>
            <a:r>
              <a:rPr lang="en-US" altLang="zh-TW" sz="2000" b="1" dirty="0">
                <a:solidFill>
                  <a:srgbClr val="000000"/>
                </a:solidFill>
                <a:latin typeface="微軟正黑體" panose="020B0604030504040204" pitchFamily="34" charset="-120"/>
                <a:ea typeface="微軟正黑體" panose="020B0604030504040204" pitchFamily="34" charset="-120"/>
              </a:rPr>
              <a:t>2.</a:t>
            </a:r>
            <a:r>
              <a:rPr lang="zh-TW" altLang="en-US" sz="2000" b="1" dirty="0">
                <a:solidFill>
                  <a:srgbClr val="000000"/>
                </a:solidFill>
                <a:latin typeface="微軟正黑體" panose="020B0604030504040204" pitchFamily="34" charset="-120"/>
                <a:ea typeface="微軟正黑體" panose="020B0604030504040204" pitchFamily="34" charset="-120"/>
              </a:rPr>
              <a:t> 資料上傳計畫網站</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168284"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體驗學習企劃書：撰寫完整企劃書。</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168284"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參與切結書：於計畫網站確認內容後，完成線上簽署。</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42917" indent="-168284"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法定代理人同意書：申請截止日前未滿</a:t>
            </a:r>
            <a:r>
              <a:rPr lang="en-US" altLang="zh-TW" sz="2000" b="1" dirty="0">
                <a:solidFill>
                  <a:srgbClr val="000000"/>
                </a:solidFill>
                <a:latin typeface="微軟正黑體" panose="020B0604030504040204" pitchFamily="34" charset="-120"/>
                <a:ea typeface="微軟正黑體" panose="020B0604030504040204" pitchFamily="34" charset="-120"/>
              </a:rPr>
              <a:t>18</a:t>
            </a:r>
            <a:r>
              <a:rPr lang="zh-TW" altLang="en-US" sz="2000" b="1" dirty="0">
                <a:solidFill>
                  <a:srgbClr val="000000"/>
                </a:solidFill>
                <a:latin typeface="微軟正黑體" panose="020B0604030504040204" pitchFamily="34" charset="-120"/>
                <a:ea typeface="微軟正黑體" panose="020B0604030504040204" pitchFamily="34" charset="-120"/>
              </a:rPr>
              <a:t>歲者需提供，列印紙本，法定代理人親簽後上傳。</a:t>
            </a:r>
            <a:endParaRPr lang="zh-TW" altLang="en-US" sz="2000" b="1" dirty="0">
              <a:latin typeface="微軟正黑體" panose="020B0604030504040204" pitchFamily="34" charset="-120"/>
              <a:ea typeface="微軟正黑體" panose="020B0604030504040204" pitchFamily="34" charset="-120"/>
            </a:endParaRPr>
          </a:p>
        </p:txBody>
      </p:sp>
      <p:sp>
        <p:nvSpPr>
          <p:cNvPr id="15" name="Google Shape;497;p46">
            <a:extLst>
              <a:ext uri="{FF2B5EF4-FFF2-40B4-BE49-F238E27FC236}">
                <a16:creationId xmlns:a16="http://schemas.microsoft.com/office/drawing/2014/main" id="{9364D09D-1E0D-46D0-9635-21E263578DBA}"/>
              </a:ext>
            </a:extLst>
          </p:cNvPr>
          <p:cNvSpPr txBox="1">
            <a:spLocks/>
          </p:cNvSpPr>
          <p:nvPr/>
        </p:nvSpPr>
        <p:spPr>
          <a:xfrm>
            <a:off x="296686" y="891626"/>
            <a:ext cx="2786148"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申請流程</a:t>
            </a:r>
          </a:p>
        </p:txBody>
      </p:sp>
      <p:sp>
        <p:nvSpPr>
          <p:cNvPr id="16" name="矩形: 圓角 15">
            <a:extLst>
              <a:ext uri="{FF2B5EF4-FFF2-40B4-BE49-F238E27FC236}">
                <a16:creationId xmlns:a16="http://schemas.microsoft.com/office/drawing/2014/main" id="{B9F5F30B-0A79-4842-BB06-3F71A79121B5}"/>
              </a:ext>
            </a:extLst>
          </p:cNvPr>
          <p:cNvSpPr/>
          <p:nvPr/>
        </p:nvSpPr>
        <p:spPr>
          <a:xfrm>
            <a:off x="3570939" y="823513"/>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申請期間</a:t>
            </a:r>
          </a:p>
        </p:txBody>
      </p:sp>
      <p:sp>
        <p:nvSpPr>
          <p:cNvPr id="17" name="矩形: 圓角 16">
            <a:extLst>
              <a:ext uri="{FF2B5EF4-FFF2-40B4-BE49-F238E27FC236}">
                <a16:creationId xmlns:a16="http://schemas.microsoft.com/office/drawing/2014/main" id="{8EB697A9-C79B-4841-B10A-868BF58C95AA}"/>
              </a:ext>
            </a:extLst>
          </p:cNvPr>
          <p:cNvSpPr/>
          <p:nvPr/>
        </p:nvSpPr>
        <p:spPr>
          <a:xfrm>
            <a:off x="3570939" y="1820261"/>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申請方式</a:t>
            </a:r>
          </a:p>
        </p:txBody>
      </p:sp>
      <p:sp>
        <p:nvSpPr>
          <p:cNvPr id="18" name="矩形: 圓角 17">
            <a:extLst>
              <a:ext uri="{FF2B5EF4-FFF2-40B4-BE49-F238E27FC236}">
                <a16:creationId xmlns:a16="http://schemas.microsoft.com/office/drawing/2014/main" id="{F967A7A2-2257-4D75-BDB3-127B0E2E8D13}"/>
              </a:ext>
            </a:extLst>
          </p:cNvPr>
          <p:cNvSpPr/>
          <p:nvPr/>
        </p:nvSpPr>
        <p:spPr>
          <a:xfrm>
            <a:off x="916907" y="4042021"/>
            <a:ext cx="245095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申請應備資料</a:t>
            </a:r>
          </a:p>
        </p:txBody>
      </p:sp>
      <p:sp>
        <p:nvSpPr>
          <p:cNvPr id="19" name="文字方塊 18">
            <a:extLst>
              <a:ext uri="{FF2B5EF4-FFF2-40B4-BE49-F238E27FC236}">
                <a16:creationId xmlns:a16="http://schemas.microsoft.com/office/drawing/2014/main" id="{96E76269-1F27-437F-AA4E-89E6BF4C2207}"/>
              </a:ext>
            </a:extLst>
          </p:cNvPr>
          <p:cNvSpPr txBox="1"/>
          <p:nvPr/>
        </p:nvSpPr>
        <p:spPr>
          <a:xfrm>
            <a:off x="6243273" y="934203"/>
            <a:ext cx="5208685" cy="391646"/>
          </a:xfrm>
          <a:prstGeom prst="accentCallout1">
            <a:avLst>
              <a:gd name="adj1" fmla="val 51039"/>
              <a:gd name="adj2" fmla="val 71"/>
              <a:gd name="adj3" fmla="val 50405"/>
              <a:gd name="adj4" fmla="val -3782"/>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solidFill>
                  <a:srgbClr val="000000"/>
                </a:solidFill>
                <a:latin typeface="微軟正黑體" panose="020B0604030504040204" pitchFamily="34" charset="-120"/>
                <a:ea typeface="微軟正黑體" panose="020B0604030504040204" pitchFamily="34" charset="-120"/>
              </a:rPr>
              <a:t>每年</a:t>
            </a:r>
            <a:r>
              <a:rPr lang="en-US" altLang="zh-TW" sz="2000" b="1" u="sng" dirty="0">
                <a:solidFill>
                  <a:srgbClr val="C00000"/>
                </a:solidFill>
                <a:latin typeface="微軟正黑體" panose="020B0604030504040204" pitchFamily="34" charset="-120"/>
                <a:ea typeface="微軟正黑體" panose="020B0604030504040204" pitchFamily="34" charset="-120"/>
              </a:rPr>
              <a:t>11</a:t>
            </a:r>
            <a:r>
              <a:rPr lang="zh-TW" altLang="en-US" sz="2000" b="1" u="sng" dirty="0">
                <a:solidFill>
                  <a:srgbClr val="C00000"/>
                </a:solidFill>
                <a:latin typeface="微軟正黑體" panose="020B0604030504040204" pitchFamily="34" charset="-120"/>
                <a:ea typeface="微軟正黑體" panose="020B0604030504040204" pitchFamily="34" charset="-120"/>
              </a:rPr>
              <a:t>月</a:t>
            </a:r>
            <a:r>
              <a:rPr lang="en-US" altLang="zh-TW" sz="2000" b="1" u="sng" dirty="0">
                <a:solidFill>
                  <a:srgbClr val="C00000"/>
                </a:solidFill>
                <a:latin typeface="微軟正黑體" panose="020B0604030504040204" pitchFamily="34" charset="-120"/>
                <a:ea typeface="微軟正黑體" panose="020B0604030504040204" pitchFamily="34" charset="-120"/>
              </a:rPr>
              <a:t>1</a:t>
            </a:r>
            <a:r>
              <a:rPr lang="zh-TW" altLang="en-US" sz="2000" b="1" u="sng" dirty="0">
                <a:solidFill>
                  <a:srgbClr val="C00000"/>
                </a:solidFill>
                <a:latin typeface="微軟正黑體" panose="020B0604030504040204" pitchFamily="34" charset="-120"/>
                <a:ea typeface="微軟正黑體" panose="020B0604030504040204" pitchFamily="34" charset="-120"/>
              </a:rPr>
              <a:t>日至次年</a:t>
            </a:r>
            <a:r>
              <a:rPr lang="en-US" altLang="zh-TW" sz="2000" b="1" u="sng" dirty="0">
                <a:solidFill>
                  <a:srgbClr val="C00000"/>
                </a:solidFill>
                <a:latin typeface="微軟正黑體" panose="020B0604030504040204" pitchFamily="34" charset="-120"/>
                <a:ea typeface="微軟正黑體" panose="020B0604030504040204" pitchFamily="34" charset="-120"/>
              </a:rPr>
              <a:t>2</a:t>
            </a:r>
            <a:r>
              <a:rPr lang="zh-TW" altLang="en-US" sz="2000" b="1" u="sng" dirty="0">
                <a:solidFill>
                  <a:srgbClr val="C00000"/>
                </a:solidFill>
                <a:latin typeface="微軟正黑體" panose="020B0604030504040204" pitchFamily="34" charset="-120"/>
                <a:ea typeface="微軟正黑體" panose="020B0604030504040204" pitchFamily="34" charset="-120"/>
              </a:rPr>
              <a:t>月</a:t>
            </a:r>
            <a:r>
              <a:rPr lang="en-US" altLang="zh-TW" sz="2000" b="1" u="sng" dirty="0">
                <a:solidFill>
                  <a:srgbClr val="C00000"/>
                </a:solidFill>
                <a:latin typeface="微軟正黑體" panose="020B0604030504040204" pitchFamily="34" charset="-120"/>
                <a:ea typeface="微軟正黑體" panose="020B0604030504040204" pitchFamily="34" charset="-120"/>
              </a:rPr>
              <a:t>28</a:t>
            </a:r>
            <a:r>
              <a:rPr lang="zh-TW" altLang="en-US" sz="2000" b="1" u="sng" dirty="0">
                <a:solidFill>
                  <a:srgbClr val="C00000"/>
                </a:solidFill>
                <a:latin typeface="微軟正黑體" panose="020B0604030504040204" pitchFamily="34" charset="-120"/>
                <a:ea typeface="微軟正黑體" panose="020B0604030504040204" pitchFamily="34" charset="-120"/>
              </a:rPr>
              <a:t>日止</a:t>
            </a:r>
            <a:r>
              <a:rPr lang="zh-TW" altLang="en-US" sz="2000" b="1" dirty="0">
                <a:solidFill>
                  <a:srgbClr val="000000"/>
                </a:solidFill>
                <a:latin typeface="微軟正黑體" panose="020B0604030504040204" pitchFamily="34" charset="-120"/>
                <a:ea typeface="微軟正黑體" panose="020B0604030504040204" pitchFamily="34" charset="-120"/>
              </a:rPr>
              <a:t>，逾期不受理。</a:t>
            </a:r>
            <a:endParaRPr lang="zh-TW" altLang="en-US" sz="2000" b="1" dirty="0">
              <a:latin typeface="微軟正黑體" panose="020B0604030504040204" pitchFamily="34" charset="-120"/>
              <a:ea typeface="微軟正黑體" panose="020B0604030504040204" pitchFamily="34" charset="-120"/>
            </a:endParaRPr>
          </a:p>
        </p:txBody>
      </p:sp>
      <p:sp>
        <p:nvSpPr>
          <p:cNvPr id="20" name="文字方塊 19">
            <a:extLst>
              <a:ext uri="{FF2B5EF4-FFF2-40B4-BE49-F238E27FC236}">
                <a16:creationId xmlns:a16="http://schemas.microsoft.com/office/drawing/2014/main" id="{E6699532-873C-4356-80FF-929A38248967}"/>
              </a:ext>
            </a:extLst>
          </p:cNvPr>
          <p:cNvSpPr txBox="1"/>
          <p:nvPr/>
        </p:nvSpPr>
        <p:spPr>
          <a:xfrm>
            <a:off x="6273487" y="1746051"/>
            <a:ext cx="5208684" cy="1353447"/>
          </a:xfrm>
          <a:prstGeom prst="accentCallout1">
            <a:avLst>
              <a:gd name="adj1" fmla="val 25218"/>
              <a:gd name="adj2" fmla="val -303"/>
              <a:gd name="adj3" fmla="val 25112"/>
              <a:gd name="adj4" fmla="val -4749"/>
            </a:avLst>
          </a:prstGeom>
          <a:noFill/>
          <a:ln w="28575">
            <a:solidFill>
              <a:schemeClr val="accent2">
                <a:lumMod val="50000"/>
              </a:schemeClr>
            </a:solidFill>
          </a:ln>
        </p:spPr>
        <p:txBody>
          <a:bodyPr wrap="square">
            <a:spAutoFit/>
          </a:bodyPr>
          <a:lstStyle/>
          <a:p>
            <a:pPr marL="174634" indent="-174634"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至計畫網站註冊並登入。</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174634" indent="-174634"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於網站填寫並提交申請資料。</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174634" indent="-174634" algn="just">
              <a:lnSpc>
                <a:spcPts val="2500"/>
              </a:lnSpc>
              <a:buFont typeface="Arial" panose="020B0604020202020204" pitchFamily="34" charset="0"/>
              <a:buChar char="•"/>
            </a:pPr>
            <a:r>
              <a:rPr lang="zh-TW" altLang="en-US" sz="2000" b="1" dirty="0">
                <a:solidFill>
                  <a:srgbClr val="000000"/>
                </a:solidFill>
                <a:latin typeface="微軟正黑體" panose="020B0604030504040204" pitchFamily="34" charset="-120"/>
                <a:ea typeface="微軟正黑體" panose="020B0604030504040204" pitchFamily="34" charset="-120"/>
              </a:rPr>
              <a:t>截止日前可隨時登入進行修改。</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174634" indent="-174634" algn="just">
              <a:lnSpc>
                <a:spcPts val="2500"/>
              </a:lnSpc>
              <a:buFont typeface="Arial" panose="020B0604020202020204" pitchFamily="34" charset="0"/>
              <a:buChar char="•"/>
              <a:tabLst>
                <a:tab pos="174634" algn="l"/>
              </a:tabLst>
            </a:pPr>
            <a:r>
              <a:rPr lang="zh-TW" altLang="en-US" sz="2000" b="1" dirty="0">
                <a:solidFill>
                  <a:srgbClr val="000000"/>
                </a:solidFill>
                <a:latin typeface="微軟正黑體" panose="020B0604030504040204" pitchFamily="34" charset="-120"/>
                <a:ea typeface="微軟正黑體" panose="020B0604030504040204" pitchFamily="34" charset="-120"/>
              </a:rPr>
              <a:t>最終版本以申請截止當日所提交之資料為準。 </a:t>
            </a:r>
          </a:p>
        </p:txBody>
      </p:sp>
      <p:grpSp>
        <p:nvGrpSpPr>
          <p:cNvPr id="21" name="群組 20">
            <a:extLst>
              <a:ext uri="{FF2B5EF4-FFF2-40B4-BE49-F238E27FC236}">
                <a16:creationId xmlns:a16="http://schemas.microsoft.com/office/drawing/2014/main" id="{114AA746-239B-4665-B0EF-5F41B1ABCE23}"/>
              </a:ext>
            </a:extLst>
          </p:cNvPr>
          <p:cNvGrpSpPr/>
          <p:nvPr/>
        </p:nvGrpSpPr>
        <p:grpSpPr>
          <a:xfrm>
            <a:off x="3277480" y="2603745"/>
            <a:ext cx="2670937" cy="1100695"/>
            <a:chOff x="7593096" y="3486581"/>
            <a:chExt cx="2771999" cy="1147415"/>
          </a:xfrm>
          <a:solidFill>
            <a:schemeClr val="bg1"/>
          </a:solidFill>
        </p:grpSpPr>
        <p:grpSp>
          <p:nvGrpSpPr>
            <p:cNvPr id="22" name="组合 89">
              <a:extLst>
                <a:ext uri="{FF2B5EF4-FFF2-40B4-BE49-F238E27FC236}">
                  <a16:creationId xmlns:a16="http://schemas.microsoft.com/office/drawing/2014/main" id="{247644C2-7A26-4C29-8E09-455E6CAA6E96}"/>
                </a:ext>
              </a:extLst>
            </p:cNvPr>
            <p:cNvGrpSpPr>
              <a:grpSpLocks/>
            </p:cNvGrpSpPr>
            <p:nvPr/>
          </p:nvGrpSpPr>
          <p:grpSpPr bwMode="auto">
            <a:xfrm>
              <a:off x="7593096" y="3486581"/>
              <a:ext cx="2771999" cy="1117736"/>
              <a:chOff x="0" y="0"/>
              <a:chExt cx="3049587" cy="952500"/>
            </a:xfrm>
            <a:grpFill/>
          </p:grpSpPr>
          <p:sp>
            <p:nvSpPr>
              <p:cNvPr id="24" name="圆角矩形 90">
                <a:extLst>
                  <a:ext uri="{FF2B5EF4-FFF2-40B4-BE49-F238E27FC236}">
                    <a16:creationId xmlns:a16="http://schemas.microsoft.com/office/drawing/2014/main" id="{ABECE02E-3C97-4AAE-8413-CCCF4AE20C19}"/>
                  </a:ext>
                </a:extLst>
              </p:cNvPr>
              <p:cNvSpPr>
                <a:spLocks noChangeArrowheads="1"/>
              </p:cNvSpPr>
              <p:nvPr/>
            </p:nvSpPr>
            <p:spPr bwMode="auto">
              <a:xfrm>
                <a:off x="0" y="0"/>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25" name="矩形 91">
                <a:extLst>
                  <a:ext uri="{FF2B5EF4-FFF2-40B4-BE49-F238E27FC236}">
                    <a16:creationId xmlns:a16="http://schemas.microsoft.com/office/drawing/2014/main" id="{77F3562C-555C-4292-8FB7-B1326E9A77D6}"/>
                  </a:ext>
                </a:extLst>
              </p:cNvPr>
              <p:cNvSpPr>
                <a:spLocks noChangeArrowheads="1"/>
              </p:cNvSpPr>
              <p:nvPr/>
            </p:nvSpPr>
            <p:spPr bwMode="auto">
              <a:xfrm>
                <a:off x="2859087" y="266700"/>
                <a:ext cx="190500" cy="438150"/>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23" name="文字方塊 22">
              <a:extLst>
                <a:ext uri="{FF2B5EF4-FFF2-40B4-BE49-F238E27FC236}">
                  <a16:creationId xmlns:a16="http://schemas.microsoft.com/office/drawing/2014/main" id="{463BE9D6-9715-4708-B8F7-9BF347E9ADBC}"/>
                </a:ext>
              </a:extLst>
            </p:cNvPr>
            <p:cNvSpPr txBox="1"/>
            <p:nvPr/>
          </p:nvSpPr>
          <p:spPr>
            <a:xfrm>
              <a:off x="7613116" y="3522217"/>
              <a:ext cx="2432404" cy="1111779"/>
            </a:xfrm>
            <a:prstGeom prst="rect">
              <a:avLst/>
            </a:prstGeom>
            <a:noFill/>
          </p:spPr>
          <p:txBody>
            <a:bodyPr wrap="square">
              <a:spAutoFit/>
            </a:bodyPr>
            <a:lstStyle/>
            <a:p>
              <a:pPr>
                <a:spcAft>
                  <a:spcPts val="600"/>
                </a:spcAft>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企劃諮詢輔導：</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ts val="2500"/>
                </a:lnSpc>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於計畫網站線上預約，每人最多</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2</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次</a:t>
              </a:r>
              <a:endParaRPr lang="zh-TW" altLang="en-US" dirty="0">
                <a:latin typeface="微軟正黑體" panose="020B0604030504040204" pitchFamily="34" charset="-120"/>
                <a:ea typeface="微軟正黑體" panose="020B0604030504040204" pitchFamily="34" charset="-120"/>
              </a:endParaRPr>
            </a:p>
          </p:txBody>
        </p:sp>
      </p:grpSp>
      <p:grpSp>
        <p:nvGrpSpPr>
          <p:cNvPr id="26" name="群組 25">
            <a:extLst>
              <a:ext uri="{FF2B5EF4-FFF2-40B4-BE49-F238E27FC236}">
                <a16:creationId xmlns:a16="http://schemas.microsoft.com/office/drawing/2014/main" id="{2CDEA749-F41D-4B6C-8957-4E04856DBB99}"/>
              </a:ext>
            </a:extLst>
          </p:cNvPr>
          <p:cNvGrpSpPr/>
          <p:nvPr/>
        </p:nvGrpSpPr>
        <p:grpSpPr>
          <a:xfrm>
            <a:off x="917634" y="5317562"/>
            <a:ext cx="2448001" cy="869322"/>
            <a:chOff x="7568710" y="3486580"/>
            <a:chExt cx="2758808" cy="1117736"/>
          </a:xfrm>
          <a:solidFill>
            <a:schemeClr val="bg1"/>
          </a:solidFill>
        </p:grpSpPr>
        <p:grpSp>
          <p:nvGrpSpPr>
            <p:cNvPr id="27" name="组合 89">
              <a:extLst>
                <a:ext uri="{FF2B5EF4-FFF2-40B4-BE49-F238E27FC236}">
                  <a16:creationId xmlns:a16="http://schemas.microsoft.com/office/drawing/2014/main" id="{E64EBEB2-E0CB-481B-8504-B4E37916575E}"/>
                </a:ext>
              </a:extLst>
            </p:cNvPr>
            <p:cNvGrpSpPr>
              <a:grpSpLocks/>
            </p:cNvGrpSpPr>
            <p:nvPr/>
          </p:nvGrpSpPr>
          <p:grpSpPr bwMode="auto">
            <a:xfrm>
              <a:off x="7568710" y="3486580"/>
              <a:ext cx="2758808" cy="1117736"/>
              <a:chOff x="-26828" y="-1"/>
              <a:chExt cx="3035074" cy="952500"/>
            </a:xfrm>
            <a:grpFill/>
          </p:grpSpPr>
          <p:sp>
            <p:nvSpPr>
              <p:cNvPr id="29" name="圆角矩形 90">
                <a:extLst>
                  <a:ext uri="{FF2B5EF4-FFF2-40B4-BE49-F238E27FC236}">
                    <a16:creationId xmlns:a16="http://schemas.microsoft.com/office/drawing/2014/main" id="{17A7EB83-4AA3-4A38-B419-70C4C2682899}"/>
                  </a:ext>
                </a:extLst>
              </p:cNvPr>
              <p:cNvSpPr>
                <a:spLocks noChangeArrowheads="1"/>
              </p:cNvSpPr>
              <p:nvPr/>
            </p:nvSpPr>
            <p:spPr bwMode="auto">
              <a:xfrm>
                <a:off x="-26828" y="-1"/>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30" name="矩形 91">
                <a:extLst>
                  <a:ext uri="{FF2B5EF4-FFF2-40B4-BE49-F238E27FC236}">
                    <a16:creationId xmlns:a16="http://schemas.microsoft.com/office/drawing/2014/main" id="{9F8E5B8A-B3A5-47AB-890A-1ADD7BC409BC}"/>
                  </a:ext>
                </a:extLst>
              </p:cNvPr>
              <p:cNvSpPr>
                <a:spLocks noChangeArrowheads="1"/>
              </p:cNvSpPr>
              <p:nvPr/>
            </p:nvSpPr>
            <p:spPr bwMode="auto">
              <a:xfrm>
                <a:off x="2817747" y="266700"/>
                <a:ext cx="190499" cy="438150"/>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28" name="文字方塊 27">
              <a:extLst>
                <a:ext uri="{FF2B5EF4-FFF2-40B4-BE49-F238E27FC236}">
                  <a16:creationId xmlns:a16="http://schemas.microsoft.com/office/drawing/2014/main" id="{677649CD-84BF-4C31-8AC8-4C20DAEAACCE}"/>
                </a:ext>
              </a:extLst>
            </p:cNvPr>
            <p:cNvSpPr txBox="1"/>
            <p:nvPr/>
          </p:nvSpPr>
          <p:spPr>
            <a:xfrm>
              <a:off x="7596276" y="3625349"/>
              <a:ext cx="2558085" cy="908190"/>
            </a:xfrm>
            <a:prstGeom prst="rect">
              <a:avLst/>
            </a:prstGeom>
            <a:noFill/>
          </p:spPr>
          <p:txBody>
            <a:bodyPr wrap="square">
              <a:spAutoFit/>
            </a:bodyPr>
            <a:lstStyle/>
            <a:p>
              <a:pPr algn="ctr">
                <a:lnSpc>
                  <a:spcPts val="2500"/>
                </a:lnSpc>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文件須以</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PDF</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JPG</a:t>
              </a:r>
            </a:p>
            <a:p>
              <a:pPr algn="ctr">
                <a:lnSpc>
                  <a:spcPts val="2500"/>
                </a:lnSpc>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或</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PNG</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格式上傳</a:t>
              </a:r>
            </a:p>
          </p:txBody>
        </p:sp>
      </p:grpSp>
    </p:spTree>
    <p:extLst>
      <p:ext uri="{BB962C8B-B14F-4D97-AF65-F5344CB8AC3E}">
        <p14:creationId xmlns:p14="http://schemas.microsoft.com/office/powerpoint/2010/main" val="304075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1F6EB3E5-F52E-4CFD-AF04-98B489A50FDD}"/>
              </a:ext>
            </a:extLst>
          </p:cNvPr>
          <p:cNvSpPr txBox="1">
            <a:spLocks/>
          </p:cNvSpPr>
          <p:nvPr/>
        </p:nvSpPr>
        <p:spPr>
          <a:xfrm>
            <a:off x="432069" y="899801"/>
            <a:ext cx="2779422"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審查結果</a:t>
            </a:r>
          </a:p>
        </p:txBody>
      </p:sp>
      <p:sp>
        <p:nvSpPr>
          <p:cNvPr id="3" name="矩形: 圓角 2">
            <a:extLst>
              <a:ext uri="{FF2B5EF4-FFF2-40B4-BE49-F238E27FC236}">
                <a16:creationId xmlns:a16="http://schemas.microsoft.com/office/drawing/2014/main" id="{1C0E6A10-995C-4BF3-A9D8-3385101BA748}"/>
              </a:ext>
            </a:extLst>
          </p:cNvPr>
          <p:cNvSpPr/>
          <p:nvPr/>
        </p:nvSpPr>
        <p:spPr>
          <a:xfrm>
            <a:off x="3504550" y="5352567"/>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第二階段複審</a:t>
            </a:r>
          </a:p>
        </p:txBody>
      </p:sp>
      <p:sp>
        <p:nvSpPr>
          <p:cNvPr id="4" name="文字方塊 3">
            <a:extLst>
              <a:ext uri="{FF2B5EF4-FFF2-40B4-BE49-F238E27FC236}">
                <a16:creationId xmlns:a16="http://schemas.microsoft.com/office/drawing/2014/main" id="{D14C8BAA-E6B4-41CA-8884-064011E1C4AC}"/>
              </a:ext>
            </a:extLst>
          </p:cNvPr>
          <p:cNvSpPr txBox="1"/>
          <p:nvPr/>
        </p:nvSpPr>
        <p:spPr>
          <a:xfrm>
            <a:off x="369111" y="3620801"/>
            <a:ext cx="2550267" cy="2206845"/>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ts val="2500"/>
              </a:lnSpc>
            </a:pPr>
            <a:r>
              <a:rPr lang="zh-TW" altLang="en-US" sz="2000" b="1" dirty="0">
                <a:solidFill>
                  <a:schemeClr val="tx1"/>
                </a:solidFill>
                <a:latin typeface="微軟正黑體" panose="020B0604030504040204" pitchFamily="34" charset="-120"/>
                <a:ea typeface="微軟正黑體" panose="020B0604030504040204" pitchFamily="34" charset="-120"/>
              </a:rPr>
              <a:t>青年署組成</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審查輔導小組</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，依青年所提企劃，評估是否符合體驗學習精神，及其可行性與執行完整度。</a:t>
            </a:r>
          </a:p>
        </p:txBody>
      </p:sp>
      <p:sp>
        <p:nvSpPr>
          <p:cNvPr id="5" name="矩形: 圓角 4">
            <a:extLst>
              <a:ext uri="{FF2B5EF4-FFF2-40B4-BE49-F238E27FC236}">
                <a16:creationId xmlns:a16="http://schemas.microsoft.com/office/drawing/2014/main" id="{7C62A023-7A07-4DF5-9B69-3FE8AFC0191E}"/>
              </a:ext>
            </a:extLst>
          </p:cNvPr>
          <p:cNvSpPr/>
          <p:nvPr/>
        </p:nvSpPr>
        <p:spPr>
          <a:xfrm>
            <a:off x="3504550" y="1016051"/>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第一階段審查</a:t>
            </a:r>
          </a:p>
        </p:txBody>
      </p:sp>
      <p:sp>
        <p:nvSpPr>
          <p:cNvPr id="6" name="文字方塊 5">
            <a:extLst>
              <a:ext uri="{FF2B5EF4-FFF2-40B4-BE49-F238E27FC236}">
                <a16:creationId xmlns:a16="http://schemas.microsoft.com/office/drawing/2014/main" id="{99E50B45-7508-461F-9FB0-D4913D5878D2}"/>
              </a:ext>
            </a:extLst>
          </p:cNvPr>
          <p:cNvSpPr txBox="1"/>
          <p:nvPr/>
        </p:nvSpPr>
        <p:spPr>
          <a:xfrm>
            <a:off x="6302614" y="899801"/>
            <a:ext cx="5222219" cy="2071593"/>
          </a:xfrm>
          <a:prstGeom prst="accentCallout1">
            <a:avLst>
              <a:gd name="adj1" fmla="val 21098"/>
              <a:gd name="adj2" fmla="val -509"/>
              <a:gd name="adj3" fmla="val 20933"/>
              <a:gd name="adj4" fmla="val -6108"/>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solidFill>
                  <a:srgbClr val="C00000"/>
                </a:solidFill>
                <a:latin typeface="微軟正黑體" panose="020B0604030504040204" pitchFamily="34" charset="-120"/>
                <a:ea typeface="微軟正黑體" panose="020B0604030504040204" pitchFamily="34" charset="-120"/>
              </a:rPr>
              <a:t>於</a:t>
            </a:r>
            <a:r>
              <a:rPr lang="en-US" altLang="zh-TW" sz="2000" b="1" dirty="0">
                <a:solidFill>
                  <a:srgbClr val="C00000"/>
                </a:solidFill>
                <a:latin typeface="微軟正黑體" panose="020B0604030504040204" pitchFamily="34" charset="-120"/>
                <a:ea typeface="微軟正黑體" panose="020B0604030504040204" pitchFamily="34" charset="-120"/>
              </a:rPr>
              <a:t>3</a:t>
            </a:r>
            <a:r>
              <a:rPr lang="zh-TW" altLang="en-US" sz="2000" b="1" dirty="0">
                <a:solidFill>
                  <a:srgbClr val="C00000"/>
                </a:solidFill>
                <a:latin typeface="微軟正黑體" panose="020B0604030504040204" pitchFamily="34" charset="-120"/>
                <a:ea typeface="微軟正黑體" panose="020B0604030504040204" pitchFamily="34" charset="-120"/>
              </a:rPr>
              <a:t>至</a:t>
            </a:r>
            <a:r>
              <a:rPr lang="en-US" altLang="zh-TW" sz="2000" b="1" dirty="0">
                <a:solidFill>
                  <a:srgbClr val="C00000"/>
                </a:solidFill>
                <a:latin typeface="微軟正黑體" panose="020B0604030504040204" pitchFamily="34" charset="-120"/>
                <a:ea typeface="微軟正黑體" panose="020B0604030504040204" pitchFamily="34" charset="-120"/>
              </a:rPr>
              <a:t>4</a:t>
            </a:r>
            <a:r>
              <a:rPr lang="zh-TW" altLang="en-US" sz="2000" b="1" dirty="0">
                <a:solidFill>
                  <a:srgbClr val="C00000"/>
                </a:solidFill>
                <a:latin typeface="微軟正黑體" panose="020B0604030504040204" pitchFamily="34" charset="-120"/>
                <a:ea typeface="微軟正黑體" panose="020B0604030504040204" pitchFamily="34" charset="-120"/>
              </a:rPr>
              <a:t>月進行</a:t>
            </a:r>
            <a:r>
              <a:rPr lang="zh-TW" altLang="en-US" sz="2000" b="1" dirty="0">
                <a:latin typeface="微軟正黑體" panose="020B0604030504040204" pitchFamily="34" charset="-120"/>
                <a:ea typeface="微軟正黑體" panose="020B0604030504040204" pitchFamily="34" charset="-120"/>
              </a:rPr>
              <a:t>，審查結果如下</a:t>
            </a:r>
            <a:endParaRPr lang="en-US" altLang="zh-TW" sz="2000" b="1" dirty="0">
              <a:latin typeface="微軟正黑體" panose="020B0604030504040204" pitchFamily="34" charset="-120"/>
              <a:ea typeface="微軟正黑體" panose="020B0604030504040204" pitchFamily="34" charset="-120"/>
            </a:endParaRPr>
          </a:p>
          <a:p>
            <a:pPr marL="342917" indent="-254013" algn="just">
              <a:lnSpc>
                <a:spcPts val="2500"/>
              </a:lnSpc>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通過</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即可依所提企劃執行。</a:t>
            </a:r>
          </a:p>
          <a:p>
            <a:pPr marL="342917" indent="-254013" algn="just">
              <a:lnSpc>
                <a:spcPts val="2500"/>
              </a:lnSpc>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補件修正後複審</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依審查意見修正，</a:t>
            </a:r>
            <a:r>
              <a:rPr lang="zh-TW" altLang="en-US" sz="2000" b="1" u="sng" dirty="0">
                <a:solidFill>
                  <a:srgbClr val="C00000"/>
                </a:solidFill>
                <a:latin typeface="微軟正黑體" panose="020B0604030504040204" pitchFamily="34" charset="-120"/>
                <a:ea typeface="微軟正黑體" panose="020B0604030504040204" pitchFamily="34" charset="-120"/>
              </a:rPr>
              <a:t>並於</a:t>
            </a:r>
            <a:r>
              <a:rPr lang="en-US" altLang="zh-TW" sz="2000" b="1" u="sng" dirty="0">
                <a:solidFill>
                  <a:srgbClr val="C00000"/>
                </a:solidFill>
                <a:latin typeface="微軟正黑體" panose="020B0604030504040204" pitchFamily="34" charset="-120"/>
                <a:ea typeface="微軟正黑體" panose="020B0604030504040204" pitchFamily="34" charset="-120"/>
              </a:rPr>
              <a:t>6</a:t>
            </a:r>
            <a:r>
              <a:rPr lang="zh-TW" altLang="en-US" sz="2000" b="1" u="sng" dirty="0">
                <a:solidFill>
                  <a:srgbClr val="C00000"/>
                </a:solidFill>
                <a:latin typeface="微軟正黑體" panose="020B0604030504040204" pitchFamily="34" charset="-120"/>
                <a:ea typeface="微軟正黑體" panose="020B0604030504040204" pitchFamily="34" charset="-120"/>
              </a:rPr>
              <a:t>月</a:t>
            </a:r>
            <a:r>
              <a:rPr lang="en-US" altLang="zh-TW" sz="2000" b="1" u="sng" dirty="0">
                <a:solidFill>
                  <a:srgbClr val="C00000"/>
                </a:solidFill>
                <a:latin typeface="微軟正黑體" panose="020B0604030504040204" pitchFamily="34" charset="-120"/>
                <a:ea typeface="微軟正黑體" panose="020B0604030504040204" pitchFamily="34" charset="-120"/>
              </a:rPr>
              <a:t>10</a:t>
            </a:r>
            <a:r>
              <a:rPr lang="zh-TW" altLang="en-US" sz="2000" b="1" u="sng" dirty="0">
                <a:solidFill>
                  <a:srgbClr val="C00000"/>
                </a:solidFill>
                <a:latin typeface="微軟正黑體" panose="020B0604030504040204" pitchFamily="34" charset="-120"/>
                <a:ea typeface="微軟正黑體" panose="020B0604030504040204" pitchFamily="34" charset="-120"/>
              </a:rPr>
              <a:t>日前提交修訂後企劃書</a:t>
            </a:r>
            <a:r>
              <a:rPr lang="zh-TW" altLang="en-US" sz="2000" b="1" dirty="0">
                <a:solidFill>
                  <a:schemeClr val="bg2">
                    <a:lumMod val="25000"/>
                  </a:schemeClr>
                </a:solidFill>
                <a:latin typeface="微軟正黑體" panose="020B0604030504040204" pitchFamily="34" charset="-120"/>
                <a:ea typeface="微軟正黑體" panose="020B0604030504040204" pitchFamily="34" charset="-120"/>
              </a:rPr>
              <a:t>。</a:t>
            </a:r>
            <a:endParaRPr lang="en-US" altLang="zh-TW" sz="2000" b="1" dirty="0">
              <a:solidFill>
                <a:schemeClr val="bg2">
                  <a:lumMod val="25000"/>
                </a:schemeClr>
              </a:solidFill>
              <a:latin typeface="微軟正黑體" panose="020B0604030504040204" pitchFamily="34" charset="-120"/>
              <a:ea typeface="微軟正黑體" panose="020B0604030504040204" pitchFamily="34" charset="-120"/>
            </a:endParaRPr>
          </a:p>
          <a:p>
            <a:pPr marL="342917" indent="-254013" algn="just">
              <a:lnSpc>
                <a:spcPts val="2500"/>
              </a:lnSpc>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不通過</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表示企劃未達基本要求，或與計畫精神明顯不符。</a:t>
            </a:r>
            <a:endParaRPr lang="zh-TW" altLang="en-US" sz="2000" b="1" u="sng" dirty="0">
              <a:solidFill>
                <a:srgbClr val="C00000"/>
              </a:solidFill>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B224709A-5B6F-4265-B2C3-717FEC846601}"/>
              </a:ext>
            </a:extLst>
          </p:cNvPr>
          <p:cNvSpPr txBox="1"/>
          <p:nvPr/>
        </p:nvSpPr>
        <p:spPr>
          <a:xfrm>
            <a:off x="6302614" y="5223377"/>
            <a:ext cx="5520275" cy="1507336"/>
          </a:xfrm>
          <a:prstGeom prst="accentCallout1">
            <a:avLst>
              <a:gd name="adj1" fmla="val 31671"/>
              <a:gd name="adj2" fmla="val -257"/>
              <a:gd name="adj3" fmla="val 31572"/>
              <a:gd name="adj4" fmla="val -4625"/>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solidFill>
                  <a:srgbClr val="C00000"/>
                </a:solidFill>
                <a:latin typeface="微軟正黑體" panose="020B0604030504040204" pitchFamily="34" charset="-120"/>
                <a:ea typeface="微軟正黑體" panose="020B0604030504040204" pitchFamily="34" charset="-120"/>
              </a:rPr>
              <a:t>於</a:t>
            </a:r>
            <a:r>
              <a:rPr lang="en-US" altLang="zh-TW" sz="2000" b="1" dirty="0">
                <a:solidFill>
                  <a:srgbClr val="C00000"/>
                </a:solidFill>
                <a:latin typeface="微軟正黑體" panose="020B0604030504040204" pitchFamily="34" charset="-120"/>
                <a:ea typeface="微軟正黑體" panose="020B0604030504040204" pitchFamily="34" charset="-120"/>
              </a:rPr>
              <a:t>6</a:t>
            </a:r>
            <a:r>
              <a:rPr lang="zh-TW" altLang="en-US" sz="2000" b="1" dirty="0">
                <a:solidFill>
                  <a:srgbClr val="C00000"/>
                </a:solidFill>
                <a:latin typeface="微軟正黑體" panose="020B0604030504040204" pitchFamily="34" charset="-120"/>
                <a:ea typeface="微軟正黑體" panose="020B0604030504040204" pitchFamily="34" charset="-120"/>
              </a:rPr>
              <a:t>至</a:t>
            </a:r>
            <a:r>
              <a:rPr lang="en-US" altLang="zh-TW" sz="2000" b="1" dirty="0">
                <a:solidFill>
                  <a:srgbClr val="C00000"/>
                </a:solidFill>
                <a:latin typeface="微軟正黑體" panose="020B0604030504040204" pitchFamily="34" charset="-120"/>
                <a:ea typeface="微軟正黑體" panose="020B0604030504040204" pitchFamily="34" charset="-120"/>
              </a:rPr>
              <a:t>7</a:t>
            </a:r>
            <a:r>
              <a:rPr lang="zh-TW" altLang="en-US" sz="2000" b="1" dirty="0">
                <a:solidFill>
                  <a:srgbClr val="C00000"/>
                </a:solidFill>
                <a:latin typeface="微軟正黑體" panose="020B0604030504040204" pitchFamily="34" charset="-120"/>
                <a:ea typeface="微軟正黑體" panose="020B0604030504040204" pitchFamily="34" charset="-120"/>
              </a:rPr>
              <a:t>月進行</a:t>
            </a:r>
            <a:r>
              <a:rPr lang="zh-TW" altLang="en-US" sz="2000" b="1" dirty="0">
                <a:latin typeface="微軟正黑體" panose="020B0604030504040204" pitchFamily="34" charset="-120"/>
                <a:ea typeface="微軟正黑體" panose="020B0604030504040204" pitchFamily="34" charset="-120"/>
              </a:rPr>
              <a:t>，針對補件修正的企劃進行審查</a:t>
            </a:r>
            <a:endParaRPr lang="en-US" altLang="zh-TW" sz="2000" b="1" dirty="0">
              <a:latin typeface="微軟正黑體" panose="020B0604030504040204" pitchFamily="34" charset="-120"/>
              <a:ea typeface="微軟正黑體" panose="020B0604030504040204" pitchFamily="34" charset="-120"/>
            </a:endParaRPr>
          </a:p>
          <a:p>
            <a:pPr algn="just">
              <a:lnSpc>
                <a:spcPts val="2500"/>
              </a:lnSpc>
              <a:spcAft>
                <a:spcPts val="600"/>
              </a:spcAft>
            </a:pPr>
            <a:r>
              <a:rPr lang="zh-TW" altLang="en-US" sz="2000" b="1" u="sng" dirty="0">
                <a:solidFill>
                  <a:srgbClr val="C00000"/>
                </a:solidFill>
                <a:latin typeface="微軟正黑體" panose="020B0604030504040204" pitchFamily="34" charset="-120"/>
                <a:ea typeface="微軟正黑體" panose="020B0604030504040204" pitchFamily="34" charset="-120"/>
              </a:rPr>
              <a:t>於</a:t>
            </a:r>
            <a:r>
              <a:rPr lang="en-US" altLang="zh-TW" sz="2000" b="1" u="sng" dirty="0">
                <a:solidFill>
                  <a:srgbClr val="C00000"/>
                </a:solidFill>
                <a:latin typeface="微軟正黑體" panose="020B0604030504040204" pitchFamily="34" charset="-120"/>
                <a:ea typeface="微軟正黑體" panose="020B0604030504040204" pitchFamily="34" charset="-120"/>
              </a:rPr>
              <a:t>7</a:t>
            </a:r>
            <a:r>
              <a:rPr lang="zh-TW" altLang="en-US" sz="2000" b="1" u="sng" dirty="0">
                <a:solidFill>
                  <a:srgbClr val="C00000"/>
                </a:solidFill>
                <a:latin typeface="微軟正黑體" panose="020B0604030504040204" pitchFamily="34" charset="-120"/>
                <a:ea typeface="微軟正黑體" panose="020B0604030504040204" pitchFamily="34" charset="-120"/>
              </a:rPr>
              <a:t>月底前公告複審結果</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a:p>
            <a:pPr marL="342917" indent="-342917" algn="just">
              <a:lnSpc>
                <a:spcPts val="2500"/>
              </a:lnSpc>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通過</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即入選計畫，可依所提企劃執行。</a:t>
            </a:r>
            <a:endParaRPr lang="en-US" altLang="zh-TW" sz="2000" b="1" dirty="0">
              <a:latin typeface="微軟正黑體" panose="020B0604030504040204" pitchFamily="34" charset="-120"/>
              <a:ea typeface="微軟正黑體" panose="020B0604030504040204" pitchFamily="34" charset="-120"/>
            </a:endParaRPr>
          </a:p>
          <a:p>
            <a:pPr marL="342917" indent="-342917" algn="just">
              <a:lnSpc>
                <a:spcPts val="2500"/>
              </a:lnSpc>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複審後仍未通過</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不再受理進一步修改。</a:t>
            </a:r>
          </a:p>
        </p:txBody>
      </p:sp>
      <p:sp>
        <p:nvSpPr>
          <p:cNvPr id="8" name="矩形: 圓角 7">
            <a:extLst>
              <a:ext uri="{FF2B5EF4-FFF2-40B4-BE49-F238E27FC236}">
                <a16:creationId xmlns:a16="http://schemas.microsoft.com/office/drawing/2014/main" id="{F9AB78CF-18E6-4CF1-AE85-8D29967E1E3C}"/>
              </a:ext>
            </a:extLst>
          </p:cNvPr>
          <p:cNvSpPr/>
          <p:nvPr/>
        </p:nvSpPr>
        <p:spPr>
          <a:xfrm>
            <a:off x="3504550" y="3782437"/>
            <a:ext cx="2448000" cy="648000"/>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latin typeface="微軟正黑體" panose="020B0604030504040204" pitchFamily="34" charset="-120"/>
                <a:ea typeface="微軟正黑體" panose="020B0604030504040204" pitchFamily="34" charset="-120"/>
              </a:rPr>
              <a:t>審查結果通知</a:t>
            </a:r>
            <a:endParaRPr lang="zh-TW" altLang="en-US" sz="2800" b="1" dirty="0">
              <a:solidFill>
                <a:srgbClr val="FFFEFB"/>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DEA27736-772C-4E6E-817C-132EA940D204}"/>
              </a:ext>
            </a:extLst>
          </p:cNvPr>
          <p:cNvSpPr txBox="1"/>
          <p:nvPr/>
        </p:nvSpPr>
        <p:spPr>
          <a:xfrm>
            <a:off x="6302614" y="3620801"/>
            <a:ext cx="5222219" cy="1109791"/>
          </a:xfrm>
          <a:prstGeom prst="accentCallout1">
            <a:avLst>
              <a:gd name="adj1" fmla="val 29631"/>
              <a:gd name="adj2" fmla="val -509"/>
              <a:gd name="adj3" fmla="val 29532"/>
              <a:gd name="adj4" fmla="val -6108"/>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青年署公告於</a:t>
            </a:r>
            <a:r>
              <a:rPr lang="zh-TW" altLang="en-US" sz="2000" b="1" dirty="0">
                <a:solidFill>
                  <a:srgbClr val="C00000"/>
                </a:solidFill>
                <a:latin typeface="微軟正黑體" panose="020B0604030504040204" pitchFamily="34" charset="-120"/>
                <a:ea typeface="微軟正黑體" panose="020B0604030504040204" pitchFamily="34" charset="-120"/>
              </a:rPr>
              <a:t>計畫網站</a:t>
            </a:r>
            <a:r>
              <a:rPr lang="zh-TW" altLang="en-US" sz="2000" b="1" dirty="0">
                <a:latin typeface="微軟正黑體" panose="020B0604030504040204" pitchFamily="34" charset="-120"/>
                <a:ea typeface="微軟正黑體" panose="020B0604030504040204" pitchFamily="34" charset="-120"/>
              </a:rPr>
              <a:t>申請者</a:t>
            </a:r>
            <a:r>
              <a:rPr lang="zh-TW" altLang="en-US" sz="2000" b="1" dirty="0">
                <a:solidFill>
                  <a:srgbClr val="C00000"/>
                </a:solidFill>
                <a:latin typeface="微軟正黑體" panose="020B0604030504040204" pitchFamily="34" charset="-120"/>
                <a:ea typeface="微軟正黑體" panose="020B0604030504040204" pitchFamily="34" charset="-120"/>
              </a:rPr>
              <a:t>自行</a:t>
            </a:r>
            <a:r>
              <a:rPr lang="zh-TW" altLang="en-US" sz="2000" b="1" dirty="0">
                <a:latin typeface="微軟正黑體" panose="020B0604030504040204" pitchFamily="34" charset="-120"/>
                <a:ea typeface="微軟正黑體" panose="020B0604030504040204" pitchFamily="34" charset="-120"/>
              </a:rPr>
              <a:t>登入查詢。</a:t>
            </a:r>
          </a:p>
          <a:p>
            <a:pPr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通過者</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另以公函正式通知</a:t>
            </a:r>
            <a:r>
              <a:rPr lang="zh-TW" altLang="en-US" sz="2000" b="1" dirty="0">
                <a:latin typeface="微軟正黑體" panose="020B0604030504040204" pitchFamily="34" charset="-120"/>
                <a:ea typeface="微軟正黑體" panose="020B0604030504040204" pitchFamily="34" charset="-120"/>
              </a:rPr>
              <a:t>，並說明後續執行相關事宜。</a:t>
            </a:r>
          </a:p>
        </p:txBody>
      </p:sp>
      <p:grpSp>
        <p:nvGrpSpPr>
          <p:cNvPr id="10" name="群組 9">
            <a:extLst>
              <a:ext uri="{FF2B5EF4-FFF2-40B4-BE49-F238E27FC236}">
                <a16:creationId xmlns:a16="http://schemas.microsoft.com/office/drawing/2014/main" id="{BF8A0FF9-C2B5-46CA-BA14-5681594EFD0B}"/>
              </a:ext>
            </a:extLst>
          </p:cNvPr>
          <p:cNvGrpSpPr/>
          <p:nvPr/>
        </p:nvGrpSpPr>
        <p:grpSpPr>
          <a:xfrm>
            <a:off x="3206302" y="2283083"/>
            <a:ext cx="3101502" cy="1225225"/>
            <a:chOff x="7593096" y="3486580"/>
            <a:chExt cx="2764021" cy="1117736"/>
          </a:xfrm>
          <a:solidFill>
            <a:schemeClr val="bg1"/>
          </a:solidFill>
        </p:grpSpPr>
        <p:grpSp>
          <p:nvGrpSpPr>
            <p:cNvPr id="11" name="组合 89">
              <a:extLst>
                <a:ext uri="{FF2B5EF4-FFF2-40B4-BE49-F238E27FC236}">
                  <a16:creationId xmlns:a16="http://schemas.microsoft.com/office/drawing/2014/main" id="{85761C55-EBFF-4501-B911-6CCA308F1335}"/>
                </a:ext>
              </a:extLst>
            </p:cNvPr>
            <p:cNvGrpSpPr>
              <a:grpSpLocks/>
            </p:cNvGrpSpPr>
            <p:nvPr/>
          </p:nvGrpSpPr>
          <p:grpSpPr bwMode="auto">
            <a:xfrm>
              <a:off x="7593096" y="3486580"/>
              <a:ext cx="2764021" cy="1117736"/>
              <a:chOff x="0" y="-1"/>
              <a:chExt cx="3040810" cy="952500"/>
            </a:xfrm>
            <a:grpFill/>
          </p:grpSpPr>
          <p:sp>
            <p:nvSpPr>
              <p:cNvPr id="13" name="圆角矩形 90">
                <a:extLst>
                  <a:ext uri="{FF2B5EF4-FFF2-40B4-BE49-F238E27FC236}">
                    <a16:creationId xmlns:a16="http://schemas.microsoft.com/office/drawing/2014/main" id="{28FDC242-12E2-4F19-8A6D-BAA97B7E0077}"/>
                  </a:ext>
                </a:extLst>
              </p:cNvPr>
              <p:cNvSpPr>
                <a:spLocks noChangeArrowheads="1"/>
              </p:cNvSpPr>
              <p:nvPr/>
            </p:nvSpPr>
            <p:spPr bwMode="auto">
              <a:xfrm>
                <a:off x="0" y="-1"/>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4" name="矩形 91">
                <a:extLst>
                  <a:ext uri="{FF2B5EF4-FFF2-40B4-BE49-F238E27FC236}">
                    <a16:creationId xmlns:a16="http://schemas.microsoft.com/office/drawing/2014/main" id="{0DFC5AFC-51DA-46E4-B368-58686B74F151}"/>
                  </a:ext>
                </a:extLst>
              </p:cNvPr>
              <p:cNvSpPr>
                <a:spLocks noChangeArrowheads="1"/>
              </p:cNvSpPr>
              <p:nvPr/>
            </p:nvSpPr>
            <p:spPr bwMode="auto">
              <a:xfrm>
                <a:off x="2850310" y="266700"/>
                <a:ext cx="190500" cy="438150"/>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12" name="文字方塊 11">
              <a:extLst>
                <a:ext uri="{FF2B5EF4-FFF2-40B4-BE49-F238E27FC236}">
                  <a16:creationId xmlns:a16="http://schemas.microsoft.com/office/drawing/2014/main" id="{8179B1D4-E55D-4FDE-8903-9E34FE5B9B0D}"/>
                </a:ext>
              </a:extLst>
            </p:cNvPr>
            <p:cNvSpPr txBox="1"/>
            <p:nvPr/>
          </p:nvSpPr>
          <p:spPr>
            <a:xfrm>
              <a:off x="7613115" y="3522217"/>
              <a:ext cx="2576654" cy="1012722"/>
            </a:xfrm>
            <a:prstGeom prst="rect">
              <a:avLst/>
            </a:prstGeom>
            <a:noFill/>
          </p:spPr>
          <p:txBody>
            <a:bodyPr wrap="square">
              <a:spAutoFit/>
            </a:bodyPr>
            <a:lstStyle/>
            <a:p>
              <a:pPr algn="just">
                <a:lnSpc>
                  <a:spcPts val="2500"/>
                </a:lnSpc>
                <a:spcAft>
                  <a:spcPts val="600"/>
                </a:spcAft>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補件修正</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企劃諮詢輔導：</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ts val="2500"/>
                </a:lnSpc>
              </a:pP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5</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月</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31</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日前，於計畫網站線上預約，每人最多</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2</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次</a:t>
              </a:r>
              <a:endParaRPr lang="zh-TW" altLang="en-US"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50222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2110115" y="4022924"/>
            <a:ext cx="5179072"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5334" b="1" dirty="0">
                <a:latin typeface="微軟正黑體" panose="020B0604030504040204" pitchFamily="34" charset="-120"/>
                <a:ea typeface="微軟正黑體" panose="020B0604030504040204" pitchFamily="34" charset="-120"/>
              </a:rPr>
              <a:t>企劃執行重點</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a:t>
            </a:r>
            <a:r>
              <a:rPr lang="en-US" altLang="zh-TW" sz="11734" dirty="0">
                <a:latin typeface="微軟正黑體" panose="020B0604030504040204" pitchFamily="34" charset="-120"/>
                <a:ea typeface="微軟正黑體" panose="020B0604030504040204" pitchFamily="34" charset="-120"/>
              </a:rPr>
              <a:t>5</a:t>
            </a:r>
            <a:endParaRPr lang="en" sz="11734" dirty="0">
              <a:latin typeface="微軟正黑體" panose="020B0604030504040204" pitchFamily="34" charset="-120"/>
              <a:ea typeface="微軟正黑體" panose="020B0604030504040204" pitchFamily="34" charset="-120"/>
            </a:endParaRP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07995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CFB3705C-75A7-4385-802A-AB63A2B33442}"/>
              </a:ext>
            </a:extLst>
          </p:cNvPr>
          <p:cNvSpPr txBox="1">
            <a:spLocks/>
          </p:cNvSpPr>
          <p:nvPr/>
        </p:nvSpPr>
        <p:spPr>
          <a:xfrm>
            <a:off x="287418" y="853850"/>
            <a:ext cx="2820982"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企劃執行</a:t>
            </a:r>
          </a:p>
        </p:txBody>
      </p:sp>
      <p:sp>
        <p:nvSpPr>
          <p:cNvPr id="3" name="矩形: 圓角 2">
            <a:extLst>
              <a:ext uri="{FF2B5EF4-FFF2-40B4-BE49-F238E27FC236}">
                <a16:creationId xmlns:a16="http://schemas.microsoft.com/office/drawing/2014/main" id="{21BEF2A1-A780-408F-8D2C-1926C75E5DB3}"/>
              </a:ext>
            </a:extLst>
          </p:cNvPr>
          <p:cNvSpPr/>
          <p:nvPr/>
        </p:nvSpPr>
        <p:spPr>
          <a:xfrm>
            <a:off x="3576570" y="1103177"/>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文件提供</a:t>
            </a:r>
          </a:p>
        </p:txBody>
      </p:sp>
      <p:sp>
        <p:nvSpPr>
          <p:cNvPr id="4" name="文字方塊 3">
            <a:extLst>
              <a:ext uri="{FF2B5EF4-FFF2-40B4-BE49-F238E27FC236}">
                <a16:creationId xmlns:a16="http://schemas.microsoft.com/office/drawing/2014/main" id="{DB2AEC71-63F2-4910-985B-834D521F4A49}"/>
              </a:ext>
            </a:extLst>
          </p:cNvPr>
          <p:cNvSpPr txBox="1"/>
          <p:nvPr/>
        </p:nvSpPr>
        <p:spPr>
          <a:xfrm>
            <a:off x="6308315" y="853850"/>
            <a:ext cx="5424725" cy="1750992"/>
          </a:xfrm>
          <a:prstGeom prst="accentCallout1">
            <a:avLst>
              <a:gd name="adj1" fmla="val 19220"/>
              <a:gd name="adj2" fmla="val -29"/>
              <a:gd name="adj3" fmla="val 19055"/>
              <a:gd name="adj4" fmla="val -4564"/>
            </a:avLst>
          </a:prstGeom>
          <a:noFill/>
          <a:ln w="28575">
            <a:solidFill>
              <a:schemeClr val="accent2">
                <a:lumMod val="50000"/>
              </a:schemeClr>
            </a:solidFill>
          </a:ln>
        </p:spPr>
        <p:txBody>
          <a:bodyPr wrap="square">
            <a:spAutoFit/>
          </a:bodyPr>
          <a:lstStyle/>
          <a:p>
            <a:pPr marL="342917" indent="-342917" algn="just">
              <a:lnSpc>
                <a:spcPts val="2500"/>
              </a:lnSpc>
              <a:spcAft>
                <a:spcPts val="600"/>
              </a:spcAft>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體驗學習執行期間須自行辦理意外險</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於執行前將保險單掃描檔或照片檔上傳至計畫網站備查。</a:t>
            </a:r>
          </a:p>
          <a:p>
            <a:pPr marL="342917" indent="-342917" algn="just">
              <a:lnSpc>
                <a:spcPts val="2500"/>
              </a:lnSpc>
              <a:spcAft>
                <a:spcPts val="600"/>
              </a:spcAft>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個人資料等授權同意書</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請登入計畫網站後完成簽署。</a:t>
            </a:r>
          </a:p>
        </p:txBody>
      </p:sp>
      <p:sp>
        <p:nvSpPr>
          <p:cNvPr id="5" name="矩形: 圓角 4">
            <a:extLst>
              <a:ext uri="{FF2B5EF4-FFF2-40B4-BE49-F238E27FC236}">
                <a16:creationId xmlns:a16="http://schemas.microsoft.com/office/drawing/2014/main" id="{A6E87301-8DE3-43DA-9D6F-7835F4EBECAF}"/>
              </a:ext>
            </a:extLst>
          </p:cNvPr>
          <p:cNvSpPr/>
          <p:nvPr/>
        </p:nvSpPr>
        <p:spPr>
          <a:xfrm>
            <a:off x="564606" y="5635077"/>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注意事項</a:t>
            </a:r>
          </a:p>
        </p:txBody>
      </p:sp>
      <p:sp>
        <p:nvSpPr>
          <p:cNvPr id="6" name="文字方塊 5">
            <a:extLst>
              <a:ext uri="{FF2B5EF4-FFF2-40B4-BE49-F238E27FC236}">
                <a16:creationId xmlns:a16="http://schemas.microsoft.com/office/drawing/2014/main" id="{5DB3DA02-7C27-449D-AFBD-4820F275EA0B}"/>
              </a:ext>
            </a:extLst>
          </p:cNvPr>
          <p:cNvSpPr txBox="1"/>
          <p:nvPr/>
        </p:nvSpPr>
        <p:spPr>
          <a:xfrm>
            <a:off x="3360891" y="5251255"/>
            <a:ext cx="8372148" cy="1430392"/>
          </a:xfrm>
          <a:prstGeom prst="accentCallout1">
            <a:avLst>
              <a:gd name="adj1" fmla="val 49480"/>
              <a:gd name="adj2" fmla="val -281"/>
              <a:gd name="adj3" fmla="val 49418"/>
              <a:gd name="adj4" fmla="val -3549"/>
            </a:avLst>
          </a:prstGeom>
          <a:noFill/>
          <a:ln w="28575">
            <a:solidFill>
              <a:schemeClr val="accent2">
                <a:lumMod val="50000"/>
              </a:schemeClr>
            </a:solidFill>
          </a:ln>
        </p:spPr>
        <p:txBody>
          <a:bodyPr wrap="square">
            <a:spAutoFit/>
          </a:bodyPr>
          <a:lstStyle/>
          <a:p>
            <a:pPr marL="342917" indent="-342917">
              <a:lnSpc>
                <a:spcPts val="2500"/>
              </a:lnSpc>
              <a:spcAft>
                <a:spcPts val="600"/>
              </a:spcAft>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青年應於計畫起始後，</a:t>
            </a:r>
            <a:r>
              <a:rPr lang="zh-TW" altLang="en-US" sz="2000" b="1" dirty="0">
                <a:solidFill>
                  <a:srgbClr val="C00000"/>
                </a:solidFill>
                <a:latin typeface="微軟正黑體" panose="020B0604030504040204" pitchFamily="34" charset="-120"/>
                <a:ea typeface="微軟正黑體" panose="020B0604030504040204" pitchFamily="34" charset="-120"/>
              </a:rPr>
              <a:t>每</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週至計畫網站填報雙週誌</a:t>
            </a:r>
            <a:r>
              <a:rPr lang="zh-TW" altLang="en-US" sz="2000" b="1" dirty="0">
                <a:solidFill>
                  <a:schemeClr val="bg2">
                    <a:lumMod val="25000"/>
                  </a:schemeClr>
                </a:solidFill>
                <a:latin typeface="微軟正黑體" panose="020B0604030504040204" pitchFamily="34" charset="-120"/>
                <a:ea typeface="微軟正黑體" panose="020B0604030504040204" pitchFamily="34" charset="-120"/>
              </a:rPr>
              <a:t>。</a:t>
            </a:r>
          </a:p>
          <a:p>
            <a:pPr marL="342917" indent="-342917" algn="just">
              <a:lnSpc>
                <a:spcPts val="2500"/>
              </a:lnSpc>
              <a:spcAft>
                <a:spcPts val="600"/>
              </a:spcAft>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執行完成體驗學習企劃者，應於第 </a:t>
            </a:r>
            <a:r>
              <a:rPr lang="en-US" altLang="zh-TW" sz="2000" b="1" dirty="0">
                <a:solidFill>
                  <a:srgbClr val="C00000"/>
                </a:solidFill>
                <a:latin typeface="微軟正黑體" panose="020B0604030504040204" pitchFamily="34" charset="-120"/>
                <a:ea typeface="微軟正黑體" panose="020B0604030504040204" pitchFamily="34" charset="-120"/>
              </a:rPr>
              <a:t>8</a:t>
            </a:r>
            <a:r>
              <a:rPr lang="zh-TW" altLang="en-US" sz="2000" b="1" dirty="0">
                <a:solidFill>
                  <a:srgbClr val="C00000"/>
                </a:solidFill>
                <a:latin typeface="微軟正黑體" panose="020B0604030504040204" pitchFamily="34" charset="-120"/>
                <a:ea typeface="微軟正黑體" panose="020B0604030504040204" pitchFamily="34" charset="-120"/>
              </a:rPr>
              <a:t>次 </a:t>
            </a:r>
            <a:r>
              <a:rPr lang="zh-TW" altLang="en-US" sz="2000" b="1" dirty="0">
                <a:latin typeface="微軟正黑體" panose="020B0604030504040204" pitchFamily="34" charset="-120"/>
                <a:ea typeface="微軟正黑體" panose="020B0604030504040204" pitchFamily="34" charset="-120"/>
              </a:rPr>
              <a:t>定期檢核前，至計畫網站上傳成果報告備查。第</a:t>
            </a:r>
            <a:r>
              <a:rPr lang="en-US" altLang="zh-TW" sz="2000" b="1" dirty="0">
                <a:latin typeface="微軟正黑體" panose="020B0604030504040204" pitchFamily="34" charset="-120"/>
                <a:ea typeface="微軟正黑體" panose="020B0604030504040204" pitchFamily="34" charset="-120"/>
              </a:rPr>
              <a:t>8</a:t>
            </a:r>
            <a:r>
              <a:rPr lang="zh-TW" altLang="en-US" sz="2000" b="1" dirty="0">
                <a:latin typeface="微軟正黑體" panose="020B0604030504040204" pitchFamily="34" charset="-120"/>
                <a:ea typeface="微軟正黑體" panose="020B0604030504040204" pitchFamily="34" charset="-120"/>
              </a:rPr>
              <a:t>次定期檢核通過者，青年署將核發</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完成計畫參與證明書</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p>
        </p:txBody>
      </p:sp>
      <p:sp>
        <p:nvSpPr>
          <p:cNvPr id="7" name="矩形: 圓角 6">
            <a:extLst>
              <a:ext uri="{FF2B5EF4-FFF2-40B4-BE49-F238E27FC236}">
                <a16:creationId xmlns:a16="http://schemas.microsoft.com/office/drawing/2014/main" id="{A2C5494B-93D9-4F55-A95B-292A7E6A8FC3}"/>
              </a:ext>
            </a:extLst>
          </p:cNvPr>
          <p:cNvSpPr/>
          <p:nvPr/>
        </p:nvSpPr>
        <p:spPr>
          <a:xfrm>
            <a:off x="3576571" y="3426386"/>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保留學籍</a:t>
            </a:r>
          </a:p>
        </p:txBody>
      </p:sp>
      <p:sp>
        <p:nvSpPr>
          <p:cNvPr id="8" name="文字方塊 7">
            <a:extLst>
              <a:ext uri="{FF2B5EF4-FFF2-40B4-BE49-F238E27FC236}">
                <a16:creationId xmlns:a16="http://schemas.microsoft.com/office/drawing/2014/main" id="{433B6F86-9C23-4FA3-A0DA-E9C8F02A6954}"/>
              </a:ext>
            </a:extLst>
          </p:cNvPr>
          <p:cNvSpPr txBox="1"/>
          <p:nvPr/>
        </p:nvSpPr>
        <p:spPr>
          <a:xfrm>
            <a:off x="6308315" y="3258779"/>
            <a:ext cx="5424725" cy="1674048"/>
          </a:xfrm>
          <a:prstGeom prst="accentCallout1">
            <a:avLst>
              <a:gd name="adj1" fmla="val 25906"/>
              <a:gd name="adj2" fmla="val -29"/>
              <a:gd name="adj3" fmla="val 26030"/>
              <a:gd name="adj4" fmla="val -4748"/>
            </a:avLst>
          </a:prstGeom>
          <a:noFill/>
          <a:ln w="28575">
            <a:solidFill>
              <a:schemeClr val="accent2">
                <a:lumMod val="50000"/>
              </a:schemeClr>
            </a:solidFill>
          </a:ln>
        </p:spPr>
        <p:txBody>
          <a:bodyPr wrap="square">
            <a:spAutoFit/>
          </a:bodyPr>
          <a:lstStyle/>
          <a:p>
            <a:pPr marL="342917" indent="-342917" algn="just">
              <a:lnSpc>
                <a:spcPts val="2500"/>
              </a:lnSpc>
              <a:spcAft>
                <a:spcPts val="600"/>
              </a:spcAft>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審查通過當年度已錄取國內大專校院，有意願申請保留學籍者，於審查通過當年度 </a:t>
            </a:r>
            <a:r>
              <a:rPr lang="en-US" altLang="zh-TW" sz="2000" b="1" u="sng" dirty="0">
                <a:solidFill>
                  <a:srgbClr val="C00000"/>
                </a:solidFill>
                <a:latin typeface="微軟正黑體" panose="020B0604030504040204" pitchFamily="34" charset="-120"/>
                <a:ea typeface="微軟正黑體" panose="020B0604030504040204" pitchFamily="34" charset="-120"/>
              </a:rPr>
              <a:t>7</a:t>
            </a:r>
            <a:r>
              <a:rPr lang="zh-TW" altLang="en-US" sz="2000" b="1" u="sng" dirty="0">
                <a:solidFill>
                  <a:srgbClr val="C00000"/>
                </a:solidFill>
                <a:latin typeface="微軟正黑體" panose="020B0604030504040204" pitchFamily="34" charset="-120"/>
                <a:ea typeface="微軟正黑體" panose="020B0604030504040204" pitchFamily="34" charset="-120"/>
              </a:rPr>
              <a:t>月</a:t>
            </a:r>
            <a:r>
              <a:rPr lang="en-US" altLang="zh-TW" sz="2000" b="1" u="sng" dirty="0">
                <a:solidFill>
                  <a:srgbClr val="C00000"/>
                </a:solidFill>
                <a:latin typeface="微軟正黑體" panose="020B0604030504040204" pitchFamily="34" charset="-120"/>
                <a:ea typeface="微軟正黑體" panose="020B0604030504040204" pitchFamily="34" charset="-120"/>
              </a:rPr>
              <a:t>1</a:t>
            </a:r>
            <a:r>
              <a:rPr lang="zh-TW" altLang="en-US" sz="2000" b="1" u="sng" dirty="0">
                <a:solidFill>
                  <a:srgbClr val="C00000"/>
                </a:solidFill>
                <a:latin typeface="微軟正黑體" panose="020B0604030504040204" pitchFamily="34" charset="-120"/>
                <a:ea typeface="微軟正黑體" panose="020B0604030504040204" pitchFamily="34" charset="-120"/>
              </a:rPr>
              <a:t>日至</a:t>
            </a:r>
            <a:r>
              <a:rPr lang="en-US" altLang="zh-TW" sz="2000" b="1" u="sng" dirty="0">
                <a:solidFill>
                  <a:srgbClr val="C00000"/>
                </a:solidFill>
                <a:latin typeface="微軟正黑體" panose="020B0604030504040204" pitchFamily="34" charset="-120"/>
                <a:ea typeface="微軟正黑體" panose="020B0604030504040204" pitchFamily="34" charset="-120"/>
              </a:rPr>
              <a:t>10</a:t>
            </a:r>
            <a:r>
              <a:rPr lang="zh-TW" altLang="en-US" sz="2000" b="1" u="sng" dirty="0">
                <a:solidFill>
                  <a:srgbClr val="C00000"/>
                </a:solidFill>
                <a:latin typeface="微軟正黑體" panose="020B0604030504040204" pitchFamily="34" charset="-120"/>
                <a:ea typeface="微軟正黑體" panose="020B0604030504040204" pitchFamily="34" charset="-120"/>
              </a:rPr>
              <a:t>月</a:t>
            </a:r>
            <a:r>
              <a:rPr lang="en-US" altLang="zh-TW" sz="2000" b="1" u="sng" dirty="0">
                <a:solidFill>
                  <a:srgbClr val="C00000"/>
                </a:solidFill>
                <a:latin typeface="微軟正黑體" panose="020B0604030504040204" pitchFamily="34" charset="-120"/>
                <a:ea typeface="微軟正黑體" panose="020B0604030504040204" pitchFamily="34" charset="-120"/>
              </a:rPr>
              <a:t>31</a:t>
            </a:r>
            <a:r>
              <a:rPr lang="zh-TW" altLang="en-US" sz="2000" b="1" u="sng" dirty="0">
                <a:solidFill>
                  <a:srgbClr val="C00000"/>
                </a:solidFill>
                <a:latin typeface="微軟正黑體" panose="020B0604030504040204" pitchFamily="34" charset="-120"/>
                <a:ea typeface="微軟正黑體" panose="020B0604030504040204" pitchFamily="34" charset="-120"/>
              </a:rPr>
              <a:t>日</a:t>
            </a:r>
            <a:r>
              <a:rPr lang="zh-TW" altLang="en-US" sz="2000" b="1" dirty="0">
                <a:latin typeface="微軟正黑體" panose="020B0604030504040204" pitchFamily="34" charset="-120"/>
                <a:ea typeface="微軟正黑體" panose="020B0604030504040204" pitchFamily="34" charset="-120"/>
              </a:rPr>
              <a:t>，至計畫網站登錄已錄取之大專校院相關資料，並上傳錄取證明文件予青年署辦理。</a:t>
            </a:r>
          </a:p>
        </p:txBody>
      </p:sp>
    </p:spTree>
    <p:extLst>
      <p:ext uri="{BB962C8B-B14F-4D97-AF65-F5344CB8AC3E}">
        <p14:creationId xmlns:p14="http://schemas.microsoft.com/office/powerpoint/2010/main" val="202844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2248006" y="3953152"/>
            <a:ext cx="5179072"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5334" b="1" dirty="0">
                <a:latin typeface="微軟正黑體" panose="020B0604030504040204" pitchFamily="34" charset="-120"/>
                <a:ea typeface="微軟正黑體" panose="020B0604030504040204" pitchFamily="34" charset="-120"/>
              </a:rPr>
              <a:t>檢核輔導</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a:t>
            </a:r>
            <a:r>
              <a:rPr lang="en-US" altLang="zh-TW" sz="11734" dirty="0">
                <a:latin typeface="微軟正黑體" panose="020B0604030504040204" pitchFamily="34" charset="-120"/>
                <a:ea typeface="微軟正黑體" panose="020B0604030504040204" pitchFamily="34" charset="-120"/>
              </a:rPr>
              <a:t>6</a:t>
            </a:r>
            <a:endParaRPr lang="en" sz="11734" dirty="0">
              <a:latin typeface="微軟正黑體" panose="020B0604030504040204" pitchFamily="34" charset="-120"/>
              <a:ea typeface="微軟正黑體" panose="020B0604030504040204" pitchFamily="34" charset="-120"/>
            </a:endParaRP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63832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00313410-5F3C-48B7-B430-8BC841990AA0}"/>
              </a:ext>
            </a:extLst>
          </p:cNvPr>
          <p:cNvSpPr txBox="1">
            <a:spLocks/>
          </p:cNvSpPr>
          <p:nvPr/>
        </p:nvSpPr>
        <p:spPr>
          <a:xfrm>
            <a:off x="308844" y="977348"/>
            <a:ext cx="2756278"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檢核機制</a:t>
            </a:r>
          </a:p>
        </p:txBody>
      </p:sp>
      <p:sp>
        <p:nvSpPr>
          <p:cNvPr id="3" name="矩形: 圓角 2">
            <a:extLst>
              <a:ext uri="{FF2B5EF4-FFF2-40B4-BE49-F238E27FC236}">
                <a16:creationId xmlns:a16="http://schemas.microsoft.com/office/drawing/2014/main" id="{7430235E-AF5C-4AD2-A2B6-F4162B811E0E}"/>
              </a:ext>
            </a:extLst>
          </p:cNvPr>
          <p:cNvSpPr/>
          <p:nvPr/>
        </p:nvSpPr>
        <p:spPr>
          <a:xfrm>
            <a:off x="3674444" y="1511009"/>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定期檢核</a:t>
            </a:r>
          </a:p>
        </p:txBody>
      </p:sp>
      <p:sp>
        <p:nvSpPr>
          <p:cNvPr id="4" name="文字方塊 3">
            <a:extLst>
              <a:ext uri="{FF2B5EF4-FFF2-40B4-BE49-F238E27FC236}">
                <a16:creationId xmlns:a16="http://schemas.microsoft.com/office/drawing/2014/main" id="{AC57EDC4-D683-4871-B3FF-9658078E9E34}"/>
              </a:ext>
            </a:extLst>
          </p:cNvPr>
          <p:cNvSpPr txBox="1"/>
          <p:nvPr/>
        </p:nvSpPr>
        <p:spPr>
          <a:xfrm>
            <a:off x="6539578" y="1394275"/>
            <a:ext cx="5174604" cy="3828484"/>
          </a:xfrm>
          <a:prstGeom prst="accentCallout1">
            <a:avLst>
              <a:gd name="adj1" fmla="val 11482"/>
              <a:gd name="adj2" fmla="val -291"/>
              <a:gd name="adj3" fmla="val 11686"/>
              <a:gd name="adj4" fmla="val -8227"/>
            </a:avLst>
          </a:prstGeom>
          <a:noFill/>
          <a:ln w="28575">
            <a:solidFill>
              <a:schemeClr val="accent2">
                <a:lumMod val="50000"/>
              </a:schemeClr>
            </a:solidFill>
          </a:ln>
        </p:spPr>
        <p:txBody>
          <a:bodyPr wrap="square">
            <a:spAutoFit/>
          </a:bodyPr>
          <a:lstStyle/>
          <a:p>
            <a:pPr marL="268301" indent="-268301" algn="just">
              <a:lnSpc>
                <a:spcPts val="2500"/>
              </a:lnSpc>
              <a:spcAft>
                <a:spcPts val="600"/>
              </a:spcAft>
              <a:tabLst>
                <a:tab pos="268301" algn="l"/>
              </a:tabLst>
            </a:pP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每</a:t>
            </a:r>
            <a:r>
              <a:rPr lang="en-US" altLang="zh-TW" sz="2000" b="1" dirty="0">
                <a:solidFill>
                  <a:srgbClr val="C00000"/>
                </a:solidFill>
                <a:latin typeface="微軟正黑體" panose="020B0604030504040204" pitchFamily="34" charset="-120"/>
                <a:ea typeface="微軟正黑體" panose="020B0604030504040204" pitchFamily="34" charset="-120"/>
              </a:rPr>
              <a:t>3</a:t>
            </a:r>
            <a:r>
              <a:rPr lang="zh-TW" altLang="en-US" sz="2000" b="1" dirty="0">
                <a:solidFill>
                  <a:srgbClr val="C00000"/>
                </a:solidFill>
                <a:latin typeface="微軟正黑體" panose="020B0604030504040204" pitchFamily="34" charset="-120"/>
                <a:ea typeface="微軟正黑體" panose="020B0604030504040204" pitchFamily="34" charset="-120"/>
              </a:rPr>
              <a:t>個月</a:t>
            </a:r>
            <a:r>
              <a:rPr lang="zh-TW" altLang="en-US" sz="2000" b="1" dirty="0">
                <a:latin typeface="微軟正黑體" panose="020B0604030504040204" pitchFamily="34" charset="-120"/>
                <a:ea typeface="微軟正黑體" panose="020B0604030504040204" pitchFamily="34" charset="-120"/>
              </a:rPr>
              <a:t>由輔導委員進行</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次雙週誌檢核，並提供適當的引導與回饋，計畫執行期間共計進行</a:t>
            </a:r>
            <a:r>
              <a:rPr lang="en-US" altLang="zh-TW" sz="2000" b="1" dirty="0">
                <a:solidFill>
                  <a:srgbClr val="C00000"/>
                </a:solidFill>
                <a:latin typeface="微軟正黑體" panose="020B0604030504040204" pitchFamily="34" charset="-120"/>
                <a:ea typeface="微軟正黑體" panose="020B0604030504040204" pitchFamily="34" charset="-120"/>
              </a:rPr>
              <a:t>8</a:t>
            </a:r>
            <a:r>
              <a:rPr lang="zh-TW" altLang="en-US" sz="2000" b="1" dirty="0">
                <a:solidFill>
                  <a:srgbClr val="C00000"/>
                </a:solidFill>
                <a:latin typeface="微軟正黑體" panose="020B0604030504040204" pitchFamily="34" charset="-120"/>
                <a:ea typeface="微軟正黑體" panose="020B0604030504040204" pitchFamily="34" charset="-120"/>
              </a:rPr>
              <a:t>次</a:t>
            </a:r>
            <a:r>
              <a:rPr lang="zh-TW" altLang="en-US" sz="2000" b="1" dirty="0">
                <a:solidFill>
                  <a:schemeClr val="bg2">
                    <a:lumMod val="25000"/>
                  </a:schemeClr>
                </a:solidFill>
                <a:latin typeface="微軟正黑體" panose="020B0604030504040204" pitchFamily="34" charset="-120"/>
                <a:ea typeface="微軟正黑體" panose="020B0604030504040204" pitchFamily="34" charset="-120"/>
              </a:rPr>
              <a:t>。</a:t>
            </a:r>
          </a:p>
          <a:p>
            <a:pPr marL="268301" indent="-268301" algn="just">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未定期填報雙週誌，且於定期檢核當月</a:t>
            </a:r>
            <a:r>
              <a:rPr lang="en-US" altLang="zh-TW" sz="2000" b="1" dirty="0">
                <a:latin typeface="微軟正黑體" panose="020B0604030504040204" pitchFamily="34" charset="-120"/>
                <a:ea typeface="微軟正黑體" panose="020B0604030504040204" pitchFamily="34" charset="-120"/>
              </a:rPr>
              <a:t>7</a:t>
            </a:r>
            <a:r>
              <a:rPr lang="zh-TW" altLang="en-US" sz="2000" b="1" dirty="0">
                <a:latin typeface="微軟正黑體" panose="020B0604030504040204" pitchFamily="34" charset="-120"/>
                <a:ea typeface="微軟正黑體" panose="020B0604030504040204" pitchFamily="34" charset="-120"/>
              </a:rPr>
              <a:t>日前仍未補填者，即判定為「檢核未通過」，不再安排輔導委員進行檢核。</a:t>
            </a:r>
          </a:p>
          <a:p>
            <a:pPr marL="268301" indent="-268301" algn="just">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定期檢核作業</a:t>
            </a:r>
            <a:r>
              <a:rPr lang="zh-TW" altLang="en-US" sz="2000" b="1" dirty="0">
                <a:solidFill>
                  <a:srgbClr val="C00000"/>
                </a:solidFill>
                <a:latin typeface="微軟正黑體" panose="020B0604030504040204" pitchFamily="34" charset="-120"/>
                <a:ea typeface="微軟正黑體" panose="020B0604030504040204" pitchFamily="34" charset="-120"/>
              </a:rPr>
              <a:t>自當月</a:t>
            </a:r>
            <a:r>
              <a:rPr lang="en-US" altLang="zh-TW" sz="2000" b="1" dirty="0">
                <a:solidFill>
                  <a:srgbClr val="C00000"/>
                </a:solidFill>
                <a:latin typeface="微軟正黑體" panose="020B0604030504040204" pitchFamily="34" charset="-120"/>
                <a:ea typeface="微軟正黑體" panose="020B0604030504040204" pitchFamily="34" charset="-120"/>
              </a:rPr>
              <a:t>7</a:t>
            </a:r>
            <a:r>
              <a:rPr lang="zh-TW" altLang="en-US" sz="2000" b="1" dirty="0">
                <a:solidFill>
                  <a:srgbClr val="C00000"/>
                </a:solidFill>
                <a:latin typeface="微軟正黑體" panose="020B0604030504040204" pitchFamily="34" charset="-120"/>
                <a:ea typeface="微軟正黑體" panose="020B0604030504040204" pitchFamily="34" charset="-120"/>
              </a:rPr>
              <a:t>日開始，檢核範圍為檢核當月前</a:t>
            </a:r>
            <a:r>
              <a:rPr lang="en-US" altLang="zh-TW" sz="2000" b="1" dirty="0">
                <a:solidFill>
                  <a:srgbClr val="C00000"/>
                </a:solidFill>
                <a:latin typeface="微軟正黑體" panose="020B0604030504040204" pitchFamily="34" charset="-120"/>
                <a:ea typeface="微軟正黑體" panose="020B0604030504040204" pitchFamily="34" charset="-120"/>
              </a:rPr>
              <a:t>3</a:t>
            </a:r>
            <a:r>
              <a:rPr lang="zh-TW" altLang="en-US" sz="2000" b="1" dirty="0">
                <a:solidFill>
                  <a:srgbClr val="C00000"/>
                </a:solidFill>
                <a:latin typeface="微軟正黑體" panose="020B0604030504040204" pitchFamily="34" charset="-120"/>
                <a:ea typeface="微軟正黑體" panose="020B0604030504040204" pitchFamily="34" charset="-120"/>
              </a:rPr>
              <a:t>個月</a:t>
            </a:r>
            <a:r>
              <a:rPr lang="zh-TW" altLang="en-US" sz="2000" b="1" dirty="0">
                <a:latin typeface="微軟正黑體" panose="020B0604030504040204" pitchFamily="34" charset="-120"/>
                <a:ea typeface="微軟正黑體" panose="020B0604030504040204" pitchFamily="34" charset="-120"/>
              </a:rPr>
              <a:t>，必要時進行電訪，以確認計畫執行狀況或提供適當輔導。</a:t>
            </a:r>
            <a:endParaRPr lang="en-US" altLang="zh-TW" sz="2000" b="1" dirty="0">
              <a:latin typeface="微軟正黑體" panose="020B0604030504040204" pitchFamily="34" charset="-120"/>
              <a:ea typeface="微軟正黑體" panose="020B0604030504040204" pitchFamily="34" charset="-120"/>
            </a:endParaRPr>
          </a:p>
          <a:p>
            <a:pPr marL="268301" indent="-268301" algn="just">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4.</a:t>
            </a:r>
            <a:r>
              <a:rPr lang="zh-TW" altLang="en-US" sz="2000" b="1" dirty="0">
                <a:latin typeface="微軟正黑體" panose="020B0604030504040204" pitchFamily="34" charset="-120"/>
                <a:ea typeface="微軟正黑體" panose="020B0604030504040204" pitchFamily="34" charset="-120"/>
              </a:rPr>
              <a:t>完成檢核後，輔導委員應於計畫網站提交檢核報告。</a:t>
            </a:r>
          </a:p>
        </p:txBody>
      </p:sp>
      <p:sp>
        <p:nvSpPr>
          <p:cNvPr id="5" name="矩形: 圓角 4">
            <a:extLst>
              <a:ext uri="{FF2B5EF4-FFF2-40B4-BE49-F238E27FC236}">
                <a16:creationId xmlns:a16="http://schemas.microsoft.com/office/drawing/2014/main" id="{D6AD8710-62B7-401E-8F58-20F23B02EA10}"/>
              </a:ext>
            </a:extLst>
          </p:cNvPr>
          <p:cNvSpPr/>
          <p:nvPr/>
        </p:nvSpPr>
        <p:spPr>
          <a:xfrm>
            <a:off x="619202" y="4077902"/>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檢核構面</a:t>
            </a:r>
          </a:p>
        </p:txBody>
      </p:sp>
      <p:graphicFrame>
        <p:nvGraphicFramePr>
          <p:cNvPr id="6" name="表格 5">
            <a:extLst>
              <a:ext uri="{FF2B5EF4-FFF2-40B4-BE49-F238E27FC236}">
                <a16:creationId xmlns:a16="http://schemas.microsoft.com/office/drawing/2014/main" id="{843E7AFA-72BB-4E5E-BEA3-F08BF65F3946}"/>
              </a:ext>
            </a:extLst>
          </p:cNvPr>
          <p:cNvGraphicFramePr>
            <a:graphicFrameLocks noGrp="1"/>
          </p:cNvGraphicFramePr>
          <p:nvPr>
            <p:extLst>
              <p:ext uri="{D42A27DB-BD31-4B8C-83A1-F6EECF244321}">
                <p14:modId xmlns:p14="http://schemas.microsoft.com/office/powerpoint/2010/main" val="1241454601"/>
              </p:ext>
            </p:extLst>
          </p:nvPr>
        </p:nvGraphicFramePr>
        <p:xfrm>
          <a:off x="3552930" y="3381316"/>
          <a:ext cx="2691030" cy="3058824"/>
        </p:xfrm>
        <a:graphic>
          <a:graphicData uri="http://schemas.openxmlformats.org/drawingml/2006/table">
            <a:tbl>
              <a:tblPr firstRow="1" firstCol="1" bandRow="1">
                <a:tableStyleId>{C083E6E3-FA7D-4D7B-A595-EF9225AFEA82}</a:tableStyleId>
              </a:tblPr>
              <a:tblGrid>
                <a:gridCol w="2691030">
                  <a:extLst>
                    <a:ext uri="{9D8B030D-6E8A-4147-A177-3AD203B41FA5}">
                      <a16:colId xmlns:a16="http://schemas.microsoft.com/office/drawing/2014/main" val="4091214235"/>
                    </a:ext>
                  </a:extLst>
                </a:gridCol>
              </a:tblGrid>
              <a:tr h="516629">
                <a:tc>
                  <a:txBody>
                    <a:bodyPr/>
                    <a:lstStyle/>
                    <a:p>
                      <a:pPr algn="ctr">
                        <a:lnSpc>
                          <a:spcPct val="115000"/>
                        </a:lnSpc>
                        <a:spcAft>
                          <a:spcPts val="800"/>
                        </a:spcAft>
                        <a:buNone/>
                      </a:pPr>
                      <a:r>
                        <a:rPr lang="zh-TW" sz="2000" kern="1200" dirty="0">
                          <a:solidFill>
                            <a:schemeClr val="accent3">
                              <a:lumMod val="50000"/>
                            </a:schemeClr>
                          </a:solidFill>
                          <a:effectLst/>
                          <a:latin typeface="微軟正黑體" panose="020B0604030504040204" pitchFamily="34" charset="-120"/>
                          <a:ea typeface="微軟正黑體" panose="020B0604030504040204" pitchFamily="34" charset="-120"/>
                        </a:rPr>
                        <a:t>基本計畫規範</a:t>
                      </a:r>
                      <a:endParaRPr lang="zh-TW" sz="1400" kern="100" dirty="0">
                        <a:solidFill>
                          <a:schemeClr val="accent3">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602456508"/>
                  </a:ext>
                </a:extLst>
              </a:tr>
              <a:tr h="508439">
                <a:tc>
                  <a:txBody>
                    <a:bodyPr/>
                    <a:lstStyle/>
                    <a:p>
                      <a:pPr algn="ctr">
                        <a:lnSpc>
                          <a:spcPct val="115000"/>
                        </a:lnSpc>
                        <a:spcAft>
                          <a:spcPts val="800"/>
                        </a:spcAft>
                        <a:buNone/>
                      </a:pPr>
                      <a:r>
                        <a:rPr lang="zh-TW" sz="2000" kern="1200" dirty="0">
                          <a:solidFill>
                            <a:schemeClr val="accent3">
                              <a:lumMod val="50000"/>
                            </a:schemeClr>
                          </a:solidFill>
                          <a:effectLst/>
                          <a:latin typeface="微軟正黑體" panose="020B0604030504040204" pitchFamily="34" charset="-120"/>
                          <a:ea typeface="微軟正黑體" panose="020B0604030504040204" pitchFamily="34" charset="-120"/>
                        </a:rPr>
                        <a:t>企劃執行狀況</a:t>
                      </a:r>
                      <a:endParaRPr lang="zh-TW" sz="1400" kern="100" dirty="0">
                        <a:solidFill>
                          <a:schemeClr val="accent3">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89230203"/>
                  </a:ext>
                </a:extLst>
              </a:tr>
              <a:tr h="508439">
                <a:tc>
                  <a:txBody>
                    <a:bodyPr/>
                    <a:lstStyle/>
                    <a:p>
                      <a:pPr algn="ctr">
                        <a:lnSpc>
                          <a:spcPct val="115000"/>
                        </a:lnSpc>
                        <a:spcAft>
                          <a:spcPts val="800"/>
                        </a:spcAft>
                        <a:buNone/>
                      </a:pPr>
                      <a:r>
                        <a:rPr lang="zh-TW" sz="2000" kern="1200" dirty="0">
                          <a:solidFill>
                            <a:schemeClr val="accent3">
                              <a:lumMod val="50000"/>
                            </a:schemeClr>
                          </a:solidFill>
                          <a:effectLst/>
                          <a:latin typeface="微軟正黑體" panose="020B0604030504040204" pitchFamily="34" charset="-120"/>
                          <a:ea typeface="微軟正黑體" panose="020B0604030504040204" pitchFamily="34" charset="-120"/>
                        </a:rPr>
                        <a:t>學習歷程深化度</a:t>
                      </a:r>
                      <a:endParaRPr lang="zh-TW" sz="1400" kern="100" dirty="0">
                        <a:solidFill>
                          <a:schemeClr val="accent3">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270917461"/>
                  </a:ext>
                </a:extLst>
              </a:tr>
              <a:tr h="508439">
                <a:tc>
                  <a:txBody>
                    <a:bodyPr/>
                    <a:lstStyle/>
                    <a:p>
                      <a:pPr algn="ctr">
                        <a:lnSpc>
                          <a:spcPct val="115000"/>
                        </a:lnSpc>
                        <a:spcAft>
                          <a:spcPts val="800"/>
                        </a:spcAft>
                        <a:buNone/>
                      </a:pPr>
                      <a:r>
                        <a:rPr lang="zh-TW" sz="2000" kern="1200" dirty="0">
                          <a:solidFill>
                            <a:schemeClr val="accent3">
                              <a:lumMod val="50000"/>
                            </a:schemeClr>
                          </a:solidFill>
                          <a:effectLst/>
                          <a:latin typeface="微軟正黑體" panose="020B0604030504040204" pitchFamily="34" charset="-120"/>
                          <a:ea typeface="微軟正黑體" panose="020B0604030504040204" pitchFamily="34" charset="-120"/>
                        </a:rPr>
                        <a:t>反思與應用</a:t>
                      </a:r>
                      <a:endParaRPr lang="zh-TW" sz="1400" kern="100" dirty="0">
                        <a:solidFill>
                          <a:schemeClr val="accent3">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782201857"/>
                  </a:ext>
                </a:extLst>
              </a:tr>
              <a:tr h="508439">
                <a:tc>
                  <a:txBody>
                    <a:bodyPr/>
                    <a:lstStyle/>
                    <a:p>
                      <a:pPr algn="ctr">
                        <a:lnSpc>
                          <a:spcPct val="115000"/>
                        </a:lnSpc>
                        <a:spcAft>
                          <a:spcPts val="800"/>
                        </a:spcAft>
                        <a:buNone/>
                      </a:pPr>
                      <a:r>
                        <a:rPr lang="zh-TW" sz="2000" kern="1200" dirty="0">
                          <a:solidFill>
                            <a:schemeClr val="accent3">
                              <a:lumMod val="50000"/>
                            </a:schemeClr>
                          </a:solidFill>
                          <a:effectLst/>
                          <a:latin typeface="微軟正黑體" panose="020B0604030504040204" pitchFamily="34" charset="-120"/>
                          <a:ea typeface="微軟正黑體" panose="020B0604030504040204" pitchFamily="34" charset="-120"/>
                        </a:rPr>
                        <a:t>企劃自由度與彈性</a:t>
                      </a:r>
                      <a:endParaRPr lang="zh-TW" sz="1400" kern="100" dirty="0">
                        <a:solidFill>
                          <a:schemeClr val="accent3">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151963289"/>
                  </a:ext>
                </a:extLst>
              </a:tr>
              <a:tr h="508439">
                <a:tc>
                  <a:txBody>
                    <a:bodyPr/>
                    <a:lstStyle/>
                    <a:p>
                      <a:pPr algn="ctr">
                        <a:lnSpc>
                          <a:spcPct val="115000"/>
                        </a:lnSpc>
                        <a:spcAft>
                          <a:spcPts val="800"/>
                        </a:spcAft>
                        <a:buNone/>
                      </a:pPr>
                      <a:r>
                        <a:rPr lang="zh-TW" sz="2000" kern="1200" dirty="0">
                          <a:solidFill>
                            <a:schemeClr val="accent3">
                              <a:lumMod val="50000"/>
                            </a:schemeClr>
                          </a:solidFill>
                          <a:effectLst/>
                          <a:latin typeface="微軟正黑體" panose="020B0604030504040204" pitchFamily="34" charset="-120"/>
                          <a:ea typeface="微軟正黑體" panose="020B0604030504040204" pitchFamily="34" charset="-120"/>
                        </a:rPr>
                        <a:t>未來發展思考</a:t>
                      </a:r>
                      <a:endParaRPr lang="zh-TW" sz="1400" kern="100" dirty="0">
                        <a:solidFill>
                          <a:schemeClr val="accent3">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495701355"/>
                  </a:ext>
                </a:extLst>
              </a:tr>
            </a:tbl>
          </a:graphicData>
        </a:graphic>
      </p:graphicFrame>
      <p:grpSp>
        <p:nvGrpSpPr>
          <p:cNvPr id="12" name="群組 11">
            <a:extLst>
              <a:ext uri="{FF2B5EF4-FFF2-40B4-BE49-F238E27FC236}">
                <a16:creationId xmlns:a16="http://schemas.microsoft.com/office/drawing/2014/main" id="{506C61F9-5E80-49FC-8263-0475760FBA4C}"/>
              </a:ext>
            </a:extLst>
          </p:cNvPr>
          <p:cNvGrpSpPr/>
          <p:nvPr/>
        </p:nvGrpSpPr>
        <p:grpSpPr>
          <a:xfrm>
            <a:off x="6539579" y="5222759"/>
            <a:ext cx="4997292" cy="1217382"/>
            <a:chOff x="7568710" y="3246616"/>
            <a:chExt cx="2598840" cy="1357700"/>
          </a:xfrm>
          <a:solidFill>
            <a:schemeClr val="bg1"/>
          </a:solidFill>
        </p:grpSpPr>
        <p:grpSp>
          <p:nvGrpSpPr>
            <p:cNvPr id="13" name="组合 89">
              <a:extLst>
                <a:ext uri="{FF2B5EF4-FFF2-40B4-BE49-F238E27FC236}">
                  <a16:creationId xmlns:a16="http://schemas.microsoft.com/office/drawing/2014/main" id="{90A11B58-9DD3-485C-A9EA-CB2A0CB2092E}"/>
                </a:ext>
              </a:extLst>
            </p:cNvPr>
            <p:cNvGrpSpPr>
              <a:grpSpLocks/>
            </p:cNvGrpSpPr>
            <p:nvPr/>
          </p:nvGrpSpPr>
          <p:grpSpPr bwMode="auto">
            <a:xfrm>
              <a:off x="7568710" y="3246616"/>
              <a:ext cx="2598840" cy="1357700"/>
              <a:chOff x="-26828" y="-204491"/>
              <a:chExt cx="2859087" cy="1156990"/>
            </a:xfrm>
            <a:grpFill/>
          </p:grpSpPr>
          <p:sp>
            <p:nvSpPr>
              <p:cNvPr id="15" name="圆角矩形 90">
                <a:extLst>
                  <a:ext uri="{FF2B5EF4-FFF2-40B4-BE49-F238E27FC236}">
                    <a16:creationId xmlns:a16="http://schemas.microsoft.com/office/drawing/2014/main" id="{C81DC4AB-A56F-4C05-8C8F-565468F12C56}"/>
                  </a:ext>
                </a:extLst>
              </p:cNvPr>
              <p:cNvSpPr>
                <a:spLocks noChangeArrowheads="1"/>
              </p:cNvSpPr>
              <p:nvPr/>
            </p:nvSpPr>
            <p:spPr bwMode="auto">
              <a:xfrm>
                <a:off x="-26828" y="-1"/>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6" name="矩形 91">
                <a:extLst>
                  <a:ext uri="{FF2B5EF4-FFF2-40B4-BE49-F238E27FC236}">
                    <a16:creationId xmlns:a16="http://schemas.microsoft.com/office/drawing/2014/main" id="{3523315D-457D-4D00-B442-8820749F684C}"/>
                  </a:ext>
                </a:extLst>
              </p:cNvPr>
              <p:cNvSpPr>
                <a:spLocks noChangeArrowheads="1"/>
              </p:cNvSpPr>
              <p:nvPr/>
            </p:nvSpPr>
            <p:spPr bwMode="auto">
              <a:xfrm rot="16200000">
                <a:off x="1311626" y="-255519"/>
                <a:ext cx="182178" cy="284233"/>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14" name="文字方塊 13">
              <a:extLst>
                <a:ext uri="{FF2B5EF4-FFF2-40B4-BE49-F238E27FC236}">
                  <a16:creationId xmlns:a16="http://schemas.microsoft.com/office/drawing/2014/main" id="{AECE465A-2C49-4369-A529-556190A9467D}"/>
                </a:ext>
              </a:extLst>
            </p:cNvPr>
            <p:cNvSpPr txBox="1"/>
            <p:nvPr/>
          </p:nvSpPr>
          <p:spPr>
            <a:xfrm>
              <a:off x="7589603" y="3679934"/>
              <a:ext cx="2557053" cy="731028"/>
            </a:xfrm>
            <a:prstGeom prst="rect">
              <a:avLst/>
            </a:prstGeom>
            <a:noFill/>
          </p:spPr>
          <p:txBody>
            <a:bodyPr wrap="square">
              <a:spAutoFit/>
            </a:bodyPr>
            <a:lstStyle/>
            <a:p>
              <a:pPr algn="just">
                <a:lnSpc>
                  <a:spcPts val="2500"/>
                </a:lnSpc>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青年署於計畫網站公告，並同步發送電子郵件通知青年登入網站查閱複核結果。</a:t>
              </a:r>
            </a:p>
          </p:txBody>
        </p:sp>
      </p:grpSp>
    </p:spTree>
    <p:extLst>
      <p:ext uri="{BB962C8B-B14F-4D97-AF65-F5344CB8AC3E}">
        <p14:creationId xmlns:p14="http://schemas.microsoft.com/office/powerpoint/2010/main" val="257643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85C818DC-1B06-4AB7-8615-5911F5A9AE9F}"/>
              </a:ext>
            </a:extLst>
          </p:cNvPr>
          <p:cNvSpPr txBox="1">
            <a:spLocks/>
          </p:cNvSpPr>
          <p:nvPr/>
        </p:nvSpPr>
        <p:spPr>
          <a:xfrm>
            <a:off x="302515" y="974722"/>
            <a:ext cx="2705004"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檢核結果</a:t>
            </a:r>
          </a:p>
        </p:txBody>
      </p:sp>
      <p:sp>
        <p:nvSpPr>
          <p:cNvPr id="3" name="矩形: 圓角 2">
            <a:extLst>
              <a:ext uri="{FF2B5EF4-FFF2-40B4-BE49-F238E27FC236}">
                <a16:creationId xmlns:a16="http://schemas.microsoft.com/office/drawing/2014/main" id="{B0A4E56F-A43A-474D-96E8-70A55046912D}"/>
              </a:ext>
            </a:extLst>
          </p:cNvPr>
          <p:cNvSpPr/>
          <p:nvPr/>
        </p:nvSpPr>
        <p:spPr>
          <a:xfrm>
            <a:off x="3345939" y="1890245"/>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補正後通過</a:t>
            </a:r>
          </a:p>
        </p:txBody>
      </p:sp>
      <p:sp>
        <p:nvSpPr>
          <p:cNvPr id="4" name="文字方塊 3">
            <a:extLst>
              <a:ext uri="{FF2B5EF4-FFF2-40B4-BE49-F238E27FC236}">
                <a16:creationId xmlns:a16="http://schemas.microsoft.com/office/drawing/2014/main" id="{173DA696-CD7B-44B2-9FF9-9D763534C8EB}"/>
              </a:ext>
            </a:extLst>
          </p:cNvPr>
          <p:cNvSpPr txBox="1"/>
          <p:nvPr/>
        </p:nvSpPr>
        <p:spPr>
          <a:xfrm>
            <a:off x="6096000" y="755834"/>
            <a:ext cx="5734289" cy="3264227"/>
          </a:xfrm>
          <a:prstGeom prst="accentCallout1">
            <a:avLst>
              <a:gd name="adj1" fmla="val 45240"/>
              <a:gd name="adj2" fmla="val -226"/>
              <a:gd name="adj3" fmla="val 45372"/>
              <a:gd name="adj4" fmla="val -4880"/>
            </a:avLst>
          </a:prstGeom>
          <a:noFill/>
          <a:ln w="28575">
            <a:solidFill>
              <a:schemeClr val="accent2">
                <a:lumMod val="50000"/>
              </a:schemeClr>
            </a:solidFill>
          </a:ln>
        </p:spPr>
        <p:txBody>
          <a:bodyPr wrap="square">
            <a:spAutoFit/>
          </a:bodyPr>
          <a:lstStyle/>
          <a:p>
            <a:pPr marL="273064" indent="-273064" algn="just">
              <a:lnSpc>
                <a:spcPts val="2500"/>
              </a:lnSpc>
              <a:spcAft>
                <a:spcPts val="600"/>
              </a:spcAft>
              <a:buAutoNum type="arabicPeriod"/>
            </a:pPr>
            <a:r>
              <a:rPr lang="zh-TW" altLang="en-US" sz="2000" b="1" dirty="0">
                <a:latin typeface="微軟正黑體" panose="020B0604030504040204" pitchFamily="34" charset="-120"/>
                <a:ea typeface="微軟正黑體" panose="020B0604030504040204" pitchFamily="34" charset="-120"/>
              </a:rPr>
              <a:t>於計畫網站公告檢核結果後</a:t>
            </a:r>
            <a:r>
              <a:rPr lang="zh-TW" altLang="en-US" sz="2000" b="1" dirty="0">
                <a:solidFill>
                  <a:srgbClr val="C00000"/>
                </a:solidFill>
                <a:latin typeface="微軟正黑體" panose="020B0604030504040204" pitchFamily="34" charset="-120"/>
                <a:ea typeface="微軟正黑體" panose="020B0604030504040204" pitchFamily="34" charset="-120"/>
              </a:rPr>
              <a:t>次日起算</a:t>
            </a:r>
            <a:r>
              <a:rPr lang="en-US" altLang="zh-TW" sz="2000" b="1" dirty="0">
                <a:solidFill>
                  <a:srgbClr val="C00000"/>
                </a:solidFill>
                <a:latin typeface="微軟正黑體" panose="020B0604030504040204" pitchFamily="34" charset="-120"/>
                <a:ea typeface="微軟正黑體" panose="020B0604030504040204" pitchFamily="34" charset="-120"/>
              </a:rPr>
              <a:t>10</a:t>
            </a:r>
            <a:r>
              <a:rPr lang="zh-TW" altLang="en-US" sz="2000" b="1" dirty="0">
                <a:solidFill>
                  <a:srgbClr val="C00000"/>
                </a:solidFill>
                <a:latin typeface="微軟正黑體" panose="020B0604030504040204" pitchFamily="34" charset="-120"/>
                <a:ea typeface="微軟正黑體" panose="020B0604030504040204" pitchFamily="34" charset="-120"/>
              </a:rPr>
              <a:t>個工作天內</a:t>
            </a:r>
            <a:r>
              <a:rPr lang="zh-TW" altLang="en-US" sz="2000" b="1" dirty="0">
                <a:latin typeface="微軟正黑體" panose="020B0604030504040204" pitchFamily="34" charset="-120"/>
                <a:ea typeface="微軟正黑體" panose="020B0604030504040204" pitchFamily="34" charset="-120"/>
              </a:rPr>
              <a:t>，登入計畫網站依檢核意見完成補正，並提交複核。</a:t>
            </a:r>
            <a:endParaRPr lang="en-US" altLang="zh-TW" sz="2000" b="1" dirty="0">
              <a:latin typeface="微軟正黑體" panose="020B0604030504040204" pitchFamily="34" charset="-120"/>
              <a:ea typeface="微軟正黑體" panose="020B0604030504040204" pitchFamily="34" charset="-120"/>
            </a:endParaRPr>
          </a:p>
          <a:p>
            <a:pPr marL="273064" indent="-273064" algn="just">
              <a:lnSpc>
                <a:spcPts val="2500"/>
              </a:lnSpc>
              <a:spcAft>
                <a:spcPts val="600"/>
              </a:spcAft>
              <a:buAutoNum type="arabicPeriod"/>
            </a:pPr>
            <a:r>
              <a:rPr lang="zh-TW" altLang="en-US" sz="2000" b="1" dirty="0">
                <a:latin typeface="微軟正黑體" panose="020B0604030504040204" pitchFamily="34" charset="-120"/>
                <a:ea typeface="微軟正黑體" panose="020B0604030504040204" pitchFamily="34" charset="-120"/>
              </a:rPr>
              <a:t>未於期限內完成，即判定為「檢核未通過」，不再安排輔導委員進行檢核。</a:t>
            </a:r>
          </a:p>
          <a:p>
            <a:pPr marL="273064" indent="-273064" algn="just">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輔導委員進行複核</a:t>
            </a:r>
            <a:endParaRPr lang="en-US" altLang="zh-TW" sz="2000" b="1" dirty="0">
              <a:latin typeface="微軟正黑體" panose="020B0604030504040204" pitchFamily="34" charset="-120"/>
              <a:ea typeface="微軟正黑體" panose="020B0604030504040204" pitchFamily="34" charset="-120"/>
            </a:endParaRPr>
          </a:p>
          <a:p>
            <a:pPr marL="447698" indent="-273064" algn="just">
              <a:lnSpc>
                <a:spcPts val="2500"/>
              </a:lnSpc>
              <a:spcAft>
                <a:spcPts val="600"/>
              </a:spcAft>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補正內容符合規定，檢核結果為「檢核通過」。</a:t>
            </a:r>
            <a:endParaRPr lang="en-US" altLang="zh-TW" sz="2000" b="1" dirty="0">
              <a:latin typeface="微軟正黑體" panose="020B0604030504040204" pitchFamily="34" charset="-120"/>
              <a:ea typeface="微軟正黑體" panose="020B0604030504040204" pitchFamily="34" charset="-120"/>
            </a:endParaRPr>
          </a:p>
          <a:p>
            <a:pPr marL="447698" indent="-273064" algn="just">
              <a:lnSpc>
                <a:spcPts val="2500"/>
              </a:lnSpc>
              <a:spcAft>
                <a:spcPts val="600"/>
              </a:spcAft>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補正後仍未符規定，檢核結果為「檢核未通過」。</a:t>
            </a:r>
          </a:p>
        </p:txBody>
      </p:sp>
      <p:sp>
        <p:nvSpPr>
          <p:cNvPr id="5" name="矩形: 圓角 4">
            <a:extLst>
              <a:ext uri="{FF2B5EF4-FFF2-40B4-BE49-F238E27FC236}">
                <a16:creationId xmlns:a16="http://schemas.microsoft.com/office/drawing/2014/main" id="{CDA5A3CA-0930-409C-B7CF-C75CD9D8DF5C}"/>
              </a:ext>
            </a:extLst>
          </p:cNvPr>
          <p:cNvSpPr/>
          <p:nvPr/>
        </p:nvSpPr>
        <p:spPr>
          <a:xfrm>
            <a:off x="325352" y="3499890"/>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檢核通過</a:t>
            </a:r>
          </a:p>
        </p:txBody>
      </p:sp>
      <p:sp>
        <p:nvSpPr>
          <p:cNvPr id="6" name="矩形: 圓角 5">
            <a:extLst>
              <a:ext uri="{FF2B5EF4-FFF2-40B4-BE49-F238E27FC236}">
                <a16:creationId xmlns:a16="http://schemas.microsoft.com/office/drawing/2014/main" id="{62E5C91A-3B55-4E03-A565-0FB4A35F7036}"/>
              </a:ext>
            </a:extLst>
          </p:cNvPr>
          <p:cNvSpPr/>
          <p:nvPr/>
        </p:nvSpPr>
        <p:spPr>
          <a:xfrm>
            <a:off x="339970" y="4594526"/>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檢核未通過</a:t>
            </a:r>
          </a:p>
        </p:txBody>
      </p:sp>
      <p:sp>
        <p:nvSpPr>
          <p:cNvPr id="7" name="文字方塊 6">
            <a:extLst>
              <a:ext uri="{FF2B5EF4-FFF2-40B4-BE49-F238E27FC236}">
                <a16:creationId xmlns:a16="http://schemas.microsoft.com/office/drawing/2014/main" id="{A49B660C-1440-45A4-B2E4-0DA2E02F267D}"/>
              </a:ext>
            </a:extLst>
          </p:cNvPr>
          <p:cNvSpPr txBox="1"/>
          <p:nvPr/>
        </p:nvSpPr>
        <p:spPr>
          <a:xfrm>
            <a:off x="3150606" y="3551446"/>
            <a:ext cx="1897197" cy="391646"/>
          </a:xfrm>
          <a:prstGeom prst="accentCallout1">
            <a:avLst>
              <a:gd name="adj1" fmla="val 60975"/>
              <a:gd name="adj2" fmla="val -1155"/>
              <a:gd name="adj3" fmla="val 60340"/>
              <a:gd name="adj4" fmla="val -16798"/>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繼續執行計畫。</a:t>
            </a:r>
            <a:endParaRPr lang="en-US" altLang="zh-TW" sz="20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A4472ACE-5E10-4DD1-84AA-7EEDAE39A396}"/>
              </a:ext>
            </a:extLst>
          </p:cNvPr>
          <p:cNvSpPr txBox="1"/>
          <p:nvPr/>
        </p:nvSpPr>
        <p:spPr>
          <a:xfrm>
            <a:off x="3152590" y="4398848"/>
            <a:ext cx="8417913" cy="1507336"/>
          </a:xfrm>
          <a:prstGeom prst="accentCallout1">
            <a:avLst>
              <a:gd name="adj1" fmla="val 29721"/>
              <a:gd name="adj2" fmla="val -241"/>
              <a:gd name="adj3" fmla="val 29895"/>
              <a:gd name="adj4" fmla="val -3824"/>
            </a:avLst>
          </a:prstGeom>
          <a:noFill/>
          <a:ln w="28575">
            <a:solidFill>
              <a:schemeClr val="accent2">
                <a:lumMod val="50000"/>
              </a:schemeClr>
            </a:solidFill>
          </a:ln>
        </p:spPr>
        <p:txBody>
          <a:bodyPr wrap="square">
            <a:spAutoFit/>
          </a:bodyPr>
          <a:lstStyle/>
          <a:p>
            <a:pPr>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該期實踐獎金不予發放，且不累計獎金額度至下期。</a:t>
            </a:r>
            <a:endParaRPr lang="en-US" altLang="zh-TW" sz="2000" b="1" dirty="0">
              <a:latin typeface="微軟正黑體" panose="020B0604030504040204" pitchFamily="34" charset="-120"/>
              <a:ea typeface="微軟正黑體" panose="020B0604030504040204" pitchFamily="34" charset="-120"/>
            </a:endParaRPr>
          </a:p>
          <a:p>
            <a:pPr marL="273064" indent="-273064">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計畫執行期間累積</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次檢核未通過者，視同終止計畫，後續獎金不予發放，且不得使用相關配套措施。</a:t>
            </a:r>
            <a:endParaRPr lang="en-US" altLang="zh-TW" sz="2000" b="1" dirty="0">
              <a:latin typeface="微軟正黑體" panose="020B0604030504040204" pitchFamily="34" charset="-120"/>
              <a:ea typeface="微軟正黑體" panose="020B0604030504040204" pitchFamily="34" charset="-120"/>
            </a:endParaRPr>
          </a:p>
          <a:p>
            <a:pPr>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如有青年署認可之不可抗力因素，則不在此限。</a:t>
            </a:r>
          </a:p>
        </p:txBody>
      </p:sp>
      <p:grpSp>
        <p:nvGrpSpPr>
          <p:cNvPr id="14" name="群組 13">
            <a:extLst>
              <a:ext uri="{FF2B5EF4-FFF2-40B4-BE49-F238E27FC236}">
                <a16:creationId xmlns:a16="http://schemas.microsoft.com/office/drawing/2014/main" id="{C2DED661-919C-4E58-BB5B-466112A48DA4}"/>
              </a:ext>
            </a:extLst>
          </p:cNvPr>
          <p:cNvGrpSpPr/>
          <p:nvPr/>
        </p:nvGrpSpPr>
        <p:grpSpPr>
          <a:xfrm>
            <a:off x="1347788" y="5985988"/>
            <a:ext cx="9496424" cy="928106"/>
            <a:chOff x="7568710" y="3320236"/>
            <a:chExt cx="2598841" cy="957335"/>
          </a:xfrm>
          <a:solidFill>
            <a:schemeClr val="bg1"/>
          </a:solidFill>
        </p:grpSpPr>
        <p:grpSp>
          <p:nvGrpSpPr>
            <p:cNvPr id="15" name="组合 89">
              <a:extLst>
                <a:ext uri="{FF2B5EF4-FFF2-40B4-BE49-F238E27FC236}">
                  <a16:creationId xmlns:a16="http://schemas.microsoft.com/office/drawing/2014/main" id="{57D77D27-BA64-4FA6-8893-A6E912951EB4}"/>
                </a:ext>
              </a:extLst>
            </p:cNvPr>
            <p:cNvGrpSpPr>
              <a:grpSpLocks/>
            </p:cNvGrpSpPr>
            <p:nvPr/>
          </p:nvGrpSpPr>
          <p:grpSpPr bwMode="auto">
            <a:xfrm>
              <a:off x="7568710" y="3320236"/>
              <a:ext cx="2598841" cy="680506"/>
              <a:chOff x="-26828" y="-141755"/>
              <a:chExt cx="2859087" cy="579907"/>
            </a:xfrm>
            <a:grpFill/>
          </p:grpSpPr>
          <p:sp>
            <p:nvSpPr>
              <p:cNvPr id="17" name="圆角矩形 90">
                <a:extLst>
                  <a:ext uri="{FF2B5EF4-FFF2-40B4-BE49-F238E27FC236}">
                    <a16:creationId xmlns:a16="http://schemas.microsoft.com/office/drawing/2014/main" id="{E6C92C59-184C-4BB2-A492-76B5E671E1A2}"/>
                  </a:ext>
                </a:extLst>
              </p:cNvPr>
              <p:cNvSpPr>
                <a:spLocks noChangeArrowheads="1"/>
              </p:cNvSpPr>
              <p:nvPr/>
            </p:nvSpPr>
            <p:spPr bwMode="auto">
              <a:xfrm>
                <a:off x="-26828" y="1"/>
                <a:ext cx="2859087" cy="438151"/>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8" name="矩形 91">
                <a:extLst>
                  <a:ext uri="{FF2B5EF4-FFF2-40B4-BE49-F238E27FC236}">
                    <a16:creationId xmlns:a16="http://schemas.microsoft.com/office/drawing/2014/main" id="{DFDF8F1B-7265-4EFC-A6DE-B769EE439E56}"/>
                  </a:ext>
                </a:extLst>
              </p:cNvPr>
              <p:cNvSpPr>
                <a:spLocks noChangeArrowheads="1"/>
              </p:cNvSpPr>
              <p:nvPr/>
            </p:nvSpPr>
            <p:spPr bwMode="auto">
              <a:xfrm rot="16200000">
                <a:off x="1232356" y="-246887"/>
                <a:ext cx="158221" cy="368486"/>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16" name="文字方塊 15">
              <a:extLst>
                <a:ext uri="{FF2B5EF4-FFF2-40B4-BE49-F238E27FC236}">
                  <a16:creationId xmlns:a16="http://schemas.microsoft.com/office/drawing/2014/main" id="{91A0EF5C-6C4A-417F-82DD-A5D0C4E8EC59}"/>
                </a:ext>
              </a:extLst>
            </p:cNvPr>
            <p:cNvSpPr txBox="1"/>
            <p:nvPr/>
          </p:nvSpPr>
          <p:spPr>
            <a:xfrm>
              <a:off x="7585625" y="3548979"/>
              <a:ext cx="2568734" cy="728592"/>
            </a:xfrm>
            <a:prstGeom prst="rect">
              <a:avLst/>
            </a:prstGeom>
            <a:noFill/>
          </p:spPr>
          <p:txBody>
            <a:bodyPr wrap="square">
              <a:spAutoFit/>
            </a:bodyPr>
            <a:lstStyle/>
            <a:p>
              <a:pPr algn="ctr">
                <a:lnSpc>
                  <a:spcPts val="2500"/>
                </a:lnSpc>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有異議，於計畫網站提出申請重新檢核</a:t>
              </a:r>
              <a:r>
                <a:rPr lang="zh-TW" altLang="en-US" sz="1400" b="1" dirty="0">
                  <a:solidFill>
                    <a:schemeClr val="accent4">
                      <a:lumMod val="75000"/>
                    </a:schemeClr>
                  </a:solidFill>
                  <a:latin typeface="微軟正黑體" panose="020B0604030504040204" pitchFamily="34" charset="-120"/>
                  <a:ea typeface="微軟正黑體" panose="020B0604030504040204" pitchFamily="34" charset="-120"/>
                </a:rPr>
                <a:t>  </a:t>
              </a:r>
              <a:r>
                <a:rPr lang="zh-TW" altLang="en-US" sz="1600" b="1" dirty="0">
                  <a:solidFill>
                    <a:schemeClr val="accent4">
                      <a:lumMod val="75000"/>
                    </a:schemeClr>
                  </a:solidFill>
                  <a:latin typeface="微軟正黑體" panose="020B0604030504040204" pitchFamily="34" charset="-120"/>
                  <a:ea typeface="微軟正黑體" panose="020B0604030504040204" pitchFamily="34" charset="-120"/>
                </a:rPr>
                <a:t>  </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計畫網站公告檢核結果次日起算</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10</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個工作天內</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a:t>
              </a:r>
              <a:endParaRPr lang="zh-TW" altLang="en-US" sz="2000" b="1" dirty="0">
                <a:solidFill>
                  <a:schemeClr val="accent4">
                    <a:lumMod val="7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04360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92E136E2-72D7-422C-AC21-6304BEF48142}"/>
              </a:ext>
            </a:extLst>
          </p:cNvPr>
          <p:cNvSpPr txBox="1">
            <a:spLocks/>
          </p:cNvSpPr>
          <p:nvPr/>
        </p:nvSpPr>
        <p:spPr>
          <a:xfrm>
            <a:off x="373855" y="931526"/>
            <a:ext cx="2748281"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輔導服務</a:t>
            </a:r>
          </a:p>
        </p:txBody>
      </p:sp>
      <p:grpSp>
        <p:nvGrpSpPr>
          <p:cNvPr id="3" name="群組 2">
            <a:extLst>
              <a:ext uri="{FF2B5EF4-FFF2-40B4-BE49-F238E27FC236}">
                <a16:creationId xmlns:a16="http://schemas.microsoft.com/office/drawing/2014/main" id="{76A78A3C-CFC9-43F2-83F3-7404059FB64C}"/>
              </a:ext>
            </a:extLst>
          </p:cNvPr>
          <p:cNvGrpSpPr/>
          <p:nvPr/>
        </p:nvGrpSpPr>
        <p:grpSpPr>
          <a:xfrm>
            <a:off x="2766256" y="931526"/>
            <a:ext cx="7768263" cy="5777210"/>
            <a:chOff x="2097228" y="509062"/>
            <a:chExt cx="7768263" cy="5777210"/>
          </a:xfrm>
        </p:grpSpPr>
        <p:grpSp>
          <p:nvGrpSpPr>
            <p:cNvPr id="4" name="组合 15">
              <a:extLst>
                <a:ext uri="{FF2B5EF4-FFF2-40B4-BE49-F238E27FC236}">
                  <a16:creationId xmlns:a16="http://schemas.microsoft.com/office/drawing/2014/main" id="{0933B934-9A80-46D4-9C26-68E6553E0A26}"/>
                </a:ext>
              </a:extLst>
            </p:cNvPr>
            <p:cNvGrpSpPr/>
            <p:nvPr/>
          </p:nvGrpSpPr>
          <p:grpSpPr>
            <a:xfrm rot="511620">
              <a:off x="7024744" y="509062"/>
              <a:ext cx="2382113" cy="2230430"/>
              <a:chOff x="4987961" y="2799110"/>
              <a:chExt cx="2822275" cy="2642570"/>
            </a:xfrm>
          </p:grpSpPr>
          <p:sp>
            <p:nvSpPr>
              <p:cNvPr id="32" name="椭圆 3">
                <a:extLst>
                  <a:ext uri="{FF2B5EF4-FFF2-40B4-BE49-F238E27FC236}">
                    <a16:creationId xmlns:a16="http://schemas.microsoft.com/office/drawing/2014/main" id="{A7438730-ED61-4E33-B7FA-FC98EA39B1AF}"/>
                  </a:ext>
                </a:extLst>
              </p:cNvPr>
              <p:cNvSpPr/>
              <p:nvPr/>
            </p:nvSpPr>
            <p:spPr>
              <a:xfrm rot="3760229">
                <a:off x="5134320" y="2765763"/>
                <a:ext cx="2529558" cy="2822275"/>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33" name="椭圆 3">
                <a:extLst>
                  <a:ext uri="{FF2B5EF4-FFF2-40B4-BE49-F238E27FC236}">
                    <a16:creationId xmlns:a16="http://schemas.microsoft.com/office/drawing/2014/main" id="{E759D793-5B67-466E-93E4-18E4F3A51483}"/>
                  </a:ext>
                </a:extLst>
              </p:cNvPr>
              <p:cNvSpPr/>
              <p:nvPr/>
            </p:nvSpPr>
            <p:spPr>
              <a:xfrm rot="3515352">
                <a:off x="5151004" y="2691461"/>
                <a:ext cx="2529557" cy="2748841"/>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rgbClr val="A27B00"/>
              </a:solidFill>
              <a:ln w="3175">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34" name="椭圆 3">
                <a:extLst>
                  <a:ext uri="{FF2B5EF4-FFF2-40B4-BE49-F238E27FC236}">
                    <a16:creationId xmlns:a16="http://schemas.microsoft.com/office/drawing/2014/main" id="{34A51F65-AADE-4846-B0B5-DBF0DD107AC2}"/>
                  </a:ext>
                </a:extLst>
              </p:cNvPr>
              <p:cNvSpPr/>
              <p:nvPr/>
            </p:nvSpPr>
            <p:spPr>
              <a:xfrm rot="3515352">
                <a:off x="5164300" y="2689469"/>
                <a:ext cx="2529560" cy="2748842"/>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gradFill>
                <a:gsLst>
                  <a:gs pos="0">
                    <a:srgbClr val="F4800C"/>
                  </a:gs>
                  <a:gs pos="55000">
                    <a:srgbClr val="FFC000"/>
                  </a:gs>
                  <a:gs pos="100000">
                    <a:srgbClr val="FFFF00"/>
                  </a:gs>
                </a:gsLst>
                <a:lin ang="3000000" scaled="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grpSp>
        <p:grpSp>
          <p:nvGrpSpPr>
            <p:cNvPr id="5" name="组合 15">
              <a:extLst>
                <a:ext uri="{FF2B5EF4-FFF2-40B4-BE49-F238E27FC236}">
                  <a16:creationId xmlns:a16="http://schemas.microsoft.com/office/drawing/2014/main" id="{1F5DE46C-B277-4251-BA7C-A562B50FB2CF}"/>
                </a:ext>
              </a:extLst>
            </p:cNvPr>
            <p:cNvGrpSpPr/>
            <p:nvPr/>
          </p:nvGrpSpPr>
          <p:grpSpPr>
            <a:xfrm rot="21250242">
              <a:off x="2097228" y="3286380"/>
              <a:ext cx="2384911" cy="2164395"/>
              <a:chOff x="4907532" y="2708920"/>
              <a:chExt cx="2825594" cy="2564332"/>
            </a:xfrm>
          </p:grpSpPr>
          <p:sp>
            <p:nvSpPr>
              <p:cNvPr id="29" name="椭圆 3">
                <a:extLst>
                  <a:ext uri="{FF2B5EF4-FFF2-40B4-BE49-F238E27FC236}">
                    <a16:creationId xmlns:a16="http://schemas.microsoft.com/office/drawing/2014/main" id="{52DC8563-BF0B-4143-AAFB-13EE1307B0C8}"/>
                  </a:ext>
                </a:extLst>
              </p:cNvPr>
              <p:cNvSpPr/>
              <p:nvPr/>
            </p:nvSpPr>
            <p:spPr>
              <a:xfrm rot="244877">
                <a:off x="4907532" y="2805471"/>
                <a:ext cx="2801086" cy="2467781"/>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30" name="椭圆 3">
                <a:extLst>
                  <a:ext uri="{FF2B5EF4-FFF2-40B4-BE49-F238E27FC236}">
                    <a16:creationId xmlns:a16="http://schemas.microsoft.com/office/drawing/2014/main" id="{376FE1E0-E15A-44E0-8090-7DB4EA8FE27F}"/>
                  </a:ext>
                </a:extLst>
              </p:cNvPr>
              <p:cNvSpPr/>
              <p:nvPr/>
            </p:nvSpPr>
            <p:spPr>
              <a:xfrm>
                <a:off x="4907532" y="2720795"/>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rgbClr val="A27B00"/>
              </a:solidFill>
              <a:ln w="3175">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31" name="椭圆 3">
                <a:extLst>
                  <a:ext uri="{FF2B5EF4-FFF2-40B4-BE49-F238E27FC236}">
                    <a16:creationId xmlns:a16="http://schemas.microsoft.com/office/drawing/2014/main" id="{0A29E2E0-D65D-40D1-9320-10E94D6AC20E}"/>
                  </a:ext>
                </a:extLst>
              </p:cNvPr>
              <p:cNvSpPr/>
              <p:nvPr/>
            </p:nvSpPr>
            <p:spPr>
              <a:xfrm>
                <a:off x="4932040" y="2708920"/>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gradFill>
                <a:gsLst>
                  <a:gs pos="0">
                    <a:srgbClr val="F4800C"/>
                  </a:gs>
                  <a:gs pos="55000">
                    <a:srgbClr val="FFC000"/>
                  </a:gs>
                  <a:gs pos="100000">
                    <a:srgbClr val="FFFF00"/>
                  </a:gs>
                </a:gsLst>
                <a:lin ang="2700000" scaled="1"/>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grpSp>
          <p:nvGrpSpPr>
            <p:cNvPr id="6" name="组合 15">
              <a:extLst>
                <a:ext uri="{FF2B5EF4-FFF2-40B4-BE49-F238E27FC236}">
                  <a16:creationId xmlns:a16="http://schemas.microsoft.com/office/drawing/2014/main" id="{8DE43865-B4B6-41AC-814D-27DFBD5035ED}"/>
                </a:ext>
              </a:extLst>
            </p:cNvPr>
            <p:cNvGrpSpPr/>
            <p:nvPr/>
          </p:nvGrpSpPr>
          <p:grpSpPr>
            <a:xfrm rot="359974">
              <a:off x="4109925" y="1082668"/>
              <a:ext cx="2384911" cy="2164395"/>
              <a:chOff x="4907532" y="2708920"/>
              <a:chExt cx="2825594" cy="2564332"/>
            </a:xfrm>
          </p:grpSpPr>
          <p:sp>
            <p:nvSpPr>
              <p:cNvPr id="26" name="椭圆 3">
                <a:extLst>
                  <a:ext uri="{FF2B5EF4-FFF2-40B4-BE49-F238E27FC236}">
                    <a16:creationId xmlns:a16="http://schemas.microsoft.com/office/drawing/2014/main" id="{4565A3C5-26AC-476C-BAFE-1EBE9A68EA99}"/>
                  </a:ext>
                </a:extLst>
              </p:cNvPr>
              <p:cNvSpPr/>
              <p:nvPr/>
            </p:nvSpPr>
            <p:spPr>
              <a:xfrm rot="244877">
                <a:off x="4907532" y="2805471"/>
                <a:ext cx="2801086" cy="2467781"/>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27" name="椭圆 3">
                <a:extLst>
                  <a:ext uri="{FF2B5EF4-FFF2-40B4-BE49-F238E27FC236}">
                    <a16:creationId xmlns:a16="http://schemas.microsoft.com/office/drawing/2014/main" id="{BC8BBD32-F5F7-4F99-A497-9ADB2FA053D5}"/>
                  </a:ext>
                </a:extLst>
              </p:cNvPr>
              <p:cNvSpPr/>
              <p:nvPr/>
            </p:nvSpPr>
            <p:spPr>
              <a:xfrm>
                <a:off x="4907532" y="2720795"/>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solidFill>
                <a:srgbClr val="A27B00"/>
              </a:solidFill>
              <a:ln w="3175">
                <a:solidFill>
                  <a:srgbClr val="F8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28" name="椭圆 3">
                <a:extLst>
                  <a:ext uri="{FF2B5EF4-FFF2-40B4-BE49-F238E27FC236}">
                    <a16:creationId xmlns:a16="http://schemas.microsoft.com/office/drawing/2014/main" id="{7412C8B5-0FA4-413E-A3C9-3A8C7D84D13E}"/>
                  </a:ext>
                </a:extLst>
              </p:cNvPr>
              <p:cNvSpPr/>
              <p:nvPr/>
            </p:nvSpPr>
            <p:spPr>
              <a:xfrm>
                <a:off x="4932040" y="2708920"/>
                <a:ext cx="2801086" cy="2403574"/>
              </a:xfrm>
              <a:custGeom>
                <a:avLst/>
                <a:gdLst/>
                <a:ahLst/>
                <a:cxnLst/>
                <a:rect l="l" t="t" r="r" b="b"/>
                <a:pathLst>
                  <a:path w="2801086" h="2403574">
                    <a:moveTo>
                      <a:pt x="1360997" y="182067"/>
                    </a:moveTo>
                    <a:cubicBezTo>
                      <a:pt x="728646" y="182067"/>
                      <a:pt x="216024" y="600259"/>
                      <a:pt x="216024" y="1116124"/>
                    </a:cubicBezTo>
                    <a:cubicBezTo>
                      <a:pt x="216024" y="1631989"/>
                      <a:pt x="728646" y="2050181"/>
                      <a:pt x="1360997" y="2050181"/>
                    </a:cubicBezTo>
                    <a:cubicBezTo>
                      <a:pt x="1993348" y="2050181"/>
                      <a:pt x="2505970" y="1631989"/>
                      <a:pt x="2505970" y="1116124"/>
                    </a:cubicBezTo>
                    <a:cubicBezTo>
                      <a:pt x="2505970" y="600259"/>
                      <a:pt x="1993348" y="182067"/>
                      <a:pt x="1360997" y="182067"/>
                    </a:cubicBezTo>
                    <a:close/>
                    <a:moveTo>
                      <a:pt x="1368152" y="0"/>
                    </a:moveTo>
                    <a:cubicBezTo>
                      <a:pt x="2123761" y="0"/>
                      <a:pt x="2736304" y="499706"/>
                      <a:pt x="2736304" y="1116124"/>
                    </a:cubicBezTo>
                    <a:cubicBezTo>
                      <a:pt x="2736304" y="1344211"/>
                      <a:pt x="2652438" y="1556319"/>
                      <a:pt x="2508150" y="1732768"/>
                    </a:cubicBezTo>
                    <a:lnTo>
                      <a:pt x="2801086" y="2403574"/>
                    </a:lnTo>
                    <a:lnTo>
                      <a:pt x="2180504" y="2012713"/>
                    </a:lnTo>
                    <a:cubicBezTo>
                      <a:pt x="1953900" y="2151102"/>
                      <a:pt x="1672642" y="2232248"/>
                      <a:pt x="1368152" y="2232248"/>
                    </a:cubicBezTo>
                    <a:cubicBezTo>
                      <a:pt x="612543" y="2232248"/>
                      <a:pt x="0" y="1732542"/>
                      <a:pt x="0" y="1116124"/>
                    </a:cubicBezTo>
                    <a:cubicBezTo>
                      <a:pt x="0" y="499706"/>
                      <a:pt x="612543" y="0"/>
                      <a:pt x="1368152" y="0"/>
                    </a:cubicBezTo>
                    <a:close/>
                  </a:path>
                </a:pathLst>
              </a:custGeom>
              <a:gradFill>
                <a:gsLst>
                  <a:gs pos="0">
                    <a:srgbClr val="F4800C"/>
                  </a:gs>
                  <a:gs pos="55000">
                    <a:srgbClr val="FFC000"/>
                  </a:gs>
                  <a:gs pos="100000">
                    <a:srgbClr val="FFFF00"/>
                  </a:gs>
                </a:gsLst>
                <a:lin ang="2700000" scaled="1"/>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sp>
          <p:nvSpPr>
            <p:cNvPr id="7" name="文字方塊 6">
              <a:extLst>
                <a:ext uri="{FF2B5EF4-FFF2-40B4-BE49-F238E27FC236}">
                  <a16:creationId xmlns:a16="http://schemas.microsoft.com/office/drawing/2014/main" id="{EC9E004D-0EED-4006-857E-BDFFED67804F}"/>
                </a:ext>
              </a:extLst>
            </p:cNvPr>
            <p:cNvSpPr txBox="1"/>
            <p:nvPr/>
          </p:nvSpPr>
          <p:spPr>
            <a:xfrm>
              <a:off x="7722414" y="1084357"/>
              <a:ext cx="1097477" cy="830997"/>
            </a:xfrm>
            <a:prstGeom prst="rect">
              <a:avLst/>
            </a:prstGeom>
            <a:noFill/>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職場適應問題</a:t>
              </a:r>
              <a:endParaRPr lang="zh-TW" altLang="en-US" sz="2400"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157C943D-4DD8-458C-9D89-329C14B8E898}"/>
                </a:ext>
              </a:extLst>
            </p:cNvPr>
            <p:cNvSpPr txBox="1"/>
            <p:nvPr/>
          </p:nvSpPr>
          <p:spPr>
            <a:xfrm>
              <a:off x="4673918" y="1649005"/>
              <a:ext cx="1174247" cy="830997"/>
            </a:xfrm>
            <a:prstGeom prst="rect">
              <a:avLst/>
            </a:prstGeom>
            <a:noFill/>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心理健康需求</a:t>
              </a:r>
              <a:endParaRPr lang="zh-TW" altLang="en-US" sz="2400"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9296F687-5DAB-477E-9CE1-7F1EF34D696D}"/>
                </a:ext>
              </a:extLst>
            </p:cNvPr>
            <p:cNvSpPr txBox="1"/>
            <p:nvPr/>
          </p:nvSpPr>
          <p:spPr>
            <a:xfrm>
              <a:off x="2479193" y="3939625"/>
              <a:ext cx="1462486" cy="830997"/>
            </a:xfrm>
            <a:prstGeom prst="rect">
              <a:avLst/>
            </a:prstGeom>
            <a:noFill/>
          </p:spPr>
          <p:txBody>
            <a:bodyPr wrap="square">
              <a:spAutoFit/>
            </a:bodyPr>
            <a:lstStyle/>
            <a:p>
              <a:pPr algn="ctr"/>
              <a:r>
                <a:rPr lang="zh-TW" altLang="en-US" sz="2400" b="1" dirty="0">
                  <a:latin typeface="微軟正黑體" panose="020B0604030504040204" pitchFamily="34" charset="-120"/>
                  <a:ea typeface="微軟正黑體" panose="020B0604030504040204" pitchFamily="34" charset="-120"/>
                </a:rPr>
                <a:t>升學與未來規劃</a:t>
              </a:r>
              <a:endParaRPr lang="zh-TW" altLang="en-US" sz="2400" dirty="0">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8634FCBF-0D45-4E39-B44C-E84D78385F65}"/>
                </a:ext>
              </a:extLst>
            </p:cNvPr>
            <p:cNvGrpSpPr/>
            <p:nvPr/>
          </p:nvGrpSpPr>
          <p:grpSpPr>
            <a:xfrm>
              <a:off x="4602973" y="3811968"/>
              <a:ext cx="2576997" cy="2474304"/>
              <a:chOff x="2674167" y="3530330"/>
              <a:chExt cx="1961247" cy="1900570"/>
            </a:xfrm>
          </p:grpSpPr>
          <p:grpSp>
            <p:nvGrpSpPr>
              <p:cNvPr id="20" name="组合 4">
                <a:extLst>
                  <a:ext uri="{FF2B5EF4-FFF2-40B4-BE49-F238E27FC236}">
                    <a16:creationId xmlns:a16="http://schemas.microsoft.com/office/drawing/2014/main" id="{86EFCEAA-1C0D-4885-A8F8-6CCBF1CF2D18}"/>
                  </a:ext>
                </a:extLst>
              </p:cNvPr>
              <p:cNvGrpSpPr/>
              <p:nvPr/>
            </p:nvGrpSpPr>
            <p:grpSpPr>
              <a:xfrm>
                <a:off x="2674167" y="4489156"/>
                <a:ext cx="1961247" cy="941744"/>
                <a:chOff x="2674167" y="4489156"/>
                <a:chExt cx="1961247" cy="941744"/>
              </a:xfrm>
            </p:grpSpPr>
            <p:sp>
              <p:nvSpPr>
                <p:cNvPr id="24" name="椭圆 27">
                  <a:extLst>
                    <a:ext uri="{FF2B5EF4-FFF2-40B4-BE49-F238E27FC236}">
                      <a16:creationId xmlns:a16="http://schemas.microsoft.com/office/drawing/2014/main" id="{6F60F32D-E21C-4830-977D-9F8F5055C3CF}"/>
                    </a:ext>
                  </a:extLst>
                </p:cNvPr>
                <p:cNvSpPr/>
                <p:nvPr/>
              </p:nvSpPr>
              <p:spPr>
                <a:xfrm>
                  <a:off x="2674167" y="4489156"/>
                  <a:ext cx="1961247" cy="923571"/>
                </a:xfrm>
                <a:custGeom>
                  <a:avLst/>
                  <a:gdLst/>
                  <a:ahLst/>
                  <a:cxnLst/>
                  <a:rect l="l" t="t" r="r" b="b"/>
                  <a:pathLst>
                    <a:path w="2279984" h="1073667">
                      <a:moveTo>
                        <a:pt x="1139992" y="0"/>
                      </a:moveTo>
                      <a:cubicBezTo>
                        <a:pt x="1748056" y="0"/>
                        <a:pt x="2245270" y="474603"/>
                        <a:pt x="2279984" y="1073667"/>
                      </a:cubicBezTo>
                      <a:lnTo>
                        <a:pt x="0" y="1073667"/>
                      </a:lnTo>
                      <a:cubicBezTo>
                        <a:pt x="34715" y="474603"/>
                        <a:pt x="531929" y="0"/>
                        <a:pt x="1139992" y="0"/>
                      </a:cubicBezTo>
                      <a:close/>
                    </a:path>
                  </a:pathLst>
                </a:custGeom>
                <a:gradFill>
                  <a:gsLst>
                    <a:gs pos="8000">
                      <a:srgbClr val="0070C0"/>
                    </a:gs>
                    <a:gs pos="42000">
                      <a:srgbClr val="00B0F0"/>
                    </a:gs>
                    <a:gs pos="81000">
                      <a:srgbClr val="0070C0"/>
                    </a:gs>
                  </a:gsLst>
                  <a:lin ang="5400000" scaled="0"/>
                </a:gradFill>
                <a:ln>
                  <a:solidFill>
                    <a:srgbClr val="00B0F0"/>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25" name="椭圆 27">
                  <a:extLst>
                    <a:ext uri="{FF2B5EF4-FFF2-40B4-BE49-F238E27FC236}">
                      <a16:creationId xmlns:a16="http://schemas.microsoft.com/office/drawing/2014/main" id="{96CCBC83-D454-41D4-9667-FD619C4214A6}"/>
                    </a:ext>
                  </a:extLst>
                </p:cNvPr>
                <p:cNvSpPr/>
                <p:nvPr/>
              </p:nvSpPr>
              <p:spPr>
                <a:xfrm>
                  <a:off x="2771451" y="4592908"/>
                  <a:ext cx="1789602" cy="837992"/>
                </a:xfrm>
                <a:custGeom>
                  <a:avLst/>
                  <a:gdLst>
                    <a:gd name="connsiteX0" fmla="*/ 2279984 w 2405951"/>
                    <a:gd name="connsiteY0" fmla="*/ 1073667 h 1199634"/>
                    <a:gd name="connsiteX1" fmla="*/ 0 w 2405951"/>
                    <a:gd name="connsiteY1" fmla="*/ 1073667 h 1199634"/>
                    <a:gd name="connsiteX2" fmla="*/ 1139992 w 2405951"/>
                    <a:gd name="connsiteY2" fmla="*/ 0 h 1199634"/>
                    <a:gd name="connsiteX3" fmla="*/ 2405951 w 2405951"/>
                    <a:gd name="connsiteY3" fmla="*/ 1199634 h 1199634"/>
                    <a:gd name="connsiteX0" fmla="*/ 0 w 2405951"/>
                    <a:gd name="connsiteY0" fmla="*/ 1073667 h 1199634"/>
                    <a:gd name="connsiteX1" fmla="*/ 1139992 w 2405951"/>
                    <a:gd name="connsiteY1" fmla="*/ 0 h 1199634"/>
                    <a:gd name="connsiteX2" fmla="*/ 2405951 w 2405951"/>
                    <a:gd name="connsiteY2" fmla="*/ 1199634 h 1199634"/>
                    <a:gd name="connsiteX0" fmla="*/ 0 w 2292904"/>
                    <a:gd name="connsiteY0" fmla="*/ 1073667 h 1073667"/>
                    <a:gd name="connsiteX1" fmla="*/ 1139992 w 2292904"/>
                    <a:gd name="connsiteY1" fmla="*/ 0 h 1073667"/>
                    <a:gd name="connsiteX2" fmla="*/ 2292904 w 2292904"/>
                    <a:gd name="connsiteY2" fmla="*/ 1070436 h 1073667"/>
                  </a:gdLst>
                  <a:ahLst/>
                  <a:cxnLst>
                    <a:cxn ang="0">
                      <a:pos x="connsiteX0" y="connsiteY0"/>
                    </a:cxn>
                    <a:cxn ang="0">
                      <a:pos x="connsiteX1" y="connsiteY1"/>
                    </a:cxn>
                    <a:cxn ang="0">
                      <a:pos x="connsiteX2" y="connsiteY2"/>
                    </a:cxn>
                  </a:cxnLst>
                  <a:rect l="l" t="t" r="r" b="b"/>
                  <a:pathLst>
                    <a:path w="2292904" h="1073667">
                      <a:moveTo>
                        <a:pt x="0" y="1073667"/>
                      </a:moveTo>
                      <a:cubicBezTo>
                        <a:pt x="34715" y="474603"/>
                        <a:pt x="757841" y="539"/>
                        <a:pt x="1139992" y="0"/>
                      </a:cubicBezTo>
                      <a:cubicBezTo>
                        <a:pt x="1522143" y="-539"/>
                        <a:pt x="2132223" y="345405"/>
                        <a:pt x="2292904" y="1070436"/>
                      </a:cubicBezTo>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grpSp>
            <p:nvGrpSpPr>
              <p:cNvPr id="21" name="组合 2">
                <a:extLst>
                  <a:ext uri="{FF2B5EF4-FFF2-40B4-BE49-F238E27FC236}">
                    <a16:creationId xmlns:a16="http://schemas.microsoft.com/office/drawing/2014/main" id="{212DBB69-DC54-4034-B417-87AE824952D6}"/>
                  </a:ext>
                </a:extLst>
              </p:cNvPr>
              <p:cNvGrpSpPr/>
              <p:nvPr/>
            </p:nvGrpSpPr>
            <p:grpSpPr>
              <a:xfrm>
                <a:off x="3004406" y="3530330"/>
                <a:ext cx="1176887" cy="1176888"/>
                <a:chOff x="3004406" y="3530330"/>
                <a:chExt cx="1176887" cy="1176888"/>
              </a:xfrm>
            </p:grpSpPr>
            <p:sp>
              <p:nvSpPr>
                <p:cNvPr id="22" name="椭圆 18">
                  <a:extLst>
                    <a:ext uri="{FF2B5EF4-FFF2-40B4-BE49-F238E27FC236}">
                      <a16:creationId xmlns:a16="http://schemas.microsoft.com/office/drawing/2014/main" id="{94833C9E-7C86-4F0A-BA37-EF4C93936772}"/>
                    </a:ext>
                  </a:extLst>
                </p:cNvPr>
                <p:cNvSpPr/>
                <p:nvPr/>
              </p:nvSpPr>
              <p:spPr>
                <a:xfrm>
                  <a:off x="3004406" y="3530330"/>
                  <a:ext cx="1176887" cy="1176888"/>
                </a:xfrm>
                <a:prstGeom prst="ellipse">
                  <a:avLst/>
                </a:prstGeom>
                <a:gradFill>
                  <a:gsLst>
                    <a:gs pos="8000">
                      <a:srgbClr val="0070C0"/>
                    </a:gs>
                    <a:gs pos="42000">
                      <a:srgbClr val="00B0F0"/>
                    </a:gs>
                    <a:gs pos="81000">
                      <a:srgbClr val="0070C0"/>
                    </a:gs>
                  </a:gsLst>
                  <a:lin ang="5400000" scaled="0"/>
                </a:gradFill>
                <a:ln>
                  <a:solidFill>
                    <a:srgbClr val="00B0F0"/>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23" name="椭圆 19">
                  <a:extLst>
                    <a:ext uri="{FF2B5EF4-FFF2-40B4-BE49-F238E27FC236}">
                      <a16:creationId xmlns:a16="http://schemas.microsoft.com/office/drawing/2014/main" id="{44025639-4AC0-489F-B549-E0CC66CBF7A7}"/>
                    </a:ext>
                  </a:extLst>
                </p:cNvPr>
                <p:cNvSpPr/>
                <p:nvPr/>
              </p:nvSpPr>
              <p:spPr>
                <a:xfrm>
                  <a:off x="3098035" y="3644128"/>
                  <a:ext cx="991063" cy="9910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grpSp>
        <p:grpSp>
          <p:nvGrpSpPr>
            <p:cNvPr id="11" name="群組 10">
              <a:extLst>
                <a:ext uri="{FF2B5EF4-FFF2-40B4-BE49-F238E27FC236}">
                  <a16:creationId xmlns:a16="http://schemas.microsoft.com/office/drawing/2014/main" id="{3A025A30-02A4-4D3A-902D-384050BD117D}"/>
                </a:ext>
              </a:extLst>
            </p:cNvPr>
            <p:cNvGrpSpPr/>
            <p:nvPr/>
          </p:nvGrpSpPr>
          <p:grpSpPr>
            <a:xfrm>
              <a:off x="7288494" y="2776055"/>
              <a:ext cx="2576997" cy="2474302"/>
              <a:chOff x="2191343" y="3340942"/>
              <a:chExt cx="1961247" cy="1900569"/>
            </a:xfrm>
          </p:grpSpPr>
          <p:grpSp>
            <p:nvGrpSpPr>
              <p:cNvPr id="14" name="组合 4">
                <a:extLst>
                  <a:ext uri="{FF2B5EF4-FFF2-40B4-BE49-F238E27FC236}">
                    <a16:creationId xmlns:a16="http://schemas.microsoft.com/office/drawing/2014/main" id="{54860724-C7F4-4249-95B3-1FD067EBD448}"/>
                  </a:ext>
                </a:extLst>
              </p:cNvPr>
              <p:cNvGrpSpPr/>
              <p:nvPr/>
            </p:nvGrpSpPr>
            <p:grpSpPr>
              <a:xfrm>
                <a:off x="2191343" y="4299768"/>
                <a:ext cx="1961247" cy="941743"/>
                <a:chOff x="2191343" y="4299768"/>
                <a:chExt cx="1961247" cy="941743"/>
              </a:xfrm>
            </p:grpSpPr>
            <p:sp>
              <p:nvSpPr>
                <p:cNvPr id="18" name="椭圆 27">
                  <a:extLst>
                    <a:ext uri="{FF2B5EF4-FFF2-40B4-BE49-F238E27FC236}">
                      <a16:creationId xmlns:a16="http://schemas.microsoft.com/office/drawing/2014/main" id="{08F3F7F1-2E02-43D5-ADBE-F995798037B6}"/>
                    </a:ext>
                  </a:extLst>
                </p:cNvPr>
                <p:cNvSpPr/>
                <p:nvPr/>
              </p:nvSpPr>
              <p:spPr>
                <a:xfrm>
                  <a:off x="2191343" y="4299768"/>
                  <a:ext cx="1961247" cy="923571"/>
                </a:xfrm>
                <a:custGeom>
                  <a:avLst/>
                  <a:gdLst/>
                  <a:ahLst/>
                  <a:cxnLst/>
                  <a:rect l="l" t="t" r="r" b="b"/>
                  <a:pathLst>
                    <a:path w="2279984" h="1073667">
                      <a:moveTo>
                        <a:pt x="1139992" y="0"/>
                      </a:moveTo>
                      <a:cubicBezTo>
                        <a:pt x="1748056" y="0"/>
                        <a:pt x="2245270" y="474603"/>
                        <a:pt x="2279984" y="1073667"/>
                      </a:cubicBezTo>
                      <a:lnTo>
                        <a:pt x="0" y="1073667"/>
                      </a:lnTo>
                      <a:cubicBezTo>
                        <a:pt x="34715" y="474603"/>
                        <a:pt x="531929" y="0"/>
                        <a:pt x="1139992" y="0"/>
                      </a:cubicBezTo>
                      <a:close/>
                    </a:path>
                  </a:pathLst>
                </a:custGeom>
                <a:gradFill>
                  <a:gsLst>
                    <a:gs pos="8000">
                      <a:srgbClr val="0070C0"/>
                    </a:gs>
                    <a:gs pos="42000">
                      <a:srgbClr val="00B0F0"/>
                    </a:gs>
                    <a:gs pos="81000">
                      <a:srgbClr val="0070C0"/>
                    </a:gs>
                  </a:gsLst>
                  <a:lin ang="5400000" scaled="0"/>
                </a:gradFill>
                <a:ln>
                  <a:solidFill>
                    <a:srgbClr val="00B0F0"/>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9" name="椭圆 27">
                  <a:extLst>
                    <a:ext uri="{FF2B5EF4-FFF2-40B4-BE49-F238E27FC236}">
                      <a16:creationId xmlns:a16="http://schemas.microsoft.com/office/drawing/2014/main" id="{851B05BA-E039-4F1A-ACAB-E72C7EE541D4}"/>
                    </a:ext>
                  </a:extLst>
                </p:cNvPr>
                <p:cNvSpPr/>
                <p:nvPr/>
              </p:nvSpPr>
              <p:spPr>
                <a:xfrm>
                  <a:off x="2288627" y="4403519"/>
                  <a:ext cx="1789602" cy="837992"/>
                </a:xfrm>
                <a:custGeom>
                  <a:avLst/>
                  <a:gdLst>
                    <a:gd name="connsiteX0" fmla="*/ 2279984 w 2405951"/>
                    <a:gd name="connsiteY0" fmla="*/ 1073667 h 1199634"/>
                    <a:gd name="connsiteX1" fmla="*/ 0 w 2405951"/>
                    <a:gd name="connsiteY1" fmla="*/ 1073667 h 1199634"/>
                    <a:gd name="connsiteX2" fmla="*/ 1139992 w 2405951"/>
                    <a:gd name="connsiteY2" fmla="*/ 0 h 1199634"/>
                    <a:gd name="connsiteX3" fmla="*/ 2405951 w 2405951"/>
                    <a:gd name="connsiteY3" fmla="*/ 1199634 h 1199634"/>
                    <a:gd name="connsiteX0" fmla="*/ 0 w 2405951"/>
                    <a:gd name="connsiteY0" fmla="*/ 1073667 h 1199634"/>
                    <a:gd name="connsiteX1" fmla="*/ 1139992 w 2405951"/>
                    <a:gd name="connsiteY1" fmla="*/ 0 h 1199634"/>
                    <a:gd name="connsiteX2" fmla="*/ 2405951 w 2405951"/>
                    <a:gd name="connsiteY2" fmla="*/ 1199634 h 1199634"/>
                    <a:gd name="connsiteX0" fmla="*/ 0 w 2292904"/>
                    <a:gd name="connsiteY0" fmla="*/ 1073667 h 1073667"/>
                    <a:gd name="connsiteX1" fmla="*/ 1139992 w 2292904"/>
                    <a:gd name="connsiteY1" fmla="*/ 0 h 1073667"/>
                    <a:gd name="connsiteX2" fmla="*/ 2292904 w 2292904"/>
                    <a:gd name="connsiteY2" fmla="*/ 1070436 h 1073667"/>
                  </a:gdLst>
                  <a:ahLst/>
                  <a:cxnLst>
                    <a:cxn ang="0">
                      <a:pos x="connsiteX0" y="connsiteY0"/>
                    </a:cxn>
                    <a:cxn ang="0">
                      <a:pos x="connsiteX1" y="connsiteY1"/>
                    </a:cxn>
                    <a:cxn ang="0">
                      <a:pos x="connsiteX2" y="connsiteY2"/>
                    </a:cxn>
                  </a:cxnLst>
                  <a:rect l="l" t="t" r="r" b="b"/>
                  <a:pathLst>
                    <a:path w="2292904" h="1073667">
                      <a:moveTo>
                        <a:pt x="0" y="1073667"/>
                      </a:moveTo>
                      <a:cubicBezTo>
                        <a:pt x="34715" y="474603"/>
                        <a:pt x="757841" y="539"/>
                        <a:pt x="1139992" y="0"/>
                      </a:cubicBezTo>
                      <a:cubicBezTo>
                        <a:pt x="1522143" y="-539"/>
                        <a:pt x="2132223" y="345405"/>
                        <a:pt x="2292904" y="1070436"/>
                      </a:cubicBezTo>
                    </a:path>
                  </a:pathLst>
                </a:cu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grpSp>
            <p:nvGrpSpPr>
              <p:cNvPr id="15" name="组合 2">
                <a:extLst>
                  <a:ext uri="{FF2B5EF4-FFF2-40B4-BE49-F238E27FC236}">
                    <a16:creationId xmlns:a16="http://schemas.microsoft.com/office/drawing/2014/main" id="{C675E25B-07B6-4020-A092-CF0014BFEE3A}"/>
                  </a:ext>
                </a:extLst>
              </p:cNvPr>
              <p:cNvGrpSpPr/>
              <p:nvPr/>
            </p:nvGrpSpPr>
            <p:grpSpPr>
              <a:xfrm>
                <a:off x="2521582" y="3340942"/>
                <a:ext cx="1176887" cy="1176888"/>
                <a:chOff x="2521582" y="3340942"/>
                <a:chExt cx="1176887" cy="1176888"/>
              </a:xfrm>
            </p:grpSpPr>
            <p:sp>
              <p:nvSpPr>
                <p:cNvPr id="16" name="椭圆 18">
                  <a:extLst>
                    <a:ext uri="{FF2B5EF4-FFF2-40B4-BE49-F238E27FC236}">
                      <a16:creationId xmlns:a16="http://schemas.microsoft.com/office/drawing/2014/main" id="{5E88CEA8-825C-4DFD-B54E-C45A08D87F2C}"/>
                    </a:ext>
                  </a:extLst>
                </p:cNvPr>
                <p:cNvSpPr/>
                <p:nvPr/>
              </p:nvSpPr>
              <p:spPr>
                <a:xfrm>
                  <a:off x="2521582" y="3340942"/>
                  <a:ext cx="1176887" cy="1176888"/>
                </a:xfrm>
                <a:prstGeom prst="ellipse">
                  <a:avLst/>
                </a:prstGeom>
                <a:gradFill>
                  <a:gsLst>
                    <a:gs pos="8000">
                      <a:srgbClr val="0070C0"/>
                    </a:gs>
                    <a:gs pos="42000">
                      <a:srgbClr val="00B0F0"/>
                    </a:gs>
                    <a:gs pos="81000">
                      <a:srgbClr val="0070C0"/>
                    </a:gs>
                  </a:gsLst>
                  <a:lin ang="5400000" scaled="0"/>
                </a:gradFill>
                <a:ln>
                  <a:solidFill>
                    <a:srgbClr val="00B0F0"/>
                  </a:solidFill>
                </a:ln>
                <a:effectLst>
                  <a:innerShdw blurRad="63500" dist="76200" dir="189000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7" name="椭圆 19">
                  <a:extLst>
                    <a:ext uri="{FF2B5EF4-FFF2-40B4-BE49-F238E27FC236}">
                      <a16:creationId xmlns:a16="http://schemas.microsoft.com/office/drawing/2014/main" id="{361CD838-783F-4E5E-9AD4-0747666A241A}"/>
                    </a:ext>
                  </a:extLst>
                </p:cNvPr>
                <p:cNvSpPr/>
                <p:nvPr/>
              </p:nvSpPr>
              <p:spPr>
                <a:xfrm>
                  <a:off x="2615211" y="3454740"/>
                  <a:ext cx="991063" cy="9910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grpSp>
        <p:sp>
          <p:nvSpPr>
            <p:cNvPr id="12" name="文字方塊 11">
              <a:extLst>
                <a:ext uri="{FF2B5EF4-FFF2-40B4-BE49-F238E27FC236}">
                  <a16:creationId xmlns:a16="http://schemas.microsoft.com/office/drawing/2014/main" id="{C0DFFBB0-BB15-45B6-B6F4-EE2EE40E027E}"/>
                </a:ext>
              </a:extLst>
            </p:cNvPr>
            <p:cNvSpPr txBox="1"/>
            <p:nvPr/>
          </p:nvSpPr>
          <p:spPr>
            <a:xfrm>
              <a:off x="5083965" y="5622112"/>
              <a:ext cx="1615012" cy="523220"/>
            </a:xfrm>
            <a:prstGeom prst="rect">
              <a:avLst/>
            </a:prstGeom>
            <a:noFill/>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輔導服務</a:t>
              </a:r>
            </a:p>
          </p:txBody>
        </p:sp>
        <p:sp>
          <p:nvSpPr>
            <p:cNvPr id="13" name="文字方塊 12">
              <a:extLst>
                <a:ext uri="{FF2B5EF4-FFF2-40B4-BE49-F238E27FC236}">
                  <a16:creationId xmlns:a16="http://schemas.microsoft.com/office/drawing/2014/main" id="{205E4EB0-CC41-4D7E-8A37-7203B02D2B86}"/>
                </a:ext>
              </a:extLst>
            </p:cNvPr>
            <p:cNvSpPr txBox="1"/>
            <p:nvPr/>
          </p:nvSpPr>
          <p:spPr>
            <a:xfrm>
              <a:off x="7793830" y="4633810"/>
              <a:ext cx="1724853" cy="523220"/>
            </a:xfrm>
            <a:prstGeom prst="rect">
              <a:avLst/>
            </a:prstGeom>
            <a:noFill/>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諮商服務</a:t>
              </a:r>
              <a:endParaRPr lang="zh-TW" altLang="en-US" sz="2800" dirty="0">
                <a:latin typeface="微軟正黑體" panose="020B0604030504040204" pitchFamily="34" charset="-120"/>
                <a:ea typeface="微軟正黑體" panose="020B0604030504040204" pitchFamily="34" charset="-120"/>
              </a:endParaRPr>
            </a:p>
          </p:txBody>
        </p:sp>
      </p:grpSp>
      <p:grpSp>
        <p:nvGrpSpPr>
          <p:cNvPr id="35" name="群組 34">
            <a:extLst>
              <a:ext uri="{FF2B5EF4-FFF2-40B4-BE49-F238E27FC236}">
                <a16:creationId xmlns:a16="http://schemas.microsoft.com/office/drawing/2014/main" id="{3A8B0098-AACE-4CF3-ADB1-E8B54BB8C320}"/>
              </a:ext>
            </a:extLst>
          </p:cNvPr>
          <p:cNvGrpSpPr/>
          <p:nvPr/>
        </p:nvGrpSpPr>
        <p:grpSpPr>
          <a:xfrm>
            <a:off x="1263658" y="5823448"/>
            <a:ext cx="2920275" cy="830997"/>
            <a:chOff x="601591" y="5356162"/>
            <a:chExt cx="3377021" cy="830997"/>
          </a:xfrm>
        </p:grpSpPr>
        <p:grpSp>
          <p:nvGrpSpPr>
            <p:cNvPr id="36" name="组合 89">
              <a:extLst>
                <a:ext uri="{FF2B5EF4-FFF2-40B4-BE49-F238E27FC236}">
                  <a16:creationId xmlns:a16="http://schemas.microsoft.com/office/drawing/2014/main" id="{A09896B0-DB3B-4523-BD1E-4985C3A9B78A}"/>
                </a:ext>
              </a:extLst>
            </p:cNvPr>
            <p:cNvGrpSpPr>
              <a:grpSpLocks/>
            </p:cNvGrpSpPr>
            <p:nvPr/>
          </p:nvGrpSpPr>
          <p:grpSpPr bwMode="auto">
            <a:xfrm>
              <a:off x="604861" y="5356162"/>
              <a:ext cx="3373751" cy="830997"/>
              <a:chOff x="-26828" y="-1"/>
              <a:chExt cx="3035074" cy="952500"/>
            </a:xfrm>
            <a:solidFill>
              <a:schemeClr val="bg1"/>
            </a:solidFill>
          </p:grpSpPr>
          <p:sp>
            <p:nvSpPr>
              <p:cNvPr id="38" name="圆角矩形 90">
                <a:extLst>
                  <a:ext uri="{FF2B5EF4-FFF2-40B4-BE49-F238E27FC236}">
                    <a16:creationId xmlns:a16="http://schemas.microsoft.com/office/drawing/2014/main" id="{21812FE9-8596-4BBC-8B3B-D271090D0FC8}"/>
                  </a:ext>
                </a:extLst>
              </p:cNvPr>
              <p:cNvSpPr>
                <a:spLocks noChangeArrowheads="1"/>
              </p:cNvSpPr>
              <p:nvPr/>
            </p:nvSpPr>
            <p:spPr bwMode="auto">
              <a:xfrm>
                <a:off x="-26828" y="-1"/>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39" name="矩形 91">
                <a:extLst>
                  <a:ext uri="{FF2B5EF4-FFF2-40B4-BE49-F238E27FC236}">
                    <a16:creationId xmlns:a16="http://schemas.microsoft.com/office/drawing/2014/main" id="{BA1C64BC-4F5F-497F-99A7-C0FD71CBC136}"/>
                  </a:ext>
                </a:extLst>
              </p:cNvPr>
              <p:cNvSpPr>
                <a:spLocks noChangeArrowheads="1"/>
              </p:cNvSpPr>
              <p:nvPr/>
            </p:nvSpPr>
            <p:spPr bwMode="auto">
              <a:xfrm>
                <a:off x="2817747" y="266700"/>
                <a:ext cx="190499" cy="438150"/>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37" name="文字方塊 36">
              <a:extLst>
                <a:ext uri="{FF2B5EF4-FFF2-40B4-BE49-F238E27FC236}">
                  <a16:creationId xmlns:a16="http://schemas.microsoft.com/office/drawing/2014/main" id="{2AB1BDE6-36E2-4375-9FD1-930936C0DE4B}"/>
                </a:ext>
              </a:extLst>
            </p:cNvPr>
            <p:cNvSpPr txBox="1"/>
            <p:nvPr/>
          </p:nvSpPr>
          <p:spPr>
            <a:xfrm>
              <a:off x="601591" y="5421330"/>
              <a:ext cx="3178126" cy="706347"/>
            </a:xfrm>
            <a:prstGeom prst="rect">
              <a:avLst/>
            </a:prstGeom>
            <a:noFill/>
          </p:spPr>
          <p:txBody>
            <a:bodyPr wrap="square">
              <a:spAutoFit/>
            </a:bodyPr>
            <a:lstStyle/>
            <a:p>
              <a:pPr algn="ctr">
                <a:lnSpc>
                  <a:spcPts val="2500"/>
                </a:lnSpc>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輔導需求評估及資源介接</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pPr algn="ctr">
                <a:lnSpc>
                  <a:spcPts val="2500"/>
                </a:lnSpc>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（專業諮商、職涯諮詢</a:t>
              </a:r>
              <a:r>
                <a:rPr lang="en-US" altLang="zh-TW" b="1" dirty="0">
                  <a:solidFill>
                    <a:schemeClr val="accent4">
                      <a:lumMod val="75000"/>
                    </a:schemeClr>
                  </a:solidFill>
                  <a:latin typeface="微軟正黑體" panose="020B0604030504040204" pitchFamily="34" charset="-120"/>
                  <a:ea typeface="微軟正黑體" panose="020B0604030504040204" pitchFamily="34" charset="-120"/>
                </a:rPr>
                <a:t>)</a:t>
              </a:r>
              <a:endParaRPr lang="zh-TW" altLang="en-US" b="1" dirty="0">
                <a:solidFill>
                  <a:schemeClr val="accent4">
                    <a:lumMod val="7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14998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C7B7CE-F053-4DBC-B839-C2EA105AB49A}"/>
              </a:ext>
            </a:extLst>
          </p:cNvPr>
          <p:cNvSpPr>
            <a:spLocks noGrp="1"/>
          </p:cNvSpPr>
          <p:nvPr>
            <p:ph type="title"/>
          </p:nvPr>
        </p:nvSpPr>
        <p:spPr>
          <a:xfrm>
            <a:off x="477475" y="867462"/>
            <a:ext cx="2570824" cy="770160"/>
          </a:xfrm>
        </p:spPr>
        <p:txBody>
          <a:bodyPr>
            <a:normAutofit/>
          </a:bodyPr>
          <a:lstStyle/>
          <a:p>
            <a:r>
              <a:rPr lang="zh-TW" altLang="en-US" sz="4400" dirty="0">
                <a:effectLst/>
              </a:rPr>
              <a:t>簡報大綱</a:t>
            </a:r>
          </a:p>
        </p:txBody>
      </p:sp>
      <p:sp>
        <p:nvSpPr>
          <p:cNvPr id="10" name="Google Shape;418;p36">
            <a:extLst>
              <a:ext uri="{FF2B5EF4-FFF2-40B4-BE49-F238E27FC236}">
                <a16:creationId xmlns:a16="http://schemas.microsoft.com/office/drawing/2014/main" id="{65261D79-EF37-45B3-814F-F5846E8F2F86}"/>
              </a:ext>
            </a:extLst>
          </p:cNvPr>
          <p:cNvSpPr txBox="1">
            <a:spLocks/>
          </p:cNvSpPr>
          <p:nvPr/>
        </p:nvSpPr>
        <p:spPr>
          <a:xfrm>
            <a:off x="316095" y="2624933"/>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01</a:t>
            </a:r>
          </a:p>
        </p:txBody>
      </p:sp>
      <p:sp>
        <p:nvSpPr>
          <p:cNvPr id="11" name="Google Shape;419;p36">
            <a:extLst>
              <a:ext uri="{FF2B5EF4-FFF2-40B4-BE49-F238E27FC236}">
                <a16:creationId xmlns:a16="http://schemas.microsoft.com/office/drawing/2014/main" id="{E1AAF932-2DAF-478D-9B85-6E584EEA7320}"/>
              </a:ext>
            </a:extLst>
          </p:cNvPr>
          <p:cNvSpPr txBox="1">
            <a:spLocks/>
          </p:cNvSpPr>
          <p:nvPr/>
        </p:nvSpPr>
        <p:spPr>
          <a:xfrm>
            <a:off x="783287" y="4979412"/>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a:t>
            </a:r>
            <a:r>
              <a:rPr lang="en-US" altLang="zh-TW" sz="3734" b="1" kern="0" dirty="0">
                <a:solidFill>
                  <a:srgbClr val="70695A"/>
                </a:solidFill>
                <a:latin typeface="微軟正黑體" panose="020B0604030504040204" pitchFamily="34" charset="-120"/>
                <a:ea typeface="微軟正黑體" panose="020B0604030504040204" pitchFamily="34" charset="-120"/>
              </a:rPr>
              <a:t>5</a:t>
            </a:r>
            <a:endParaRPr lang="es" sz="3734" b="1" kern="0" dirty="0">
              <a:solidFill>
                <a:srgbClr val="70695A"/>
              </a:solidFill>
              <a:latin typeface="微軟正黑體" panose="020B0604030504040204" pitchFamily="34" charset="-120"/>
              <a:ea typeface="微軟正黑體" panose="020B0604030504040204" pitchFamily="34" charset="-120"/>
            </a:endParaRPr>
          </a:p>
        </p:txBody>
      </p:sp>
      <p:sp>
        <p:nvSpPr>
          <p:cNvPr id="12" name="Google Shape;420;p36">
            <a:extLst>
              <a:ext uri="{FF2B5EF4-FFF2-40B4-BE49-F238E27FC236}">
                <a16:creationId xmlns:a16="http://schemas.microsoft.com/office/drawing/2014/main" id="{114BC49E-D40F-424B-8DA6-CBF4E089934E}"/>
              </a:ext>
            </a:extLst>
          </p:cNvPr>
          <p:cNvSpPr txBox="1">
            <a:spLocks/>
          </p:cNvSpPr>
          <p:nvPr/>
        </p:nvSpPr>
        <p:spPr>
          <a:xfrm>
            <a:off x="2245801" y="2624933"/>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02</a:t>
            </a:r>
          </a:p>
        </p:txBody>
      </p:sp>
      <p:sp>
        <p:nvSpPr>
          <p:cNvPr id="13" name="Google Shape;421;p36">
            <a:extLst>
              <a:ext uri="{FF2B5EF4-FFF2-40B4-BE49-F238E27FC236}">
                <a16:creationId xmlns:a16="http://schemas.microsoft.com/office/drawing/2014/main" id="{20661197-F1DC-4EBB-941E-68EC7B266C30}"/>
              </a:ext>
            </a:extLst>
          </p:cNvPr>
          <p:cNvSpPr txBox="1">
            <a:spLocks/>
          </p:cNvSpPr>
          <p:nvPr/>
        </p:nvSpPr>
        <p:spPr>
          <a:xfrm>
            <a:off x="3531787" y="4986943"/>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a:t>
            </a:r>
            <a:r>
              <a:rPr lang="en-US" altLang="zh-TW" sz="3734" b="1" kern="0" dirty="0">
                <a:solidFill>
                  <a:srgbClr val="70695A"/>
                </a:solidFill>
                <a:latin typeface="微軟正黑體" panose="020B0604030504040204" pitchFamily="34" charset="-120"/>
                <a:ea typeface="微軟正黑體" panose="020B0604030504040204" pitchFamily="34" charset="-120"/>
              </a:rPr>
              <a:t>6</a:t>
            </a:r>
            <a:endParaRPr lang="es" sz="3734" b="1" kern="0" dirty="0">
              <a:solidFill>
                <a:srgbClr val="70695A"/>
              </a:solidFill>
              <a:latin typeface="微軟正黑體" panose="020B0604030504040204" pitchFamily="34" charset="-120"/>
              <a:ea typeface="微軟正黑體" panose="020B0604030504040204" pitchFamily="34" charset="-120"/>
            </a:endParaRPr>
          </a:p>
        </p:txBody>
      </p:sp>
      <p:sp>
        <p:nvSpPr>
          <p:cNvPr id="14" name="Google Shape;422;p36">
            <a:extLst>
              <a:ext uri="{FF2B5EF4-FFF2-40B4-BE49-F238E27FC236}">
                <a16:creationId xmlns:a16="http://schemas.microsoft.com/office/drawing/2014/main" id="{53F006A3-8CA8-47F3-999A-7C23058CA418}"/>
              </a:ext>
            </a:extLst>
          </p:cNvPr>
          <p:cNvSpPr txBox="1">
            <a:spLocks/>
          </p:cNvSpPr>
          <p:nvPr/>
        </p:nvSpPr>
        <p:spPr>
          <a:xfrm>
            <a:off x="4451867" y="2569331"/>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03</a:t>
            </a:r>
          </a:p>
        </p:txBody>
      </p:sp>
      <p:sp>
        <p:nvSpPr>
          <p:cNvPr id="15" name="Google Shape;423;p36">
            <a:extLst>
              <a:ext uri="{FF2B5EF4-FFF2-40B4-BE49-F238E27FC236}">
                <a16:creationId xmlns:a16="http://schemas.microsoft.com/office/drawing/2014/main" id="{DC7B50CF-4574-4C7C-AC03-F00EF60399C0}"/>
              </a:ext>
            </a:extLst>
          </p:cNvPr>
          <p:cNvSpPr txBox="1">
            <a:spLocks/>
          </p:cNvSpPr>
          <p:nvPr/>
        </p:nvSpPr>
        <p:spPr>
          <a:xfrm>
            <a:off x="5439071" y="4953007"/>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a:t>
            </a:r>
            <a:r>
              <a:rPr lang="en-US" altLang="zh-TW" sz="3734" b="1" kern="0" dirty="0">
                <a:solidFill>
                  <a:srgbClr val="70695A"/>
                </a:solidFill>
                <a:latin typeface="微軟正黑體" panose="020B0604030504040204" pitchFamily="34" charset="-120"/>
                <a:ea typeface="微軟正黑體" panose="020B0604030504040204" pitchFamily="34" charset="-120"/>
              </a:rPr>
              <a:t>7</a:t>
            </a:r>
            <a:endParaRPr lang="es" sz="3734" b="1" kern="0" dirty="0">
              <a:solidFill>
                <a:srgbClr val="70695A"/>
              </a:solidFill>
              <a:latin typeface="微軟正黑體" panose="020B0604030504040204" pitchFamily="34" charset="-120"/>
              <a:ea typeface="微軟正黑體" panose="020B0604030504040204" pitchFamily="34" charset="-120"/>
            </a:endParaRPr>
          </a:p>
        </p:txBody>
      </p:sp>
      <p:sp>
        <p:nvSpPr>
          <p:cNvPr id="16" name="Google Shape;424;p36">
            <a:extLst>
              <a:ext uri="{FF2B5EF4-FFF2-40B4-BE49-F238E27FC236}">
                <a16:creationId xmlns:a16="http://schemas.microsoft.com/office/drawing/2014/main" id="{9451F9FC-644E-40FA-89FC-9E09DA94136F}"/>
              </a:ext>
            </a:extLst>
          </p:cNvPr>
          <p:cNvSpPr txBox="1">
            <a:spLocks/>
          </p:cNvSpPr>
          <p:nvPr/>
        </p:nvSpPr>
        <p:spPr>
          <a:xfrm>
            <a:off x="295150" y="3242831"/>
            <a:ext cx="1821631" cy="111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20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defTabSz="1219261">
              <a:buClr>
                <a:srgbClr val="494334"/>
              </a:buClr>
              <a:buSzPts val="1100"/>
              <a:defRPr/>
            </a:pPr>
            <a:r>
              <a:rPr lang="zh-TW" altLang="en-US" sz="2667" b="1" kern="0" dirty="0">
                <a:solidFill>
                  <a:srgbClr val="494334"/>
                </a:solidFill>
                <a:latin typeface="微軟正黑體" panose="020B0604030504040204" pitchFamily="34" charset="-120"/>
                <a:ea typeface="微軟正黑體" panose="020B0604030504040204" pitchFamily="34" charset="-120"/>
              </a:rPr>
              <a:t>計畫目的</a:t>
            </a:r>
          </a:p>
        </p:txBody>
      </p:sp>
      <p:sp>
        <p:nvSpPr>
          <p:cNvPr id="17" name="Google Shape;425;p36">
            <a:extLst>
              <a:ext uri="{FF2B5EF4-FFF2-40B4-BE49-F238E27FC236}">
                <a16:creationId xmlns:a16="http://schemas.microsoft.com/office/drawing/2014/main" id="{1101502B-5046-4DCA-BDA3-47CF77BF3875}"/>
              </a:ext>
            </a:extLst>
          </p:cNvPr>
          <p:cNvSpPr txBox="1">
            <a:spLocks/>
          </p:cNvSpPr>
          <p:nvPr/>
        </p:nvSpPr>
        <p:spPr>
          <a:xfrm>
            <a:off x="2245807" y="3242831"/>
            <a:ext cx="1821631" cy="111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20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defTabSz="1219261">
              <a:buClr>
                <a:srgbClr val="494334"/>
              </a:buClr>
              <a:buSzPts val="1100"/>
              <a:defRPr/>
            </a:pPr>
            <a:r>
              <a:rPr lang="zh-TW" altLang="en-US" sz="2667" b="1" kern="0" dirty="0">
                <a:solidFill>
                  <a:srgbClr val="494334"/>
                </a:solidFill>
                <a:latin typeface="微軟正黑體" panose="020B0604030504040204" pitchFamily="34" charset="-120"/>
                <a:ea typeface="微軟正黑體" panose="020B0604030504040204" pitchFamily="34" charset="-120"/>
              </a:rPr>
              <a:t>申請對象</a:t>
            </a:r>
          </a:p>
        </p:txBody>
      </p:sp>
      <p:sp>
        <p:nvSpPr>
          <p:cNvPr id="18" name="Google Shape;426;p36">
            <a:extLst>
              <a:ext uri="{FF2B5EF4-FFF2-40B4-BE49-F238E27FC236}">
                <a16:creationId xmlns:a16="http://schemas.microsoft.com/office/drawing/2014/main" id="{A9CAACF2-B078-4BFE-AC9A-343EC430CB08}"/>
              </a:ext>
            </a:extLst>
          </p:cNvPr>
          <p:cNvSpPr txBox="1">
            <a:spLocks/>
          </p:cNvSpPr>
          <p:nvPr/>
        </p:nvSpPr>
        <p:spPr>
          <a:xfrm>
            <a:off x="4451867" y="3187228"/>
            <a:ext cx="2888000" cy="111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20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defTabSz="1219261">
              <a:buClr>
                <a:srgbClr val="494334"/>
              </a:buClr>
              <a:buSzPts val="1100"/>
              <a:defRPr/>
            </a:pPr>
            <a:r>
              <a:rPr lang="zh-TW" altLang="en-US" sz="2667" b="1" kern="0" dirty="0">
                <a:solidFill>
                  <a:srgbClr val="494334"/>
                </a:solidFill>
                <a:latin typeface="微軟正黑體" panose="020B0604030504040204" pitchFamily="34" charset="-120"/>
                <a:ea typeface="微軟正黑體" panose="020B0604030504040204" pitchFamily="34" charset="-120"/>
              </a:rPr>
              <a:t>計畫內容</a:t>
            </a:r>
          </a:p>
        </p:txBody>
      </p:sp>
      <p:sp>
        <p:nvSpPr>
          <p:cNvPr id="19" name="Google Shape;427;p36">
            <a:extLst>
              <a:ext uri="{FF2B5EF4-FFF2-40B4-BE49-F238E27FC236}">
                <a16:creationId xmlns:a16="http://schemas.microsoft.com/office/drawing/2014/main" id="{751D53AA-9E91-4153-93F4-78BDC26DBDE4}"/>
              </a:ext>
            </a:extLst>
          </p:cNvPr>
          <p:cNvSpPr txBox="1">
            <a:spLocks/>
          </p:cNvSpPr>
          <p:nvPr/>
        </p:nvSpPr>
        <p:spPr>
          <a:xfrm>
            <a:off x="783287" y="5597345"/>
            <a:ext cx="2888000" cy="111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buClr>
                <a:srgbClr val="494334"/>
              </a:buClr>
              <a:buSzPts val="1100"/>
              <a:defRPr/>
            </a:pPr>
            <a:r>
              <a:rPr lang="zh-TW" altLang="en-US" sz="2667" b="1" dirty="0">
                <a:solidFill>
                  <a:srgbClr val="494334"/>
                </a:solidFill>
                <a:latin typeface="微軟正黑體" panose="020B0604030504040204" pitchFamily="34" charset="-120"/>
                <a:ea typeface="微軟正黑體" panose="020B0604030504040204" pitchFamily="34" charset="-120"/>
              </a:rPr>
              <a:t>企劃執行重點</a:t>
            </a:r>
          </a:p>
        </p:txBody>
      </p:sp>
      <p:sp>
        <p:nvSpPr>
          <p:cNvPr id="20" name="Google Shape;428;p36">
            <a:extLst>
              <a:ext uri="{FF2B5EF4-FFF2-40B4-BE49-F238E27FC236}">
                <a16:creationId xmlns:a16="http://schemas.microsoft.com/office/drawing/2014/main" id="{F09E767A-FAF1-451D-817E-76B819705F42}"/>
              </a:ext>
            </a:extLst>
          </p:cNvPr>
          <p:cNvSpPr txBox="1">
            <a:spLocks/>
          </p:cNvSpPr>
          <p:nvPr/>
        </p:nvSpPr>
        <p:spPr>
          <a:xfrm>
            <a:off x="3531793" y="5604876"/>
            <a:ext cx="2116505" cy="111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defTabSz="1219261">
              <a:buClr>
                <a:srgbClr val="494334"/>
              </a:buClr>
              <a:buSzPts val="1100"/>
              <a:defRPr/>
            </a:pPr>
            <a:r>
              <a:rPr lang="zh-TW" altLang="en-US" sz="2667" b="1" kern="0" dirty="0">
                <a:solidFill>
                  <a:srgbClr val="494334"/>
                </a:solidFill>
                <a:latin typeface="微軟正黑體" panose="020B0604030504040204" pitchFamily="34" charset="-120"/>
                <a:ea typeface="微軟正黑體" panose="020B0604030504040204" pitchFamily="34" charset="-120"/>
              </a:rPr>
              <a:t>檢核輔導</a:t>
            </a:r>
          </a:p>
        </p:txBody>
      </p:sp>
      <p:sp>
        <p:nvSpPr>
          <p:cNvPr id="21" name="Google Shape;429;p36">
            <a:extLst>
              <a:ext uri="{FF2B5EF4-FFF2-40B4-BE49-F238E27FC236}">
                <a16:creationId xmlns:a16="http://schemas.microsoft.com/office/drawing/2014/main" id="{A60700A4-C9F6-4DB9-843C-4FC48CB9D385}"/>
              </a:ext>
            </a:extLst>
          </p:cNvPr>
          <p:cNvSpPr txBox="1">
            <a:spLocks/>
          </p:cNvSpPr>
          <p:nvPr/>
        </p:nvSpPr>
        <p:spPr>
          <a:xfrm>
            <a:off x="5058179" y="5562044"/>
            <a:ext cx="2252064" cy="111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ctr" defTabSz="1219261">
              <a:buClr>
                <a:srgbClr val="494334"/>
              </a:buClr>
              <a:defRPr/>
            </a:pPr>
            <a:r>
              <a:rPr lang="zh-TW" altLang="en-US" sz="2667" b="1" kern="0" dirty="0">
                <a:solidFill>
                  <a:srgbClr val="494334"/>
                </a:solidFill>
                <a:latin typeface="微軟正黑體" panose="020B0604030504040204" pitchFamily="34" charset="-120"/>
                <a:ea typeface="微軟正黑體" panose="020B0604030504040204" pitchFamily="34" charset="-120"/>
              </a:rPr>
              <a:t>獎金請領</a:t>
            </a:r>
          </a:p>
        </p:txBody>
      </p:sp>
      <p:sp>
        <p:nvSpPr>
          <p:cNvPr id="22" name="Google Shape;473;p36">
            <a:extLst>
              <a:ext uri="{FF2B5EF4-FFF2-40B4-BE49-F238E27FC236}">
                <a16:creationId xmlns:a16="http://schemas.microsoft.com/office/drawing/2014/main" id="{448EB41B-8776-4B74-A0D0-D0EAFF05E39D}"/>
              </a:ext>
            </a:extLst>
          </p:cNvPr>
          <p:cNvSpPr/>
          <p:nvPr/>
        </p:nvSpPr>
        <p:spPr>
          <a:xfrm rot="5400000">
            <a:off x="6141484" y="-1285147"/>
            <a:ext cx="92843" cy="11376000"/>
          </a:xfrm>
          <a:prstGeom prst="round2SameRect">
            <a:avLst>
              <a:gd name="adj1" fmla="val 50000"/>
              <a:gd name="adj2" fmla="val 0"/>
            </a:avLst>
          </a:prstGeom>
          <a:solidFill>
            <a:schemeClr val="accent5">
              <a:lumMod val="60000"/>
              <a:lumOff val="40000"/>
            </a:schemeClr>
          </a:solidFill>
          <a:ln>
            <a:noFill/>
          </a:ln>
        </p:spPr>
        <p:txBody>
          <a:bodyPr spcFirstLastPara="1" wrap="square" lIns="121900" tIns="121900" rIns="121900" bIns="121900" anchor="ctr" anchorCtr="0">
            <a:noAutofit/>
          </a:bodyPr>
          <a:lstStyle/>
          <a:p>
            <a:pPr algn="ctr" defTabSz="1219261">
              <a:defRPr/>
            </a:pPr>
            <a:endParaRPr sz="2400" kern="0">
              <a:solidFill>
                <a:sysClr val="windowText" lastClr="000000"/>
              </a:solidFill>
              <a:latin typeface="微軟正黑體" panose="020B0604030504040204" pitchFamily="34" charset="-120"/>
              <a:ea typeface="微軟正黑體" panose="020B0604030504040204" pitchFamily="34" charset="-120"/>
              <a:cs typeface="Albert Sans"/>
              <a:sym typeface="Albert Sans"/>
            </a:endParaRPr>
          </a:p>
        </p:txBody>
      </p:sp>
      <p:sp>
        <p:nvSpPr>
          <p:cNvPr id="23" name="Google Shape;423;p36">
            <a:extLst>
              <a:ext uri="{FF2B5EF4-FFF2-40B4-BE49-F238E27FC236}">
                <a16:creationId xmlns:a16="http://schemas.microsoft.com/office/drawing/2014/main" id="{11003A90-AB9E-43CF-8FCC-EE4C1E9709BA}"/>
              </a:ext>
            </a:extLst>
          </p:cNvPr>
          <p:cNvSpPr txBox="1">
            <a:spLocks/>
          </p:cNvSpPr>
          <p:nvPr/>
        </p:nvSpPr>
        <p:spPr>
          <a:xfrm>
            <a:off x="7339009" y="4924684"/>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a:t>
            </a:r>
            <a:r>
              <a:rPr lang="en-US" altLang="zh-TW" sz="3734" b="1" kern="0" dirty="0">
                <a:solidFill>
                  <a:srgbClr val="70695A"/>
                </a:solidFill>
                <a:latin typeface="微軟正黑體" panose="020B0604030504040204" pitchFamily="34" charset="-120"/>
                <a:ea typeface="微軟正黑體" panose="020B0604030504040204" pitchFamily="34" charset="-120"/>
              </a:rPr>
              <a:t>8</a:t>
            </a:r>
            <a:endParaRPr lang="es" sz="3734" b="1" kern="0" dirty="0">
              <a:solidFill>
                <a:srgbClr val="70695A"/>
              </a:solidFill>
              <a:latin typeface="微軟正黑體" panose="020B0604030504040204" pitchFamily="34" charset="-120"/>
              <a:ea typeface="微軟正黑體" panose="020B0604030504040204" pitchFamily="34" charset="-120"/>
            </a:endParaRPr>
          </a:p>
        </p:txBody>
      </p:sp>
      <p:sp>
        <p:nvSpPr>
          <p:cNvPr id="24" name="Google Shape;429;p36">
            <a:extLst>
              <a:ext uri="{FF2B5EF4-FFF2-40B4-BE49-F238E27FC236}">
                <a16:creationId xmlns:a16="http://schemas.microsoft.com/office/drawing/2014/main" id="{B23E68F1-1258-47BA-B93E-5CD4ACBD544B}"/>
              </a:ext>
            </a:extLst>
          </p:cNvPr>
          <p:cNvSpPr txBox="1">
            <a:spLocks/>
          </p:cNvSpPr>
          <p:nvPr/>
        </p:nvSpPr>
        <p:spPr>
          <a:xfrm>
            <a:off x="7089631" y="5533721"/>
            <a:ext cx="2654888" cy="83156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18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r>
              <a:rPr lang="zh-TW" altLang="en-US" sz="2667" b="1" dirty="0">
                <a:solidFill>
                  <a:srgbClr val="494334"/>
                </a:solidFill>
                <a:latin typeface="微軟正黑體" panose="020B0604030504040204" pitchFamily="34" charset="-120"/>
                <a:ea typeface="微軟正黑體" panose="020B0604030504040204" pitchFamily="34" charset="-120"/>
              </a:rPr>
              <a:t>配套措施</a:t>
            </a:r>
            <a:endParaRPr lang="en-US" altLang="zh-TW" sz="2667" b="1" dirty="0">
              <a:solidFill>
                <a:srgbClr val="494334"/>
              </a:solidFill>
              <a:latin typeface="微軟正黑體" panose="020B0604030504040204" pitchFamily="34" charset="-120"/>
              <a:ea typeface="微軟正黑體" panose="020B0604030504040204" pitchFamily="34" charset="-120"/>
            </a:endParaRPr>
          </a:p>
        </p:txBody>
      </p:sp>
      <p:grpSp>
        <p:nvGrpSpPr>
          <p:cNvPr id="25" name="Google Shape;743;p40">
            <a:extLst>
              <a:ext uri="{FF2B5EF4-FFF2-40B4-BE49-F238E27FC236}">
                <a16:creationId xmlns:a16="http://schemas.microsoft.com/office/drawing/2014/main" id="{816B4156-F246-4985-B96F-977324DC4B73}"/>
              </a:ext>
            </a:extLst>
          </p:cNvPr>
          <p:cNvGrpSpPr/>
          <p:nvPr/>
        </p:nvGrpSpPr>
        <p:grpSpPr>
          <a:xfrm>
            <a:off x="9121686" y="1863275"/>
            <a:ext cx="2888000" cy="3164203"/>
            <a:chOff x="5746428" y="1421002"/>
            <a:chExt cx="3397573" cy="3722509"/>
          </a:xfrm>
        </p:grpSpPr>
        <p:sp>
          <p:nvSpPr>
            <p:cNvPr id="26" name="Google Shape;744;p40">
              <a:extLst>
                <a:ext uri="{FF2B5EF4-FFF2-40B4-BE49-F238E27FC236}">
                  <a16:creationId xmlns:a16="http://schemas.microsoft.com/office/drawing/2014/main" id="{5C8EE84C-27AD-49AB-935B-6762FBAF3A30}"/>
                </a:ext>
              </a:extLst>
            </p:cNvPr>
            <p:cNvSpPr/>
            <p:nvPr/>
          </p:nvSpPr>
          <p:spPr>
            <a:xfrm flipH="1">
              <a:off x="7492591" y="3011528"/>
              <a:ext cx="196274" cy="135364"/>
            </a:xfrm>
            <a:custGeom>
              <a:avLst/>
              <a:gdLst/>
              <a:ahLst/>
              <a:cxnLst/>
              <a:rect l="l" t="t" r="r" b="b"/>
              <a:pathLst>
                <a:path w="29" h="20" extrusionOk="0">
                  <a:moveTo>
                    <a:pt x="26" y="1"/>
                  </a:moveTo>
                  <a:lnTo>
                    <a:pt x="26" y="1"/>
                  </a:lnTo>
                  <a:lnTo>
                    <a:pt x="17" y="3"/>
                  </a:lnTo>
                  <a:cubicBezTo>
                    <a:pt x="16" y="3"/>
                    <a:pt x="16" y="3"/>
                    <a:pt x="16" y="3"/>
                  </a:cubicBezTo>
                  <a:lnTo>
                    <a:pt x="15" y="2"/>
                  </a:lnTo>
                  <a:lnTo>
                    <a:pt x="0" y="6"/>
                  </a:lnTo>
                  <a:cubicBezTo>
                    <a:pt x="7" y="7"/>
                    <a:pt x="13" y="12"/>
                    <a:pt x="15" y="20"/>
                  </a:cubicBezTo>
                  <a:lnTo>
                    <a:pt x="18" y="19"/>
                  </a:lnTo>
                  <a:cubicBezTo>
                    <a:pt x="26" y="17"/>
                    <a:pt x="31" y="10"/>
                    <a:pt x="29" y="2"/>
                  </a:cubicBezTo>
                  <a:lnTo>
                    <a:pt x="28" y="0"/>
                  </a:lnTo>
                  <a:lnTo>
                    <a:pt x="27" y="0"/>
                  </a:lnTo>
                  <a:cubicBezTo>
                    <a:pt x="27" y="0"/>
                    <a:pt x="27" y="1"/>
                    <a:pt x="26" y="1"/>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745;p40">
              <a:extLst>
                <a:ext uri="{FF2B5EF4-FFF2-40B4-BE49-F238E27FC236}">
                  <a16:creationId xmlns:a16="http://schemas.microsoft.com/office/drawing/2014/main" id="{E93BA914-29F8-4E44-A231-BD453EDF1054}"/>
                </a:ext>
              </a:extLst>
            </p:cNvPr>
            <p:cNvSpPr/>
            <p:nvPr/>
          </p:nvSpPr>
          <p:spPr>
            <a:xfrm flipH="1">
              <a:off x="7783618" y="3072442"/>
              <a:ext cx="162434" cy="128596"/>
            </a:xfrm>
            <a:custGeom>
              <a:avLst/>
              <a:gdLst/>
              <a:ahLst/>
              <a:cxnLst/>
              <a:rect l="l" t="t" r="r" b="b"/>
              <a:pathLst>
                <a:path w="24" h="19" extrusionOk="0">
                  <a:moveTo>
                    <a:pt x="19" y="6"/>
                  </a:moveTo>
                  <a:cubicBezTo>
                    <a:pt x="20" y="3"/>
                    <a:pt x="22" y="1"/>
                    <a:pt x="24" y="0"/>
                  </a:cubicBezTo>
                  <a:lnTo>
                    <a:pt x="11" y="3"/>
                  </a:lnTo>
                  <a:cubicBezTo>
                    <a:pt x="8" y="3"/>
                    <a:pt x="4" y="4"/>
                    <a:pt x="0" y="3"/>
                  </a:cubicBezTo>
                  <a:lnTo>
                    <a:pt x="1" y="8"/>
                  </a:lnTo>
                  <a:cubicBezTo>
                    <a:pt x="3" y="15"/>
                    <a:pt x="9" y="19"/>
                    <a:pt x="16" y="19"/>
                  </a:cubicBezTo>
                  <a:cubicBezTo>
                    <a:pt x="16" y="14"/>
                    <a:pt x="17" y="10"/>
                    <a:pt x="19" y="6"/>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746;p40">
              <a:extLst>
                <a:ext uri="{FF2B5EF4-FFF2-40B4-BE49-F238E27FC236}">
                  <a16:creationId xmlns:a16="http://schemas.microsoft.com/office/drawing/2014/main" id="{A1AA2466-6A56-41D4-B340-915DF55073A5}"/>
                </a:ext>
              </a:extLst>
            </p:cNvPr>
            <p:cNvSpPr/>
            <p:nvPr/>
          </p:nvSpPr>
          <p:spPr>
            <a:xfrm flipH="1">
              <a:off x="7587344" y="3052138"/>
              <a:ext cx="250419" cy="148900"/>
            </a:xfrm>
            <a:custGeom>
              <a:avLst/>
              <a:gdLst/>
              <a:ahLst/>
              <a:cxnLst/>
              <a:rect l="l" t="t" r="r" b="b"/>
              <a:pathLst>
                <a:path w="37" h="22" extrusionOk="0">
                  <a:moveTo>
                    <a:pt x="22" y="0"/>
                  </a:moveTo>
                  <a:lnTo>
                    <a:pt x="8" y="3"/>
                  </a:lnTo>
                  <a:cubicBezTo>
                    <a:pt x="6" y="4"/>
                    <a:pt x="4" y="6"/>
                    <a:pt x="3" y="9"/>
                  </a:cubicBezTo>
                  <a:cubicBezTo>
                    <a:pt x="1" y="13"/>
                    <a:pt x="0" y="17"/>
                    <a:pt x="0" y="22"/>
                  </a:cubicBezTo>
                  <a:cubicBezTo>
                    <a:pt x="1" y="22"/>
                    <a:pt x="2" y="22"/>
                    <a:pt x="2" y="22"/>
                  </a:cubicBezTo>
                  <a:lnTo>
                    <a:pt x="37" y="14"/>
                  </a:lnTo>
                  <a:cubicBezTo>
                    <a:pt x="35" y="6"/>
                    <a:pt x="29" y="1"/>
                    <a:pt x="2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747;p40">
              <a:extLst>
                <a:ext uri="{FF2B5EF4-FFF2-40B4-BE49-F238E27FC236}">
                  <a16:creationId xmlns:a16="http://schemas.microsoft.com/office/drawing/2014/main" id="{60D063F8-4190-4277-82FF-6CA022B25025}"/>
                </a:ext>
              </a:extLst>
            </p:cNvPr>
            <p:cNvSpPr/>
            <p:nvPr/>
          </p:nvSpPr>
          <p:spPr>
            <a:xfrm flipH="1">
              <a:off x="7045898" y="2043676"/>
              <a:ext cx="128593" cy="155669"/>
            </a:xfrm>
            <a:custGeom>
              <a:avLst/>
              <a:gdLst/>
              <a:ahLst/>
              <a:cxnLst/>
              <a:rect l="l" t="t" r="r" b="b"/>
              <a:pathLst>
                <a:path w="19" h="23" extrusionOk="0">
                  <a:moveTo>
                    <a:pt x="0" y="22"/>
                  </a:moveTo>
                  <a:cubicBezTo>
                    <a:pt x="0" y="23"/>
                    <a:pt x="0" y="23"/>
                    <a:pt x="1" y="23"/>
                  </a:cubicBezTo>
                  <a:lnTo>
                    <a:pt x="2" y="22"/>
                  </a:lnTo>
                  <a:cubicBezTo>
                    <a:pt x="5" y="19"/>
                    <a:pt x="7" y="16"/>
                    <a:pt x="10" y="13"/>
                  </a:cubicBezTo>
                  <a:lnTo>
                    <a:pt x="19" y="2"/>
                  </a:lnTo>
                  <a:cubicBezTo>
                    <a:pt x="19" y="1"/>
                    <a:pt x="19" y="1"/>
                    <a:pt x="18" y="0"/>
                  </a:cubicBezTo>
                  <a:cubicBezTo>
                    <a:pt x="18" y="0"/>
                    <a:pt x="17" y="0"/>
                    <a:pt x="17" y="1"/>
                  </a:cubicBezTo>
                  <a:lnTo>
                    <a:pt x="8" y="12"/>
                  </a:lnTo>
                  <a:cubicBezTo>
                    <a:pt x="5" y="15"/>
                    <a:pt x="3" y="18"/>
                    <a:pt x="0" y="21"/>
                  </a:cubicBezTo>
                  <a:cubicBezTo>
                    <a:pt x="-1" y="21"/>
                    <a:pt x="-1" y="22"/>
                    <a:pt x="0" y="22"/>
                  </a:cubicBezTo>
                  <a:close/>
                </a:path>
              </a:pathLst>
            </a:custGeom>
            <a:solidFill>
              <a:srgbClr val="282324"/>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30" name="Google Shape;748;p40">
              <a:extLst>
                <a:ext uri="{FF2B5EF4-FFF2-40B4-BE49-F238E27FC236}">
                  <a16:creationId xmlns:a16="http://schemas.microsoft.com/office/drawing/2014/main" id="{8DDAFE19-708C-46CB-80A7-44BBA212D56F}"/>
                </a:ext>
              </a:extLst>
            </p:cNvPr>
            <p:cNvSpPr/>
            <p:nvPr/>
          </p:nvSpPr>
          <p:spPr>
            <a:xfrm flipH="1">
              <a:off x="7181259" y="2206113"/>
              <a:ext cx="277491" cy="196278"/>
            </a:xfrm>
            <a:custGeom>
              <a:avLst/>
              <a:gdLst/>
              <a:ahLst/>
              <a:cxnLst/>
              <a:rect l="l" t="t" r="r" b="b"/>
              <a:pathLst>
                <a:path w="41" h="29" extrusionOk="0">
                  <a:moveTo>
                    <a:pt x="41" y="2"/>
                  </a:moveTo>
                  <a:cubicBezTo>
                    <a:pt x="41" y="1"/>
                    <a:pt x="41" y="0"/>
                    <a:pt x="41" y="0"/>
                  </a:cubicBezTo>
                  <a:cubicBezTo>
                    <a:pt x="40" y="-1"/>
                    <a:pt x="39" y="-1"/>
                    <a:pt x="39" y="0"/>
                  </a:cubicBezTo>
                  <a:cubicBezTo>
                    <a:pt x="27" y="11"/>
                    <a:pt x="14" y="21"/>
                    <a:pt x="0" y="28"/>
                  </a:cubicBezTo>
                  <a:cubicBezTo>
                    <a:pt x="1" y="28"/>
                    <a:pt x="2" y="29"/>
                    <a:pt x="3" y="29"/>
                  </a:cubicBezTo>
                  <a:cubicBezTo>
                    <a:pt x="17" y="22"/>
                    <a:pt x="29" y="13"/>
                    <a:pt x="41" y="2"/>
                  </a:cubicBezTo>
                  <a:close/>
                </a:path>
              </a:pathLst>
            </a:custGeom>
            <a:solidFill>
              <a:srgbClr val="282324"/>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31" name="Google Shape;749;p40">
              <a:extLst>
                <a:ext uri="{FF2B5EF4-FFF2-40B4-BE49-F238E27FC236}">
                  <a16:creationId xmlns:a16="http://schemas.microsoft.com/office/drawing/2014/main" id="{A70A9B13-7377-4D59-84F8-AFBB733C4063}"/>
                </a:ext>
              </a:extLst>
            </p:cNvPr>
            <p:cNvSpPr/>
            <p:nvPr/>
          </p:nvSpPr>
          <p:spPr>
            <a:xfrm flipH="1">
              <a:off x="7438446" y="2395622"/>
              <a:ext cx="81217" cy="40609"/>
            </a:xfrm>
            <a:custGeom>
              <a:avLst/>
              <a:gdLst/>
              <a:ahLst/>
              <a:cxnLst/>
              <a:rect l="l" t="t" r="r" b="b"/>
              <a:pathLst>
                <a:path w="12" h="6" extrusionOk="0">
                  <a:moveTo>
                    <a:pt x="1" y="5"/>
                  </a:moveTo>
                  <a:cubicBezTo>
                    <a:pt x="1" y="6"/>
                    <a:pt x="1" y="6"/>
                    <a:pt x="2" y="6"/>
                  </a:cubicBezTo>
                  <a:lnTo>
                    <a:pt x="2" y="6"/>
                  </a:lnTo>
                  <a:cubicBezTo>
                    <a:pt x="6" y="5"/>
                    <a:pt x="9" y="3"/>
                    <a:pt x="12" y="1"/>
                  </a:cubicBezTo>
                  <a:cubicBezTo>
                    <a:pt x="11" y="1"/>
                    <a:pt x="10" y="0"/>
                    <a:pt x="9" y="0"/>
                  </a:cubicBezTo>
                  <a:cubicBezTo>
                    <a:pt x="6" y="1"/>
                    <a:pt x="4" y="3"/>
                    <a:pt x="1" y="4"/>
                  </a:cubicBezTo>
                  <a:cubicBezTo>
                    <a:pt x="1" y="4"/>
                    <a:pt x="0" y="5"/>
                    <a:pt x="1" y="5"/>
                  </a:cubicBezTo>
                  <a:close/>
                </a:path>
              </a:pathLst>
            </a:custGeom>
            <a:solidFill>
              <a:srgbClr val="282324"/>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32" name="Google Shape;750;p40">
              <a:extLst>
                <a:ext uri="{FF2B5EF4-FFF2-40B4-BE49-F238E27FC236}">
                  <a16:creationId xmlns:a16="http://schemas.microsoft.com/office/drawing/2014/main" id="{869EE4EF-09AE-4F8F-B0B4-1D1358B82614}"/>
                </a:ext>
              </a:extLst>
            </p:cNvPr>
            <p:cNvSpPr/>
            <p:nvPr/>
          </p:nvSpPr>
          <p:spPr>
            <a:xfrm flipH="1">
              <a:off x="7316621" y="4317791"/>
              <a:ext cx="487301" cy="148900"/>
            </a:xfrm>
            <a:custGeom>
              <a:avLst/>
              <a:gdLst/>
              <a:ahLst/>
              <a:cxnLst/>
              <a:rect l="l" t="t" r="r" b="b"/>
              <a:pathLst>
                <a:path w="72" h="22" extrusionOk="0">
                  <a:moveTo>
                    <a:pt x="64" y="14"/>
                  </a:moveTo>
                  <a:lnTo>
                    <a:pt x="8" y="14"/>
                  </a:lnTo>
                  <a:lnTo>
                    <a:pt x="8" y="14"/>
                  </a:lnTo>
                  <a:lnTo>
                    <a:pt x="8" y="14"/>
                  </a:lnTo>
                  <a:lnTo>
                    <a:pt x="8" y="8"/>
                  </a:lnTo>
                  <a:lnTo>
                    <a:pt x="64" y="8"/>
                  </a:lnTo>
                  <a:lnTo>
                    <a:pt x="64" y="14"/>
                  </a:lnTo>
                  <a:moveTo>
                    <a:pt x="68" y="2"/>
                  </a:moveTo>
                  <a:cubicBezTo>
                    <a:pt x="67" y="1"/>
                    <a:pt x="66" y="0"/>
                    <a:pt x="64" y="0"/>
                  </a:cubicBezTo>
                  <a:lnTo>
                    <a:pt x="8" y="0"/>
                  </a:lnTo>
                  <a:cubicBezTo>
                    <a:pt x="6" y="0"/>
                    <a:pt x="5" y="1"/>
                    <a:pt x="3" y="2"/>
                  </a:cubicBezTo>
                  <a:cubicBezTo>
                    <a:pt x="1" y="3"/>
                    <a:pt x="0" y="5"/>
                    <a:pt x="0" y="8"/>
                  </a:cubicBezTo>
                  <a:lnTo>
                    <a:pt x="0" y="14"/>
                  </a:lnTo>
                  <a:cubicBezTo>
                    <a:pt x="0" y="16"/>
                    <a:pt x="1" y="18"/>
                    <a:pt x="2" y="19"/>
                  </a:cubicBezTo>
                  <a:cubicBezTo>
                    <a:pt x="4" y="21"/>
                    <a:pt x="6" y="22"/>
                    <a:pt x="8" y="22"/>
                  </a:cubicBezTo>
                  <a:lnTo>
                    <a:pt x="64" y="22"/>
                  </a:lnTo>
                  <a:cubicBezTo>
                    <a:pt x="68" y="22"/>
                    <a:pt x="72" y="18"/>
                    <a:pt x="72" y="14"/>
                  </a:cubicBezTo>
                  <a:lnTo>
                    <a:pt x="72" y="8"/>
                  </a:lnTo>
                  <a:cubicBezTo>
                    <a:pt x="72" y="5"/>
                    <a:pt x="71" y="3"/>
                    <a:pt x="68" y="2"/>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751;p40">
              <a:extLst>
                <a:ext uri="{FF2B5EF4-FFF2-40B4-BE49-F238E27FC236}">
                  <a16:creationId xmlns:a16="http://schemas.microsoft.com/office/drawing/2014/main" id="{B980E454-3441-4DD6-B5F2-43D57476CE97}"/>
                </a:ext>
              </a:extLst>
            </p:cNvPr>
            <p:cNvSpPr/>
            <p:nvPr/>
          </p:nvSpPr>
          <p:spPr>
            <a:xfrm flipH="1">
              <a:off x="6362322" y="1759412"/>
              <a:ext cx="656503" cy="1489003"/>
            </a:xfrm>
            <a:custGeom>
              <a:avLst/>
              <a:gdLst/>
              <a:ahLst/>
              <a:cxnLst/>
              <a:rect l="l" t="t" r="r" b="b"/>
              <a:pathLst>
                <a:path w="97" h="220" extrusionOk="0">
                  <a:moveTo>
                    <a:pt x="28" y="145"/>
                  </a:moveTo>
                  <a:lnTo>
                    <a:pt x="28" y="145"/>
                  </a:lnTo>
                  <a:cubicBezTo>
                    <a:pt x="25" y="136"/>
                    <a:pt x="22" y="126"/>
                    <a:pt x="19" y="115"/>
                  </a:cubicBezTo>
                  <a:cubicBezTo>
                    <a:pt x="17" y="109"/>
                    <a:pt x="16" y="102"/>
                    <a:pt x="15" y="95"/>
                  </a:cubicBezTo>
                  <a:cubicBezTo>
                    <a:pt x="11" y="73"/>
                    <a:pt x="11" y="53"/>
                    <a:pt x="14" y="40"/>
                  </a:cubicBezTo>
                  <a:cubicBezTo>
                    <a:pt x="17" y="43"/>
                    <a:pt x="20" y="46"/>
                    <a:pt x="23" y="51"/>
                  </a:cubicBezTo>
                  <a:cubicBezTo>
                    <a:pt x="24" y="52"/>
                    <a:pt x="24" y="53"/>
                    <a:pt x="25" y="55"/>
                  </a:cubicBezTo>
                  <a:cubicBezTo>
                    <a:pt x="29" y="61"/>
                    <a:pt x="33" y="69"/>
                    <a:pt x="37" y="79"/>
                  </a:cubicBezTo>
                  <a:cubicBezTo>
                    <a:pt x="38" y="82"/>
                    <a:pt x="39" y="86"/>
                    <a:pt x="41" y="89"/>
                  </a:cubicBezTo>
                  <a:cubicBezTo>
                    <a:pt x="42" y="93"/>
                    <a:pt x="43" y="97"/>
                    <a:pt x="44" y="101"/>
                  </a:cubicBezTo>
                  <a:lnTo>
                    <a:pt x="44" y="101"/>
                  </a:lnTo>
                  <a:cubicBezTo>
                    <a:pt x="45" y="102"/>
                    <a:pt x="45" y="102"/>
                    <a:pt x="45" y="102"/>
                  </a:cubicBezTo>
                  <a:cubicBezTo>
                    <a:pt x="46" y="103"/>
                    <a:pt x="47" y="105"/>
                    <a:pt x="48" y="107"/>
                  </a:cubicBezTo>
                  <a:cubicBezTo>
                    <a:pt x="47" y="106"/>
                    <a:pt x="47" y="106"/>
                    <a:pt x="47" y="105"/>
                  </a:cubicBezTo>
                  <a:cubicBezTo>
                    <a:pt x="46" y="105"/>
                    <a:pt x="46" y="106"/>
                    <a:pt x="46" y="107"/>
                  </a:cubicBezTo>
                  <a:cubicBezTo>
                    <a:pt x="45" y="107"/>
                    <a:pt x="45" y="108"/>
                    <a:pt x="44" y="109"/>
                  </a:cubicBezTo>
                  <a:lnTo>
                    <a:pt x="44" y="110"/>
                  </a:lnTo>
                  <a:cubicBezTo>
                    <a:pt x="43" y="112"/>
                    <a:pt x="43" y="115"/>
                    <a:pt x="44" y="119"/>
                  </a:cubicBezTo>
                  <a:lnTo>
                    <a:pt x="44" y="120"/>
                  </a:lnTo>
                  <a:cubicBezTo>
                    <a:pt x="44" y="121"/>
                    <a:pt x="44" y="121"/>
                    <a:pt x="44" y="121"/>
                  </a:cubicBezTo>
                  <a:cubicBezTo>
                    <a:pt x="45" y="124"/>
                    <a:pt x="46" y="126"/>
                    <a:pt x="48" y="127"/>
                  </a:cubicBezTo>
                  <a:cubicBezTo>
                    <a:pt x="49" y="128"/>
                    <a:pt x="49" y="128"/>
                    <a:pt x="50" y="129"/>
                  </a:cubicBezTo>
                  <a:cubicBezTo>
                    <a:pt x="50" y="128"/>
                    <a:pt x="50" y="128"/>
                    <a:pt x="51" y="128"/>
                  </a:cubicBezTo>
                  <a:cubicBezTo>
                    <a:pt x="51" y="127"/>
                    <a:pt x="51" y="127"/>
                    <a:pt x="51" y="126"/>
                  </a:cubicBezTo>
                  <a:cubicBezTo>
                    <a:pt x="51" y="127"/>
                    <a:pt x="51" y="128"/>
                    <a:pt x="51" y="128"/>
                  </a:cubicBezTo>
                  <a:cubicBezTo>
                    <a:pt x="51" y="131"/>
                    <a:pt x="52" y="134"/>
                    <a:pt x="52" y="137"/>
                  </a:cubicBezTo>
                  <a:cubicBezTo>
                    <a:pt x="54" y="149"/>
                    <a:pt x="54" y="160"/>
                    <a:pt x="54" y="170"/>
                  </a:cubicBezTo>
                  <a:lnTo>
                    <a:pt x="54" y="171"/>
                  </a:lnTo>
                  <a:cubicBezTo>
                    <a:pt x="54" y="172"/>
                    <a:pt x="54" y="173"/>
                    <a:pt x="53" y="175"/>
                  </a:cubicBezTo>
                  <a:cubicBezTo>
                    <a:pt x="53" y="178"/>
                    <a:pt x="53" y="181"/>
                    <a:pt x="52" y="184"/>
                  </a:cubicBezTo>
                  <a:cubicBezTo>
                    <a:pt x="52" y="185"/>
                    <a:pt x="51" y="186"/>
                    <a:pt x="51" y="186"/>
                  </a:cubicBezTo>
                  <a:cubicBezTo>
                    <a:pt x="50" y="185"/>
                    <a:pt x="49" y="184"/>
                    <a:pt x="48" y="183"/>
                  </a:cubicBezTo>
                  <a:cubicBezTo>
                    <a:pt x="47" y="181"/>
                    <a:pt x="46" y="180"/>
                    <a:pt x="44" y="178"/>
                  </a:cubicBezTo>
                  <a:lnTo>
                    <a:pt x="44" y="177"/>
                  </a:lnTo>
                  <a:cubicBezTo>
                    <a:pt x="43" y="176"/>
                    <a:pt x="42" y="174"/>
                    <a:pt x="41" y="171"/>
                  </a:cubicBezTo>
                  <a:cubicBezTo>
                    <a:pt x="39" y="169"/>
                    <a:pt x="38" y="167"/>
                    <a:pt x="37" y="164"/>
                  </a:cubicBezTo>
                  <a:cubicBezTo>
                    <a:pt x="34" y="159"/>
                    <a:pt x="31" y="152"/>
                    <a:pt x="28" y="145"/>
                  </a:cubicBezTo>
                  <a:moveTo>
                    <a:pt x="12" y="132"/>
                  </a:moveTo>
                  <a:cubicBezTo>
                    <a:pt x="17" y="148"/>
                    <a:pt x="23" y="163"/>
                    <a:pt x="29" y="175"/>
                  </a:cubicBezTo>
                  <a:cubicBezTo>
                    <a:pt x="31" y="180"/>
                    <a:pt x="34" y="185"/>
                    <a:pt x="37" y="189"/>
                  </a:cubicBezTo>
                  <a:cubicBezTo>
                    <a:pt x="38" y="191"/>
                    <a:pt x="39" y="193"/>
                    <a:pt x="40" y="195"/>
                  </a:cubicBezTo>
                  <a:cubicBezTo>
                    <a:pt x="42" y="197"/>
                    <a:pt x="43" y="199"/>
                    <a:pt x="44" y="200"/>
                  </a:cubicBezTo>
                  <a:lnTo>
                    <a:pt x="44" y="201"/>
                  </a:lnTo>
                  <a:cubicBezTo>
                    <a:pt x="46" y="202"/>
                    <a:pt x="47" y="204"/>
                    <a:pt x="48" y="205"/>
                  </a:cubicBezTo>
                  <a:cubicBezTo>
                    <a:pt x="49" y="207"/>
                    <a:pt x="51" y="208"/>
                    <a:pt x="52" y="209"/>
                  </a:cubicBezTo>
                  <a:cubicBezTo>
                    <a:pt x="54" y="211"/>
                    <a:pt x="56" y="213"/>
                    <a:pt x="58" y="214"/>
                  </a:cubicBezTo>
                  <a:cubicBezTo>
                    <a:pt x="59" y="215"/>
                    <a:pt x="60" y="216"/>
                    <a:pt x="61" y="217"/>
                  </a:cubicBezTo>
                  <a:cubicBezTo>
                    <a:pt x="63" y="217"/>
                    <a:pt x="64" y="218"/>
                    <a:pt x="65" y="219"/>
                  </a:cubicBezTo>
                  <a:cubicBezTo>
                    <a:pt x="69" y="220"/>
                    <a:pt x="73" y="221"/>
                    <a:pt x="76" y="220"/>
                  </a:cubicBezTo>
                  <a:cubicBezTo>
                    <a:pt x="80" y="219"/>
                    <a:pt x="83" y="217"/>
                    <a:pt x="85" y="214"/>
                  </a:cubicBezTo>
                  <a:cubicBezTo>
                    <a:pt x="95" y="203"/>
                    <a:pt x="99" y="178"/>
                    <a:pt x="96" y="146"/>
                  </a:cubicBezTo>
                  <a:lnTo>
                    <a:pt x="87" y="143"/>
                  </a:lnTo>
                  <a:cubicBezTo>
                    <a:pt x="86" y="143"/>
                    <a:pt x="86" y="142"/>
                    <a:pt x="86" y="141"/>
                  </a:cubicBezTo>
                  <a:lnTo>
                    <a:pt x="87" y="141"/>
                  </a:lnTo>
                  <a:lnTo>
                    <a:pt x="96" y="141"/>
                  </a:lnTo>
                  <a:cubicBezTo>
                    <a:pt x="95" y="129"/>
                    <a:pt x="92" y="115"/>
                    <a:pt x="89" y="101"/>
                  </a:cubicBezTo>
                  <a:cubicBezTo>
                    <a:pt x="88" y="100"/>
                    <a:pt x="88" y="99"/>
                    <a:pt x="88" y="98"/>
                  </a:cubicBezTo>
                  <a:lnTo>
                    <a:pt x="87" y="98"/>
                  </a:lnTo>
                  <a:cubicBezTo>
                    <a:pt x="86" y="98"/>
                    <a:pt x="86" y="98"/>
                    <a:pt x="86" y="97"/>
                  </a:cubicBezTo>
                  <a:lnTo>
                    <a:pt x="86" y="96"/>
                  </a:lnTo>
                  <a:lnTo>
                    <a:pt x="87" y="96"/>
                  </a:lnTo>
                  <a:cubicBezTo>
                    <a:pt x="84" y="84"/>
                    <a:pt x="80" y="73"/>
                    <a:pt x="76" y="63"/>
                  </a:cubicBezTo>
                  <a:lnTo>
                    <a:pt x="71" y="69"/>
                  </a:lnTo>
                  <a:cubicBezTo>
                    <a:pt x="71" y="70"/>
                    <a:pt x="70" y="70"/>
                    <a:pt x="70" y="70"/>
                  </a:cubicBezTo>
                  <a:lnTo>
                    <a:pt x="70" y="70"/>
                  </a:lnTo>
                  <a:cubicBezTo>
                    <a:pt x="69" y="69"/>
                    <a:pt x="69" y="69"/>
                    <a:pt x="69" y="68"/>
                  </a:cubicBezTo>
                  <a:lnTo>
                    <a:pt x="74" y="57"/>
                  </a:lnTo>
                  <a:cubicBezTo>
                    <a:pt x="67" y="42"/>
                    <a:pt x="60" y="29"/>
                    <a:pt x="52" y="19"/>
                  </a:cubicBezTo>
                  <a:cubicBezTo>
                    <a:pt x="51" y="17"/>
                    <a:pt x="49" y="16"/>
                    <a:pt x="48" y="15"/>
                  </a:cubicBezTo>
                  <a:cubicBezTo>
                    <a:pt x="47" y="13"/>
                    <a:pt x="46" y="12"/>
                    <a:pt x="45" y="11"/>
                  </a:cubicBezTo>
                  <a:cubicBezTo>
                    <a:pt x="44" y="11"/>
                    <a:pt x="44" y="11"/>
                    <a:pt x="44" y="11"/>
                  </a:cubicBezTo>
                  <a:cubicBezTo>
                    <a:pt x="43" y="9"/>
                    <a:pt x="42" y="8"/>
                    <a:pt x="41" y="7"/>
                  </a:cubicBezTo>
                  <a:cubicBezTo>
                    <a:pt x="40" y="7"/>
                    <a:pt x="40" y="7"/>
                    <a:pt x="40" y="7"/>
                  </a:cubicBezTo>
                  <a:cubicBezTo>
                    <a:pt x="37" y="5"/>
                    <a:pt x="35" y="4"/>
                    <a:pt x="33" y="2"/>
                  </a:cubicBezTo>
                  <a:cubicBezTo>
                    <a:pt x="29" y="1"/>
                    <a:pt x="25" y="0"/>
                    <a:pt x="21" y="1"/>
                  </a:cubicBezTo>
                  <a:cubicBezTo>
                    <a:pt x="20" y="1"/>
                    <a:pt x="18" y="2"/>
                    <a:pt x="17" y="2"/>
                  </a:cubicBezTo>
                  <a:cubicBezTo>
                    <a:pt x="15" y="4"/>
                    <a:pt x="13" y="5"/>
                    <a:pt x="12" y="7"/>
                  </a:cubicBezTo>
                  <a:cubicBezTo>
                    <a:pt x="11" y="8"/>
                    <a:pt x="10" y="9"/>
                    <a:pt x="9" y="11"/>
                  </a:cubicBezTo>
                  <a:cubicBezTo>
                    <a:pt x="8" y="12"/>
                    <a:pt x="8" y="12"/>
                    <a:pt x="8" y="13"/>
                  </a:cubicBezTo>
                  <a:cubicBezTo>
                    <a:pt x="7" y="14"/>
                    <a:pt x="6" y="16"/>
                    <a:pt x="5" y="18"/>
                  </a:cubicBezTo>
                  <a:cubicBezTo>
                    <a:pt x="-3" y="39"/>
                    <a:pt x="-2" y="77"/>
                    <a:pt x="9" y="119"/>
                  </a:cubicBezTo>
                  <a:cubicBezTo>
                    <a:pt x="10" y="124"/>
                    <a:pt x="11" y="128"/>
                    <a:pt x="12" y="132"/>
                  </a:cubicBezTo>
                  <a:close/>
                </a:path>
              </a:pathLst>
            </a:custGeom>
            <a:solidFill>
              <a:srgbClr val="F5F1EA"/>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752;p40">
              <a:extLst>
                <a:ext uri="{FF2B5EF4-FFF2-40B4-BE49-F238E27FC236}">
                  <a16:creationId xmlns:a16="http://schemas.microsoft.com/office/drawing/2014/main" id="{27130F29-F6DA-41C0-AE69-D47A6A507467}"/>
                </a:ext>
              </a:extLst>
            </p:cNvPr>
            <p:cNvSpPr/>
            <p:nvPr/>
          </p:nvSpPr>
          <p:spPr>
            <a:xfrm flipH="1">
              <a:off x="6186352" y="3552984"/>
              <a:ext cx="839241" cy="663283"/>
            </a:xfrm>
            <a:custGeom>
              <a:avLst/>
              <a:gdLst/>
              <a:ahLst/>
              <a:cxnLst/>
              <a:rect l="l" t="t" r="r" b="b"/>
              <a:pathLst>
                <a:path w="124" h="98" extrusionOk="0">
                  <a:moveTo>
                    <a:pt x="95" y="60"/>
                  </a:moveTo>
                  <a:cubicBezTo>
                    <a:pt x="89" y="76"/>
                    <a:pt x="73" y="84"/>
                    <a:pt x="73" y="84"/>
                  </a:cubicBezTo>
                  <a:cubicBezTo>
                    <a:pt x="73" y="84"/>
                    <a:pt x="60" y="77"/>
                    <a:pt x="53" y="64"/>
                  </a:cubicBezTo>
                  <a:cubicBezTo>
                    <a:pt x="51" y="61"/>
                    <a:pt x="50" y="58"/>
                    <a:pt x="49" y="54"/>
                  </a:cubicBezTo>
                  <a:cubicBezTo>
                    <a:pt x="48" y="51"/>
                    <a:pt x="48" y="49"/>
                    <a:pt x="48" y="46"/>
                  </a:cubicBezTo>
                  <a:cubicBezTo>
                    <a:pt x="48" y="44"/>
                    <a:pt x="48" y="43"/>
                    <a:pt x="49" y="41"/>
                  </a:cubicBezTo>
                  <a:cubicBezTo>
                    <a:pt x="50" y="38"/>
                    <a:pt x="51" y="35"/>
                    <a:pt x="53" y="33"/>
                  </a:cubicBezTo>
                  <a:cubicBezTo>
                    <a:pt x="57" y="27"/>
                    <a:pt x="65" y="23"/>
                    <a:pt x="73" y="23"/>
                  </a:cubicBezTo>
                  <a:cubicBezTo>
                    <a:pt x="81" y="23"/>
                    <a:pt x="88" y="26"/>
                    <a:pt x="92" y="32"/>
                  </a:cubicBezTo>
                  <a:cubicBezTo>
                    <a:pt x="95" y="36"/>
                    <a:pt x="98" y="41"/>
                    <a:pt x="98" y="46"/>
                  </a:cubicBezTo>
                  <a:cubicBezTo>
                    <a:pt x="98" y="52"/>
                    <a:pt x="96" y="56"/>
                    <a:pt x="95" y="60"/>
                  </a:cubicBezTo>
                  <a:moveTo>
                    <a:pt x="108" y="0"/>
                  </a:moveTo>
                  <a:cubicBezTo>
                    <a:pt x="107" y="0"/>
                    <a:pt x="106" y="0"/>
                    <a:pt x="105" y="0"/>
                  </a:cubicBezTo>
                  <a:lnTo>
                    <a:pt x="84" y="0"/>
                  </a:lnTo>
                  <a:lnTo>
                    <a:pt x="53" y="0"/>
                  </a:lnTo>
                  <a:lnTo>
                    <a:pt x="49" y="0"/>
                  </a:lnTo>
                  <a:lnTo>
                    <a:pt x="45" y="0"/>
                  </a:lnTo>
                  <a:lnTo>
                    <a:pt x="45" y="0"/>
                  </a:lnTo>
                  <a:lnTo>
                    <a:pt x="41" y="0"/>
                  </a:lnTo>
                  <a:lnTo>
                    <a:pt x="40" y="0"/>
                  </a:lnTo>
                  <a:cubicBezTo>
                    <a:pt x="39" y="0"/>
                    <a:pt x="38" y="0"/>
                    <a:pt x="38" y="0"/>
                  </a:cubicBezTo>
                  <a:cubicBezTo>
                    <a:pt x="29" y="1"/>
                    <a:pt x="22" y="9"/>
                    <a:pt x="22" y="18"/>
                  </a:cubicBezTo>
                  <a:lnTo>
                    <a:pt x="22" y="43"/>
                  </a:lnTo>
                  <a:lnTo>
                    <a:pt x="0" y="59"/>
                  </a:lnTo>
                  <a:lnTo>
                    <a:pt x="22" y="59"/>
                  </a:lnTo>
                  <a:lnTo>
                    <a:pt x="22" y="80"/>
                  </a:lnTo>
                  <a:cubicBezTo>
                    <a:pt x="22" y="89"/>
                    <a:pt x="29" y="96"/>
                    <a:pt x="38" y="98"/>
                  </a:cubicBezTo>
                  <a:cubicBezTo>
                    <a:pt x="38" y="98"/>
                    <a:pt x="39" y="98"/>
                    <a:pt x="40" y="98"/>
                  </a:cubicBezTo>
                  <a:lnTo>
                    <a:pt x="41" y="98"/>
                  </a:lnTo>
                  <a:lnTo>
                    <a:pt x="45" y="98"/>
                  </a:lnTo>
                  <a:lnTo>
                    <a:pt x="45" y="98"/>
                  </a:lnTo>
                  <a:lnTo>
                    <a:pt x="49" y="98"/>
                  </a:lnTo>
                  <a:lnTo>
                    <a:pt x="53" y="98"/>
                  </a:lnTo>
                  <a:lnTo>
                    <a:pt x="93" y="98"/>
                  </a:lnTo>
                  <a:lnTo>
                    <a:pt x="105" y="98"/>
                  </a:lnTo>
                  <a:cubicBezTo>
                    <a:pt x="109" y="98"/>
                    <a:pt x="113" y="97"/>
                    <a:pt x="116" y="95"/>
                  </a:cubicBezTo>
                  <a:cubicBezTo>
                    <a:pt x="121" y="92"/>
                    <a:pt x="124" y="86"/>
                    <a:pt x="124" y="80"/>
                  </a:cubicBezTo>
                  <a:lnTo>
                    <a:pt x="124" y="18"/>
                  </a:lnTo>
                  <a:cubicBezTo>
                    <a:pt x="124" y="9"/>
                    <a:pt x="117" y="1"/>
                    <a:pt x="108"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753;p40">
              <a:extLst>
                <a:ext uri="{FF2B5EF4-FFF2-40B4-BE49-F238E27FC236}">
                  <a16:creationId xmlns:a16="http://schemas.microsoft.com/office/drawing/2014/main" id="{0D0732E0-1822-4507-9A9A-0C298E99AB44}"/>
                </a:ext>
              </a:extLst>
            </p:cNvPr>
            <p:cNvSpPr/>
            <p:nvPr/>
          </p:nvSpPr>
          <p:spPr>
            <a:xfrm flipH="1">
              <a:off x="6450307" y="3776335"/>
              <a:ext cx="162434" cy="162437"/>
            </a:xfrm>
            <a:custGeom>
              <a:avLst/>
              <a:gdLst/>
              <a:ahLst/>
              <a:cxnLst/>
              <a:rect l="l" t="t" r="r" b="b"/>
              <a:pathLst>
                <a:path w="24" h="24" extrusionOk="0">
                  <a:moveTo>
                    <a:pt x="12" y="0"/>
                  </a:moveTo>
                  <a:cubicBezTo>
                    <a:pt x="5" y="0"/>
                    <a:pt x="0" y="5"/>
                    <a:pt x="0" y="11"/>
                  </a:cubicBezTo>
                  <a:cubicBezTo>
                    <a:pt x="0" y="18"/>
                    <a:pt x="5" y="23"/>
                    <a:pt x="12" y="23"/>
                  </a:cubicBezTo>
                  <a:cubicBezTo>
                    <a:pt x="12" y="23"/>
                    <a:pt x="13" y="23"/>
                    <a:pt x="13" y="24"/>
                  </a:cubicBezTo>
                  <a:cubicBezTo>
                    <a:pt x="14" y="24"/>
                    <a:pt x="15" y="24"/>
                    <a:pt x="16" y="23"/>
                  </a:cubicBezTo>
                  <a:cubicBezTo>
                    <a:pt x="16" y="23"/>
                    <a:pt x="16" y="22"/>
                    <a:pt x="17" y="22"/>
                  </a:cubicBezTo>
                  <a:cubicBezTo>
                    <a:pt x="21" y="20"/>
                    <a:pt x="24" y="16"/>
                    <a:pt x="24" y="11"/>
                  </a:cubicBezTo>
                  <a:cubicBezTo>
                    <a:pt x="24" y="5"/>
                    <a:pt x="18" y="0"/>
                    <a:pt x="12" y="0"/>
                  </a:cubicBezTo>
                  <a:close/>
                </a:path>
              </a:pathLst>
            </a:custGeom>
            <a:solidFill>
              <a:srgbClr val="FAF8F3"/>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754;p40">
              <a:extLst>
                <a:ext uri="{FF2B5EF4-FFF2-40B4-BE49-F238E27FC236}">
                  <a16:creationId xmlns:a16="http://schemas.microsoft.com/office/drawing/2014/main" id="{83CB63A7-23BF-4AFA-BBDE-068B796C05B9}"/>
                </a:ext>
              </a:extLst>
            </p:cNvPr>
            <p:cNvSpPr/>
            <p:nvPr/>
          </p:nvSpPr>
          <p:spPr>
            <a:xfrm flipH="1">
              <a:off x="7363997" y="1421002"/>
              <a:ext cx="1218253" cy="839256"/>
            </a:xfrm>
            <a:custGeom>
              <a:avLst/>
              <a:gdLst/>
              <a:ahLst/>
              <a:cxnLst/>
              <a:rect l="l" t="t" r="r" b="b"/>
              <a:pathLst>
                <a:path w="180" h="124" extrusionOk="0">
                  <a:moveTo>
                    <a:pt x="107" y="57"/>
                  </a:moveTo>
                  <a:cubicBezTo>
                    <a:pt x="107" y="58"/>
                    <a:pt x="107" y="59"/>
                    <a:pt x="107" y="61"/>
                  </a:cubicBezTo>
                  <a:cubicBezTo>
                    <a:pt x="107" y="62"/>
                    <a:pt x="107" y="62"/>
                    <a:pt x="107" y="63"/>
                  </a:cubicBezTo>
                  <a:lnTo>
                    <a:pt x="107" y="63"/>
                  </a:lnTo>
                  <a:cubicBezTo>
                    <a:pt x="108" y="63"/>
                    <a:pt x="109" y="64"/>
                    <a:pt x="109" y="65"/>
                  </a:cubicBezTo>
                  <a:cubicBezTo>
                    <a:pt x="109" y="66"/>
                    <a:pt x="108" y="67"/>
                    <a:pt x="107" y="68"/>
                  </a:cubicBezTo>
                  <a:cubicBezTo>
                    <a:pt x="107" y="74"/>
                    <a:pt x="105" y="80"/>
                    <a:pt x="102" y="85"/>
                  </a:cubicBezTo>
                  <a:lnTo>
                    <a:pt x="102" y="85"/>
                  </a:lnTo>
                  <a:cubicBezTo>
                    <a:pt x="103" y="85"/>
                    <a:pt x="103" y="86"/>
                    <a:pt x="102" y="87"/>
                  </a:cubicBezTo>
                  <a:cubicBezTo>
                    <a:pt x="101" y="88"/>
                    <a:pt x="100" y="88"/>
                    <a:pt x="99" y="89"/>
                  </a:cubicBezTo>
                  <a:cubicBezTo>
                    <a:pt x="93" y="97"/>
                    <a:pt x="84" y="102"/>
                    <a:pt x="74" y="104"/>
                  </a:cubicBezTo>
                  <a:cubicBezTo>
                    <a:pt x="71" y="105"/>
                    <a:pt x="69" y="106"/>
                    <a:pt x="67" y="106"/>
                  </a:cubicBezTo>
                  <a:lnTo>
                    <a:pt x="67" y="106"/>
                  </a:lnTo>
                  <a:cubicBezTo>
                    <a:pt x="66" y="106"/>
                    <a:pt x="66" y="106"/>
                    <a:pt x="66" y="106"/>
                  </a:cubicBezTo>
                  <a:cubicBezTo>
                    <a:pt x="65" y="106"/>
                    <a:pt x="65" y="106"/>
                    <a:pt x="65" y="106"/>
                  </a:cubicBezTo>
                  <a:cubicBezTo>
                    <a:pt x="64" y="106"/>
                    <a:pt x="64" y="106"/>
                    <a:pt x="64" y="106"/>
                  </a:cubicBezTo>
                  <a:cubicBezTo>
                    <a:pt x="62" y="106"/>
                    <a:pt x="60" y="105"/>
                    <a:pt x="58" y="104"/>
                  </a:cubicBezTo>
                  <a:cubicBezTo>
                    <a:pt x="49" y="103"/>
                    <a:pt x="41" y="98"/>
                    <a:pt x="36" y="93"/>
                  </a:cubicBezTo>
                  <a:cubicBezTo>
                    <a:pt x="34" y="92"/>
                    <a:pt x="33" y="90"/>
                    <a:pt x="32" y="89"/>
                  </a:cubicBezTo>
                  <a:lnTo>
                    <a:pt x="32" y="89"/>
                  </a:lnTo>
                  <a:cubicBezTo>
                    <a:pt x="31" y="88"/>
                    <a:pt x="30" y="87"/>
                    <a:pt x="29" y="87"/>
                  </a:cubicBezTo>
                  <a:cubicBezTo>
                    <a:pt x="29" y="86"/>
                    <a:pt x="29" y="85"/>
                    <a:pt x="29" y="85"/>
                  </a:cubicBezTo>
                  <a:lnTo>
                    <a:pt x="29" y="85"/>
                  </a:lnTo>
                  <a:cubicBezTo>
                    <a:pt x="29" y="84"/>
                    <a:pt x="28" y="83"/>
                    <a:pt x="28" y="82"/>
                  </a:cubicBezTo>
                  <a:cubicBezTo>
                    <a:pt x="28" y="81"/>
                    <a:pt x="27" y="81"/>
                    <a:pt x="27" y="80"/>
                  </a:cubicBezTo>
                  <a:cubicBezTo>
                    <a:pt x="25" y="77"/>
                    <a:pt x="24" y="72"/>
                    <a:pt x="24" y="68"/>
                  </a:cubicBezTo>
                  <a:lnTo>
                    <a:pt x="23" y="67"/>
                  </a:lnTo>
                  <a:cubicBezTo>
                    <a:pt x="23" y="66"/>
                    <a:pt x="22" y="65"/>
                    <a:pt x="22" y="65"/>
                  </a:cubicBezTo>
                  <a:cubicBezTo>
                    <a:pt x="22" y="64"/>
                    <a:pt x="23" y="64"/>
                    <a:pt x="23" y="64"/>
                  </a:cubicBezTo>
                  <a:lnTo>
                    <a:pt x="24" y="63"/>
                  </a:lnTo>
                  <a:lnTo>
                    <a:pt x="24" y="63"/>
                  </a:lnTo>
                  <a:cubicBezTo>
                    <a:pt x="24" y="58"/>
                    <a:pt x="25" y="53"/>
                    <a:pt x="27" y="49"/>
                  </a:cubicBezTo>
                  <a:lnTo>
                    <a:pt x="27" y="49"/>
                  </a:lnTo>
                  <a:cubicBezTo>
                    <a:pt x="27" y="48"/>
                    <a:pt x="27" y="48"/>
                    <a:pt x="27" y="48"/>
                  </a:cubicBezTo>
                  <a:cubicBezTo>
                    <a:pt x="27" y="47"/>
                    <a:pt x="27" y="47"/>
                    <a:pt x="27" y="47"/>
                  </a:cubicBezTo>
                  <a:lnTo>
                    <a:pt x="27" y="46"/>
                  </a:lnTo>
                  <a:lnTo>
                    <a:pt x="27" y="46"/>
                  </a:lnTo>
                  <a:cubicBezTo>
                    <a:pt x="27" y="45"/>
                    <a:pt x="28" y="45"/>
                    <a:pt x="29" y="45"/>
                  </a:cubicBezTo>
                  <a:lnTo>
                    <a:pt x="29" y="45"/>
                  </a:lnTo>
                  <a:cubicBezTo>
                    <a:pt x="32" y="39"/>
                    <a:pt x="38" y="34"/>
                    <a:pt x="44" y="30"/>
                  </a:cubicBezTo>
                  <a:cubicBezTo>
                    <a:pt x="44" y="29"/>
                    <a:pt x="45" y="29"/>
                    <a:pt x="45" y="28"/>
                  </a:cubicBezTo>
                  <a:cubicBezTo>
                    <a:pt x="46" y="27"/>
                    <a:pt x="47" y="28"/>
                    <a:pt x="47" y="28"/>
                  </a:cubicBezTo>
                  <a:lnTo>
                    <a:pt x="47" y="28"/>
                  </a:lnTo>
                  <a:cubicBezTo>
                    <a:pt x="50" y="27"/>
                    <a:pt x="54" y="26"/>
                    <a:pt x="58" y="25"/>
                  </a:cubicBezTo>
                  <a:cubicBezTo>
                    <a:pt x="60" y="24"/>
                    <a:pt x="62" y="23"/>
                    <a:pt x="64" y="23"/>
                  </a:cubicBezTo>
                  <a:lnTo>
                    <a:pt x="65" y="24"/>
                  </a:lnTo>
                  <a:cubicBezTo>
                    <a:pt x="65" y="23"/>
                    <a:pt x="65" y="23"/>
                    <a:pt x="66" y="23"/>
                  </a:cubicBezTo>
                  <a:lnTo>
                    <a:pt x="67" y="24"/>
                  </a:lnTo>
                  <a:cubicBezTo>
                    <a:pt x="67" y="23"/>
                    <a:pt x="67" y="23"/>
                    <a:pt x="67" y="23"/>
                  </a:cubicBezTo>
                  <a:cubicBezTo>
                    <a:pt x="69" y="23"/>
                    <a:pt x="71" y="24"/>
                    <a:pt x="74" y="25"/>
                  </a:cubicBezTo>
                  <a:cubicBezTo>
                    <a:pt x="77" y="26"/>
                    <a:pt x="81" y="27"/>
                    <a:pt x="84" y="29"/>
                  </a:cubicBezTo>
                  <a:cubicBezTo>
                    <a:pt x="84" y="28"/>
                    <a:pt x="84" y="28"/>
                    <a:pt x="84" y="28"/>
                  </a:cubicBezTo>
                  <a:cubicBezTo>
                    <a:pt x="85" y="28"/>
                    <a:pt x="85" y="28"/>
                    <a:pt x="86" y="28"/>
                  </a:cubicBezTo>
                  <a:cubicBezTo>
                    <a:pt x="87" y="29"/>
                    <a:pt x="87" y="29"/>
                    <a:pt x="87" y="30"/>
                  </a:cubicBezTo>
                  <a:cubicBezTo>
                    <a:pt x="94" y="34"/>
                    <a:pt x="99" y="39"/>
                    <a:pt x="102" y="45"/>
                  </a:cubicBezTo>
                  <a:lnTo>
                    <a:pt x="103" y="45"/>
                  </a:lnTo>
                  <a:cubicBezTo>
                    <a:pt x="103" y="45"/>
                    <a:pt x="104" y="45"/>
                    <a:pt x="104" y="46"/>
                  </a:cubicBezTo>
                  <a:lnTo>
                    <a:pt x="104" y="47"/>
                  </a:lnTo>
                  <a:cubicBezTo>
                    <a:pt x="104" y="48"/>
                    <a:pt x="104" y="48"/>
                    <a:pt x="104" y="49"/>
                  </a:cubicBezTo>
                  <a:cubicBezTo>
                    <a:pt x="104" y="50"/>
                    <a:pt x="105" y="51"/>
                    <a:pt x="105" y="52"/>
                  </a:cubicBezTo>
                  <a:cubicBezTo>
                    <a:pt x="106" y="54"/>
                    <a:pt x="106" y="55"/>
                    <a:pt x="107" y="57"/>
                  </a:cubicBezTo>
                  <a:moveTo>
                    <a:pt x="129" y="49"/>
                  </a:moveTo>
                  <a:lnTo>
                    <a:pt x="174" y="49"/>
                  </a:lnTo>
                  <a:cubicBezTo>
                    <a:pt x="177" y="49"/>
                    <a:pt x="180" y="46"/>
                    <a:pt x="180" y="43"/>
                  </a:cubicBezTo>
                  <a:cubicBezTo>
                    <a:pt x="180" y="42"/>
                    <a:pt x="179" y="41"/>
                    <a:pt x="178" y="40"/>
                  </a:cubicBezTo>
                  <a:cubicBezTo>
                    <a:pt x="177" y="39"/>
                    <a:pt x="175" y="38"/>
                    <a:pt x="174" y="38"/>
                  </a:cubicBezTo>
                  <a:lnTo>
                    <a:pt x="129" y="38"/>
                  </a:lnTo>
                  <a:lnTo>
                    <a:pt x="129" y="22"/>
                  </a:lnTo>
                  <a:lnTo>
                    <a:pt x="129" y="21"/>
                  </a:lnTo>
                  <a:cubicBezTo>
                    <a:pt x="129" y="20"/>
                    <a:pt x="129" y="19"/>
                    <a:pt x="129" y="17"/>
                  </a:cubicBezTo>
                  <a:cubicBezTo>
                    <a:pt x="128" y="16"/>
                    <a:pt x="128" y="15"/>
                    <a:pt x="127" y="14"/>
                  </a:cubicBezTo>
                  <a:cubicBezTo>
                    <a:pt x="124" y="6"/>
                    <a:pt x="115" y="0"/>
                    <a:pt x="106" y="0"/>
                  </a:cubicBezTo>
                  <a:lnTo>
                    <a:pt x="24" y="0"/>
                  </a:lnTo>
                  <a:cubicBezTo>
                    <a:pt x="10" y="0"/>
                    <a:pt x="0" y="10"/>
                    <a:pt x="0" y="22"/>
                  </a:cubicBezTo>
                  <a:lnTo>
                    <a:pt x="0" y="101"/>
                  </a:lnTo>
                  <a:cubicBezTo>
                    <a:pt x="0" y="113"/>
                    <a:pt x="8" y="122"/>
                    <a:pt x="19" y="124"/>
                  </a:cubicBezTo>
                  <a:cubicBezTo>
                    <a:pt x="21" y="124"/>
                    <a:pt x="22" y="124"/>
                    <a:pt x="23" y="124"/>
                  </a:cubicBezTo>
                  <a:lnTo>
                    <a:pt x="24" y="124"/>
                  </a:lnTo>
                  <a:lnTo>
                    <a:pt x="27" y="124"/>
                  </a:lnTo>
                  <a:lnTo>
                    <a:pt x="28" y="124"/>
                  </a:lnTo>
                  <a:lnTo>
                    <a:pt x="32" y="124"/>
                  </a:lnTo>
                  <a:lnTo>
                    <a:pt x="36" y="124"/>
                  </a:lnTo>
                  <a:lnTo>
                    <a:pt x="106" y="124"/>
                  </a:lnTo>
                  <a:cubicBezTo>
                    <a:pt x="119" y="124"/>
                    <a:pt x="129" y="114"/>
                    <a:pt x="129" y="101"/>
                  </a:cubicBezTo>
                  <a:lnTo>
                    <a:pt x="129" y="75"/>
                  </a:lnTo>
                  <a:lnTo>
                    <a:pt x="157" y="75"/>
                  </a:lnTo>
                  <a:lnTo>
                    <a:pt x="138" y="61"/>
                  </a:lnTo>
                  <a:lnTo>
                    <a:pt x="132" y="57"/>
                  </a:lnTo>
                  <a:lnTo>
                    <a:pt x="129" y="54"/>
                  </a:lnTo>
                  <a:lnTo>
                    <a:pt x="129" y="52"/>
                  </a:lnTo>
                  <a:lnTo>
                    <a:pt x="129" y="49"/>
                  </a:ln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755;p40">
              <a:extLst>
                <a:ext uri="{FF2B5EF4-FFF2-40B4-BE49-F238E27FC236}">
                  <a16:creationId xmlns:a16="http://schemas.microsoft.com/office/drawing/2014/main" id="{19641305-4699-43EF-8FCD-737027903FAA}"/>
                </a:ext>
              </a:extLst>
            </p:cNvPr>
            <p:cNvSpPr/>
            <p:nvPr/>
          </p:nvSpPr>
          <p:spPr>
            <a:xfrm flipH="1">
              <a:off x="7756546" y="3769567"/>
              <a:ext cx="832473" cy="663283"/>
            </a:xfrm>
            <a:custGeom>
              <a:avLst/>
              <a:gdLst/>
              <a:ahLst/>
              <a:cxnLst/>
              <a:rect l="l" t="t" r="r" b="b"/>
              <a:pathLst>
                <a:path w="123" h="98" extrusionOk="0">
                  <a:moveTo>
                    <a:pt x="51" y="74"/>
                  </a:moveTo>
                  <a:lnTo>
                    <a:pt x="51" y="74"/>
                  </a:lnTo>
                  <a:cubicBezTo>
                    <a:pt x="45" y="72"/>
                    <a:pt x="41" y="69"/>
                    <a:pt x="36" y="65"/>
                  </a:cubicBezTo>
                  <a:cubicBezTo>
                    <a:pt x="35" y="64"/>
                    <a:pt x="34" y="63"/>
                    <a:pt x="33" y="62"/>
                  </a:cubicBezTo>
                  <a:cubicBezTo>
                    <a:pt x="31" y="60"/>
                    <a:pt x="30" y="59"/>
                    <a:pt x="29" y="57"/>
                  </a:cubicBezTo>
                  <a:cubicBezTo>
                    <a:pt x="28" y="57"/>
                    <a:pt x="28" y="57"/>
                    <a:pt x="28" y="56"/>
                  </a:cubicBezTo>
                  <a:cubicBezTo>
                    <a:pt x="26" y="55"/>
                    <a:pt x="25" y="53"/>
                    <a:pt x="24" y="51"/>
                  </a:cubicBezTo>
                  <a:cubicBezTo>
                    <a:pt x="22" y="48"/>
                    <a:pt x="21" y="45"/>
                    <a:pt x="20" y="42"/>
                  </a:cubicBezTo>
                  <a:cubicBezTo>
                    <a:pt x="19" y="38"/>
                    <a:pt x="19" y="34"/>
                    <a:pt x="20" y="31"/>
                  </a:cubicBezTo>
                  <a:cubicBezTo>
                    <a:pt x="21" y="29"/>
                    <a:pt x="22" y="27"/>
                    <a:pt x="24" y="26"/>
                  </a:cubicBezTo>
                  <a:cubicBezTo>
                    <a:pt x="24" y="26"/>
                    <a:pt x="24" y="25"/>
                    <a:pt x="25" y="25"/>
                  </a:cubicBezTo>
                  <a:cubicBezTo>
                    <a:pt x="26" y="25"/>
                    <a:pt x="27" y="24"/>
                    <a:pt x="28" y="24"/>
                  </a:cubicBezTo>
                  <a:cubicBezTo>
                    <a:pt x="28" y="24"/>
                    <a:pt x="28" y="23"/>
                    <a:pt x="29" y="23"/>
                  </a:cubicBezTo>
                  <a:cubicBezTo>
                    <a:pt x="30" y="23"/>
                    <a:pt x="31" y="23"/>
                    <a:pt x="33" y="23"/>
                  </a:cubicBezTo>
                  <a:cubicBezTo>
                    <a:pt x="34" y="23"/>
                    <a:pt x="35" y="23"/>
                    <a:pt x="36" y="23"/>
                  </a:cubicBezTo>
                  <a:cubicBezTo>
                    <a:pt x="45" y="25"/>
                    <a:pt x="51" y="33"/>
                    <a:pt x="51" y="33"/>
                  </a:cubicBezTo>
                  <a:cubicBezTo>
                    <a:pt x="51" y="33"/>
                    <a:pt x="64" y="16"/>
                    <a:pt x="77" y="25"/>
                  </a:cubicBezTo>
                  <a:cubicBezTo>
                    <a:pt x="91" y="34"/>
                    <a:pt x="78" y="62"/>
                    <a:pt x="51" y="74"/>
                  </a:cubicBezTo>
                  <a:moveTo>
                    <a:pt x="102" y="39"/>
                  </a:moveTo>
                  <a:lnTo>
                    <a:pt x="102" y="18"/>
                  </a:lnTo>
                  <a:cubicBezTo>
                    <a:pt x="102" y="8"/>
                    <a:pt x="94" y="0"/>
                    <a:pt x="83" y="0"/>
                  </a:cubicBezTo>
                  <a:lnTo>
                    <a:pt x="36" y="0"/>
                  </a:lnTo>
                  <a:lnTo>
                    <a:pt x="33" y="0"/>
                  </a:lnTo>
                  <a:lnTo>
                    <a:pt x="29" y="0"/>
                  </a:lnTo>
                  <a:lnTo>
                    <a:pt x="28" y="0"/>
                  </a:lnTo>
                  <a:lnTo>
                    <a:pt x="24" y="0"/>
                  </a:lnTo>
                  <a:lnTo>
                    <a:pt x="20" y="0"/>
                  </a:lnTo>
                  <a:lnTo>
                    <a:pt x="19" y="0"/>
                  </a:lnTo>
                  <a:cubicBezTo>
                    <a:pt x="9" y="0"/>
                    <a:pt x="0" y="8"/>
                    <a:pt x="0" y="18"/>
                  </a:cubicBezTo>
                  <a:lnTo>
                    <a:pt x="0" y="80"/>
                  </a:lnTo>
                  <a:cubicBezTo>
                    <a:pt x="0" y="90"/>
                    <a:pt x="9" y="98"/>
                    <a:pt x="19" y="98"/>
                  </a:cubicBezTo>
                  <a:lnTo>
                    <a:pt x="23" y="98"/>
                  </a:lnTo>
                  <a:lnTo>
                    <a:pt x="27" y="98"/>
                  </a:lnTo>
                  <a:lnTo>
                    <a:pt x="32" y="98"/>
                  </a:lnTo>
                  <a:lnTo>
                    <a:pt x="83" y="98"/>
                  </a:lnTo>
                  <a:cubicBezTo>
                    <a:pt x="93" y="98"/>
                    <a:pt x="100" y="91"/>
                    <a:pt x="102" y="83"/>
                  </a:cubicBezTo>
                  <a:cubicBezTo>
                    <a:pt x="102" y="82"/>
                    <a:pt x="102" y="81"/>
                    <a:pt x="102" y="80"/>
                  </a:cubicBezTo>
                  <a:lnTo>
                    <a:pt x="102" y="79"/>
                  </a:lnTo>
                  <a:lnTo>
                    <a:pt x="102" y="74"/>
                  </a:lnTo>
                  <a:lnTo>
                    <a:pt x="102" y="55"/>
                  </a:lnTo>
                  <a:lnTo>
                    <a:pt x="123" y="39"/>
                  </a:lnTo>
                  <a:lnTo>
                    <a:pt x="102" y="39"/>
                  </a:ln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756;p40">
              <a:extLst>
                <a:ext uri="{FF2B5EF4-FFF2-40B4-BE49-F238E27FC236}">
                  <a16:creationId xmlns:a16="http://schemas.microsoft.com/office/drawing/2014/main" id="{A4052821-1060-4881-9597-DE42FB38F17F}"/>
                </a:ext>
              </a:extLst>
            </p:cNvPr>
            <p:cNvSpPr/>
            <p:nvPr/>
          </p:nvSpPr>
          <p:spPr>
            <a:xfrm flipH="1">
              <a:off x="6578901" y="1847398"/>
              <a:ext cx="1069356" cy="1394248"/>
            </a:xfrm>
            <a:custGeom>
              <a:avLst/>
              <a:gdLst/>
              <a:ahLst/>
              <a:cxnLst/>
              <a:rect l="l" t="t" r="r" b="b"/>
              <a:pathLst>
                <a:path w="158" h="206" extrusionOk="0">
                  <a:moveTo>
                    <a:pt x="70" y="50"/>
                  </a:moveTo>
                  <a:cubicBezTo>
                    <a:pt x="73" y="47"/>
                    <a:pt x="75" y="44"/>
                    <a:pt x="78" y="41"/>
                  </a:cubicBezTo>
                  <a:lnTo>
                    <a:pt x="87" y="30"/>
                  </a:lnTo>
                  <a:cubicBezTo>
                    <a:pt x="87" y="29"/>
                    <a:pt x="88" y="29"/>
                    <a:pt x="88" y="29"/>
                  </a:cubicBezTo>
                  <a:cubicBezTo>
                    <a:pt x="89" y="30"/>
                    <a:pt x="89" y="30"/>
                    <a:pt x="89" y="31"/>
                  </a:cubicBezTo>
                  <a:lnTo>
                    <a:pt x="80" y="42"/>
                  </a:lnTo>
                  <a:cubicBezTo>
                    <a:pt x="77" y="45"/>
                    <a:pt x="75" y="48"/>
                    <a:pt x="72" y="51"/>
                  </a:cubicBezTo>
                  <a:cubicBezTo>
                    <a:pt x="71" y="52"/>
                    <a:pt x="71" y="52"/>
                    <a:pt x="71" y="52"/>
                  </a:cubicBezTo>
                  <a:cubicBezTo>
                    <a:pt x="70" y="52"/>
                    <a:pt x="70" y="52"/>
                    <a:pt x="70" y="51"/>
                  </a:cubicBezTo>
                  <a:cubicBezTo>
                    <a:pt x="69" y="51"/>
                    <a:pt x="69" y="50"/>
                    <a:pt x="70" y="50"/>
                  </a:cubicBezTo>
                  <a:moveTo>
                    <a:pt x="20" y="85"/>
                  </a:moveTo>
                  <a:cubicBezTo>
                    <a:pt x="23" y="84"/>
                    <a:pt x="25" y="82"/>
                    <a:pt x="28" y="81"/>
                  </a:cubicBezTo>
                  <a:cubicBezTo>
                    <a:pt x="42" y="74"/>
                    <a:pt x="55" y="64"/>
                    <a:pt x="67" y="53"/>
                  </a:cubicBezTo>
                  <a:cubicBezTo>
                    <a:pt x="67" y="52"/>
                    <a:pt x="68" y="52"/>
                    <a:pt x="69" y="53"/>
                  </a:cubicBezTo>
                  <a:cubicBezTo>
                    <a:pt x="69" y="53"/>
                    <a:pt x="69" y="54"/>
                    <a:pt x="69" y="55"/>
                  </a:cubicBezTo>
                  <a:cubicBezTo>
                    <a:pt x="57" y="66"/>
                    <a:pt x="45" y="75"/>
                    <a:pt x="31" y="82"/>
                  </a:cubicBezTo>
                  <a:cubicBezTo>
                    <a:pt x="28" y="84"/>
                    <a:pt x="25" y="86"/>
                    <a:pt x="21" y="87"/>
                  </a:cubicBezTo>
                  <a:lnTo>
                    <a:pt x="21" y="87"/>
                  </a:lnTo>
                  <a:cubicBezTo>
                    <a:pt x="20" y="87"/>
                    <a:pt x="20" y="87"/>
                    <a:pt x="20" y="86"/>
                  </a:cubicBezTo>
                  <a:cubicBezTo>
                    <a:pt x="19" y="86"/>
                    <a:pt x="20" y="85"/>
                    <a:pt x="20" y="85"/>
                  </a:cubicBezTo>
                  <a:moveTo>
                    <a:pt x="154" y="204"/>
                  </a:moveTo>
                  <a:cubicBezTo>
                    <a:pt x="153" y="203"/>
                    <a:pt x="152" y="202"/>
                    <a:pt x="151" y="201"/>
                  </a:cubicBezTo>
                  <a:cubicBezTo>
                    <a:pt x="149" y="200"/>
                    <a:pt x="147" y="198"/>
                    <a:pt x="145" y="196"/>
                  </a:cubicBezTo>
                  <a:cubicBezTo>
                    <a:pt x="144" y="195"/>
                    <a:pt x="142" y="194"/>
                    <a:pt x="141" y="192"/>
                  </a:cubicBezTo>
                  <a:cubicBezTo>
                    <a:pt x="140" y="191"/>
                    <a:pt x="139" y="189"/>
                    <a:pt x="137" y="188"/>
                  </a:cubicBezTo>
                  <a:cubicBezTo>
                    <a:pt x="137" y="187"/>
                    <a:pt x="137" y="187"/>
                    <a:pt x="137" y="187"/>
                  </a:cubicBezTo>
                  <a:cubicBezTo>
                    <a:pt x="136" y="186"/>
                    <a:pt x="135" y="184"/>
                    <a:pt x="133" y="182"/>
                  </a:cubicBezTo>
                  <a:cubicBezTo>
                    <a:pt x="132" y="180"/>
                    <a:pt x="131" y="178"/>
                    <a:pt x="130" y="176"/>
                  </a:cubicBezTo>
                  <a:cubicBezTo>
                    <a:pt x="127" y="172"/>
                    <a:pt x="124" y="167"/>
                    <a:pt x="122" y="162"/>
                  </a:cubicBezTo>
                  <a:cubicBezTo>
                    <a:pt x="116" y="150"/>
                    <a:pt x="110" y="135"/>
                    <a:pt x="105" y="119"/>
                  </a:cubicBezTo>
                  <a:cubicBezTo>
                    <a:pt x="104" y="115"/>
                    <a:pt x="103" y="111"/>
                    <a:pt x="102" y="106"/>
                  </a:cubicBezTo>
                  <a:cubicBezTo>
                    <a:pt x="91" y="64"/>
                    <a:pt x="90" y="26"/>
                    <a:pt x="98" y="5"/>
                  </a:cubicBezTo>
                  <a:cubicBezTo>
                    <a:pt x="99" y="3"/>
                    <a:pt x="100" y="1"/>
                    <a:pt x="101" y="0"/>
                  </a:cubicBezTo>
                  <a:lnTo>
                    <a:pt x="72" y="36"/>
                  </a:lnTo>
                  <a:cubicBezTo>
                    <a:pt x="57" y="55"/>
                    <a:pt x="38" y="69"/>
                    <a:pt x="17" y="78"/>
                  </a:cubicBezTo>
                  <a:cubicBezTo>
                    <a:pt x="12" y="81"/>
                    <a:pt x="6" y="83"/>
                    <a:pt x="0" y="85"/>
                  </a:cubicBezTo>
                  <a:lnTo>
                    <a:pt x="0" y="85"/>
                  </a:lnTo>
                  <a:lnTo>
                    <a:pt x="0" y="86"/>
                  </a:lnTo>
                  <a:lnTo>
                    <a:pt x="3" y="97"/>
                  </a:lnTo>
                  <a:lnTo>
                    <a:pt x="18" y="161"/>
                  </a:lnTo>
                  <a:lnTo>
                    <a:pt x="20" y="171"/>
                  </a:lnTo>
                  <a:lnTo>
                    <a:pt x="21" y="172"/>
                  </a:lnTo>
                  <a:lnTo>
                    <a:pt x="21" y="172"/>
                  </a:lnTo>
                  <a:lnTo>
                    <a:pt x="22" y="172"/>
                  </a:lnTo>
                  <a:cubicBezTo>
                    <a:pt x="51" y="168"/>
                    <a:pt x="81" y="172"/>
                    <a:pt x="109" y="184"/>
                  </a:cubicBezTo>
                  <a:lnTo>
                    <a:pt x="130" y="193"/>
                  </a:lnTo>
                  <a:lnTo>
                    <a:pt x="133" y="195"/>
                  </a:lnTo>
                  <a:lnTo>
                    <a:pt x="137" y="197"/>
                  </a:lnTo>
                  <a:lnTo>
                    <a:pt x="137" y="197"/>
                  </a:lnTo>
                  <a:lnTo>
                    <a:pt x="141" y="198"/>
                  </a:lnTo>
                  <a:lnTo>
                    <a:pt x="145" y="200"/>
                  </a:lnTo>
                  <a:lnTo>
                    <a:pt x="155" y="204"/>
                  </a:lnTo>
                  <a:lnTo>
                    <a:pt x="158" y="206"/>
                  </a:lnTo>
                  <a:lnTo>
                    <a:pt x="158" y="206"/>
                  </a:lnTo>
                  <a:cubicBezTo>
                    <a:pt x="157" y="205"/>
                    <a:pt x="156" y="204"/>
                    <a:pt x="154" y="204"/>
                  </a:cubicBezTo>
                  <a:close/>
                </a:path>
              </a:pathLst>
            </a:custGeom>
            <a:solidFill>
              <a:srgbClr val="E9E2D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757;p40">
              <a:extLst>
                <a:ext uri="{FF2B5EF4-FFF2-40B4-BE49-F238E27FC236}">
                  <a16:creationId xmlns:a16="http://schemas.microsoft.com/office/drawing/2014/main" id="{B6459CDF-F5A9-4F51-84F3-55FE8C8F133B}"/>
                </a:ext>
              </a:extLst>
            </p:cNvPr>
            <p:cNvSpPr/>
            <p:nvPr/>
          </p:nvSpPr>
          <p:spPr>
            <a:xfrm flipH="1">
              <a:off x="6768407" y="1833862"/>
              <a:ext cx="1576961" cy="2436551"/>
            </a:xfrm>
            <a:custGeom>
              <a:avLst/>
              <a:gdLst/>
              <a:ahLst/>
              <a:cxnLst/>
              <a:rect l="l" t="t" r="r" b="b"/>
              <a:pathLst>
                <a:path w="233" h="360" extrusionOk="0">
                  <a:moveTo>
                    <a:pt x="125" y="174"/>
                  </a:moveTo>
                  <a:lnTo>
                    <a:pt x="126" y="176"/>
                  </a:lnTo>
                  <a:cubicBezTo>
                    <a:pt x="128" y="184"/>
                    <a:pt x="123" y="191"/>
                    <a:pt x="115" y="193"/>
                  </a:cubicBezTo>
                  <a:lnTo>
                    <a:pt x="112" y="194"/>
                  </a:lnTo>
                  <a:cubicBezTo>
                    <a:pt x="113" y="195"/>
                    <a:pt x="113" y="195"/>
                    <a:pt x="113" y="196"/>
                  </a:cubicBezTo>
                  <a:lnTo>
                    <a:pt x="139" y="303"/>
                  </a:lnTo>
                  <a:cubicBezTo>
                    <a:pt x="142" y="314"/>
                    <a:pt x="136" y="325"/>
                    <a:pt x="126" y="328"/>
                  </a:cubicBezTo>
                  <a:cubicBezTo>
                    <a:pt x="123" y="328"/>
                    <a:pt x="121" y="328"/>
                    <a:pt x="119" y="328"/>
                  </a:cubicBezTo>
                  <a:cubicBezTo>
                    <a:pt x="116" y="327"/>
                    <a:pt x="113" y="326"/>
                    <a:pt x="111" y="325"/>
                  </a:cubicBezTo>
                  <a:cubicBezTo>
                    <a:pt x="106" y="321"/>
                    <a:pt x="103" y="317"/>
                    <a:pt x="102" y="311"/>
                  </a:cubicBezTo>
                  <a:lnTo>
                    <a:pt x="76" y="205"/>
                  </a:lnTo>
                  <a:cubicBezTo>
                    <a:pt x="76" y="204"/>
                    <a:pt x="75" y="203"/>
                    <a:pt x="75" y="202"/>
                  </a:cubicBezTo>
                  <a:cubicBezTo>
                    <a:pt x="68" y="202"/>
                    <a:pt x="62" y="198"/>
                    <a:pt x="60" y="191"/>
                  </a:cubicBezTo>
                  <a:lnTo>
                    <a:pt x="59" y="186"/>
                  </a:lnTo>
                  <a:cubicBezTo>
                    <a:pt x="49" y="186"/>
                    <a:pt x="40" y="181"/>
                    <a:pt x="33" y="174"/>
                  </a:cubicBezTo>
                  <a:cubicBezTo>
                    <a:pt x="31" y="174"/>
                    <a:pt x="28" y="174"/>
                    <a:pt x="26" y="174"/>
                  </a:cubicBezTo>
                  <a:cubicBezTo>
                    <a:pt x="23" y="174"/>
                    <a:pt x="21" y="173"/>
                    <a:pt x="19" y="171"/>
                  </a:cubicBezTo>
                  <a:cubicBezTo>
                    <a:pt x="14" y="168"/>
                    <a:pt x="11" y="164"/>
                    <a:pt x="10" y="158"/>
                  </a:cubicBezTo>
                  <a:lnTo>
                    <a:pt x="9" y="155"/>
                  </a:lnTo>
                  <a:cubicBezTo>
                    <a:pt x="7" y="149"/>
                    <a:pt x="8" y="144"/>
                    <a:pt x="11" y="139"/>
                  </a:cubicBezTo>
                  <a:cubicBezTo>
                    <a:pt x="13" y="136"/>
                    <a:pt x="16" y="133"/>
                    <a:pt x="20" y="131"/>
                  </a:cubicBezTo>
                  <a:cubicBezTo>
                    <a:pt x="22" y="116"/>
                    <a:pt x="33" y="103"/>
                    <a:pt x="49" y="99"/>
                  </a:cubicBezTo>
                  <a:lnTo>
                    <a:pt x="73" y="94"/>
                  </a:lnTo>
                  <a:lnTo>
                    <a:pt x="91" y="90"/>
                  </a:lnTo>
                  <a:cubicBezTo>
                    <a:pt x="91" y="89"/>
                    <a:pt x="91" y="89"/>
                    <a:pt x="92" y="88"/>
                  </a:cubicBezTo>
                  <a:lnTo>
                    <a:pt x="101" y="86"/>
                  </a:lnTo>
                  <a:cubicBezTo>
                    <a:pt x="102" y="86"/>
                    <a:pt x="102" y="86"/>
                    <a:pt x="102" y="86"/>
                  </a:cubicBezTo>
                  <a:cubicBezTo>
                    <a:pt x="103" y="86"/>
                    <a:pt x="103" y="87"/>
                    <a:pt x="103" y="87"/>
                  </a:cubicBezTo>
                  <a:cubicBezTo>
                    <a:pt x="109" y="85"/>
                    <a:pt x="115" y="83"/>
                    <a:pt x="120" y="80"/>
                  </a:cubicBezTo>
                  <a:cubicBezTo>
                    <a:pt x="141" y="71"/>
                    <a:pt x="160" y="57"/>
                    <a:pt x="175" y="38"/>
                  </a:cubicBezTo>
                  <a:lnTo>
                    <a:pt x="204" y="2"/>
                  </a:lnTo>
                  <a:cubicBezTo>
                    <a:pt x="204" y="1"/>
                    <a:pt x="204" y="1"/>
                    <a:pt x="205" y="0"/>
                  </a:cubicBezTo>
                  <a:lnTo>
                    <a:pt x="103" y="0"/>
                  </a:lnTo>
                  <a:lnTo>
                    <a:pt x="122" y="14"/>
                  </a:lnTo>
                  <a:lnTo>
                    <a:pt x="94" y="14"/>
                  </a:lnTo>
                  <a:lnTo>
                    <a:pt x="94" y="40"/>
                  </a:lnTo>
                  <a:cubicBezTo>
                    <a:pt x="94" y="53"/>
                    <a:pt x="84" y="63"/>
                    <a:pt x="71" y="63"/>
                  </a:cubicBezTo>
                  <a:lnTo>
                    <a:pt x="1" y="63"/>
                  </a:lnTo>
                  <a:lnTo>
                    <a:pt x="1" y="77"/>
                  </a:lnTo>
                  <a:lnTo>
                    <a:pt x="1" y="99"/>
                  </a:lnTo>
                  <a:lnTo>
                    <a:pt x="0" y="286"/>
                  </a:lnTo>
                  <a:lnTo>
                    <a:pt x="47" y="286"/>
                  </a:lnTo>
                  <a:cubicBezTo>
                    <a:pt x="58" y="286"/>
                    <a:pt x="66" y="294"/>
                    <a:pt x="66" y="304"/>
                  </a:cubicBezTo>
                  <a:lnTo>
                    <a:pt x="66" y="325"/>
                  </a:lnTo>
                  <a:lnTo>
                    <a:pt x="87" y="325"/>
                  </a:lnTo>
                  <a:lnTo>
                    <a:pt x="66" y="341"/>
                  </a:lnTo>
                  <a:lnTo>
                    <a:pt x="66" y="360"/>
                  </a:lnTo>
                  <a:lnTo>
                    <a:pt x="233" y="360"/>
                  </a:lnTo>
                  <a:lnTo>
                    <a:pt x="233" y="352"/>
                  </a:lnTo>
                  <a:cubicBezTo>
                    <a:pt x="224" y="350"/>
                    <a:pt x="217" y="343"/>
                    <a:pt x="217" y="334"/>
                  </a:cubicBezTo>
                  <a:lnTo>
                    <a:pt x="217" y="313"/>
                  </a:lnTo>
                  <a:lnTo>
                    <a:pt x="195" y="313"/>
                  </a:lnTo>
                  <a:lnTo>
                    <a:pt x="217" y="297"/>
                  </a:lnTo>
                  <a:lnTo>
                    <a:pt x="217" y="272"/>
                  </a:lnTo>
                  <a:cubicBezTo>
                    <a:pt x="217" y="263"/>
                    <a:pt x="224" y="255"/>
                    <a:pt x="233" y="254"/>
                  </a:cubicBezTo>
                  <a:lnTo>
                    <a:pt x="233" y="195"/>
                  </a:lnTo>
                  <a:lnTo>
                    <a:pt x="212" y="186"/>
                  </a:lnTo>
                  <a:cubicBezTo>
                    <a:pt x="184" y="174"/>
                    <a:pt x="154" y="170"/>
                    <a:pt x="125" y="174"/>
                  </a:cubicBezTo>
                  <a:close/>
                </a:path>
              </a:pathLst>
            </a:custGeom>
            <a:solidFill>
              <a:srgbClr val="ABC4BB"/>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758;p40">
              <a:extLst>
                <a:ext uri="{FF2B5EF4-FFF2-40B4-BE49-F238E27FC236}">
                  <a16:creationId xmlns:a16="http://schemas.microsoft.com/office/drawing/2014/main" id="{FA1A6B3F-30F7-4B6F-A051-8104B194E9EE}"/>
                </a:ext>
              </a:extLst>
            </p:cNvPr>
            <p:cNvSpPr/>
            <p:nvPr/>
          </p:nvSpPr>
          <p:spPr>
            <a:xfrm flipH="1">
              <a:off x="6673654" y="2388854"/>
              <a:ext cx="243651" cy="351946"/>
            </a:xfrm>
            <a:custGeom>
              <a:avLst/>
              <a:gdLst/>
              <a:ahLst/>
              <a:cxnLst/>
              <a:rect l="l" t="t" r="r" b="b"/>
              <a:pathLst>
                <a:path w="36" h="52" extrusionOk="0">
                  <a:moveTo>
                    <a:pt x="35" y="36"/>
                  </a:moveTo>
                  <a:cubicBezTo>
                    <a:pt x="34" y="35"/>
                    <a:pt x="34" y="35"/>
                    <a:pt x="33" y="34"/>
                  </a:cubicBezTo>
                  <a:cubicBezTo>
                    <a:pt x="31" y="33"/>
                    <a:pt x="30" y="31"/>
                    <a:pt x="29" y="28"/>
                  </a:cubicBezTo>
                  <a:lnTo>
                    <a:pt x="29" y="27"/>
                  </a:lnTo>
                  <a:lnTo>
                    <a:pt x="29" y="26"/>
                  </a:lnTo>
                  <a:cubicBezTo>
                    <a:pt x="28" y="22"/>
                    <a:pt x="28" y="19"/>
                    <a:pt x="29" y="17"/>
                  </a:cubicBezTo>
                  <a:cubicBezTo>
                    <a:pt x="29" y="16"/>
                    <a:pt x="29" y="16"/>
                    <a:pt x="29" y="16"/>
                  </a:cubicBezTo>
                  <a:cubicBezTo>
                    <a:pt x="30" y="15"/>
                    <a:pt x="30" y="14"/>
                    <a:pt x="31" y="14"/>
                  </a:cubicBezTo>
                  <a:cubicBezTo>
                    <a:pt x="31" y="13"/>
                    <a:pt x="31" y="12"/>
                    <a:pt x="32" y="12"/>
                  </a:cubicBezTo>
                  <a:cubicBezTo>
                    <a:pt x="32" y="13"/>
                    <a:pt x="32" y="13"/>
                    <a:pt x="33" y="14"/>
                  </a:cubicBezTo>
                  <a:cubicBezTo>
                    <a:pt x="32" y="12"/>
                    <a:pt x="31" y="10"/>
                    <a:pt x="30" y="9"/>
                  </a:cubicBezTo>
                  <a:lnTo>
                    <a:pt x="29" y="9"/>
                  </a:lnTo>
                  <a:lnTo>
                    <a:pt x="29" y="8"/>
                  </a:lnTo>
                  <a:cubicBezTo>
                    <a:pt x="28" y="7"/>
                    <a:pt x="27" y="6"/>
                    <a:pt x="26" y="5"/>
                  </a:cubicBezTo>
                  <a:cubicBezTo>
                    <a:pt x="24" y="4"/>
                    <a:pt x="23" y="3"/>
                    <a:pt x="22" y="3"/>
                  </a:cubicBezTo>
                  <a:cubicBezTo>
                    <a:pt x="21" y="2"/>
                    <a:pt x="21" y="2"/>
                    <a:pt x="20" y="2"/>
                  </a:cubicBezTo>
                  <a:cubicBezTo>
                    <a:pt x="20" y="1"/>
                    <a:pt x="19" y="1"/>
                    <a:pt x="19" y="1"/>
                  </a:cubicBezTo>
                  <a:cubicBezTo>
                    <a:pt x="15" y="0"/>
                    <a:pt x="12" y="0"/>
                    <a:pt x="8" y="1"/>
                  </a:cubicBezTo>
                  <a:lnTo>
                    <a:pt x="0" y="2"/>
                  </a:lnTo>
                  <a:cubicBezTo>
                    <a:pt x="1" y="9"/>
                    <a:pt x="2" y="16"/>
                    <a:pt x="4" y="22"/>
                  </a:cubicBezTo>
                  <a:cubicBezTo>
                    <a:pt x="7" y="33"/>
                    <a:pt x="10" y="43"/>
                    <a:pt x="13" y="52"/>
                  </a:cubicBezTo>
                  <a:lnTo>
                    <a:pt x="13" y="52"/>
                  </a:lnTo>
                  <a:lnTo>
                    <a:pt x="13" y="52"/>
                  </a:lnTo>
                  <a:lnTo>
                    <a:pt x="21" y="51"/>
                  </a:lnTo>
                  <a:lnTo>
                    <a:pt x="22" y="50"/>
                  </a:lnTo>
                  <a:cubicBezTo>
                    <a:pt x="23" y="50"/>
                    <a:pt x="24" y="50"/>
                    <a:pt x="26" y="49"/>
                  </a:cubicBezTo>
                  <a:cubicBezTo>
                    <a:pt x="27" y="48"/>
                    <a:pt x="28" y="47"/>
                    <a:pt x="29" y="46"/>
                  </a:cubicBezTo>
                  <a:lnTo>
                    <a:pt x="29" y="46"/>
                  </a:lnTo>
                  <a:lnTo>
                    <a:pt x="30" y="46"/>
                  </a:lnTo>
                  <a:cubicBezTo>
                    <a:pt x="30" y="46"/>
                    <a:pt x="30" y="45"/>
                    <a:pt x="31" y="45"/>
                  </a:cubicBezTo>
                  <a:cubicBezTo>
                    <a:pt x="31" y="44"/>
                    <a:pt x="32" y="43"/>
                    <a:pt x="33" y="41"/>
                  </a:cubicBezTo>
                  <a:cubicBezTo>
                    <a:pt x="34" y="39"/>
                    <a:pt x="35" y="38"/>
                    <a:pt x="36" y="35"/>
                  </a:cubicBezTo>
                  <a:cubicBezTo>
                    <a:pt x="36" y="35"/>
                    <a:pt x="36" y="34"/>
                    <a:pt x="36" y="33"/>
                  </a:cubicBezTo>
                  <a:cubicBezTo>
                    <a:pt x="36" y="34"/>
                    <a:pt x="36" y="34"/>
                    <a:pt x="36" y="35"/>
                  </a:cubicBezTo>
                  <a:cubicBezTo>
                    <a:pt x="35" y="35"/>
                    <a:pt x="35" y="35"/>
                    <a:pt x="35" y="36"/>
                  </a:cubicBezTo>
                  <a:close/>
                </a:path>
              </a:pathLst>
            </a:custGeom>
            <a:solidFill>
              <a:srgbClr val="ABC4BB"/>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759;p40">
              <a:extLst>
                <a:ext uri="{FF2B5EF4-FFF2-40B4-BE49-F238E27FC236}">
                  <a16:creationId xmlns:a16="http://schemas.microsoft.com/office/drawing/2014/main" id="{1C14D8BB-C846-4E20-801D-AB4807034F4A}"/>
                </a:ext>
              </a:extLst>
            </p:cNvPr>
            <p:cNvSpPr/>
            <p:nvPr/>
          </p:nvSpPr>
          <p:spPr>
            <a:xfrm flipH="1">
              <a:off x="6396163" y="2530986"/>
              <a:ext cx="2747838" cy="2612524"/>
            </a:xfrm>
            <a:custGeom>
              <a:avLst/>
              <a:gdLst/>
              <a:ahLst/>
              <a:cxnLst/>
              <a:rect l="l" t="t" r="r" b="b"/>
              <a:pathLst>
                <a:path w="406" h="386" extrusionOk="0">
                  <a:moveTo>
                    <a:pt x="366" y="269"/>
                  </a:moveTo>
                  <a:cubicBezTo>
                    <a:pt x="366" y="286"/>
                    <a:pt x="350" y="299"/>
                    <a:pt x="330" y="299"/>
                  </a:cubicBezTo>
                  <a:lnTo>
                    <a:pt x="330" y="299"/>
                  </a:lnTo>
                  <a:lnTo>
                    <a:pt x="138" y="299"/>
                  </a:lnTo>
                  <a:cubicBezTo>
                    <a:pt x="128" y="299"/>
                    <a:pt x="120" y="296"/>
                    <a:pt x="113" y="290"/>
                  </a:cubicBezTo>
                  <a:cubicBezTo>
                    <a:pt x="109" y="288"/>
                    <a:pt x="107" y="285"/>
                    <a:pt x="105" y="281"/>
                  </a:cubicBezTo>
                  <a:lnTo>
                    <a:pt x="101" y="281"/>
                  </a:lnTo>
                  <a:cubicBezTo>
                    <a:pt x="91" y="281"/>
                    <a:pt x="82" y="273"/>
                    <a:pt x="82" y="263"/>
                  </a:cubicBezTo>
                  <a:lnTo>
                    <a:pt x="82" y="201"/>
                  </a:lnTo>
                  <a:cubicBezTo>
                    <a:pt x="82" y="191"/>
                    <a:pt x="91" y="183"/>
                    <a:pt x="101" y="183"/>
                  </a:cubicBezTo>
                  <a:lnTo>
                    <a:pt x="102" y="183"/>
                  </a:lnTo>
                  <a:lnTo>
                    <a:pt x="102" y="0"/>
                  </a:lnTo>
                  <a:cubicBezTo>
                    <a:pt x="63" y="11"/>
                    <a:pt x="28" y="33"/>
                    <a:pt x="0" y="60"/>
                  </a:cubicBezTo>
                  <a:lnTo>
                    <a:pt x="0" y="377"/>
                  </a:lnTo>
                  <a:cubicBezTo>
                    <a:pt x="3" y="380"/>
                    <a:pt x="7" y="383"/>
                    <a:pt x="10" y="386"/>
                  </a:cubicBezTo>
                  <a:lnTo>
                    <a:pt x="332" y="386"/>
                  </a:lnTo>
                  <a:cubicBezTo>
                    <a:pt x="371" y="351"/>
                    <a:pt x="398" y="303"/>
                    <a:pt x="406" y="249"/>
                  </a:cubicBezTo>
                  <a:lnTo>
                    <a:pt x="366" y="249"/>
                  </a:lnTo>
                  <a:lnTo>
                    <a:pt x="366" y="269"/>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760;p40">
              <a:extLst>
                <a:ext uri="{FF2B5EF4-FFF2-40B4-BE49-F238E27FC236}">
                  <a16:creationId xmlns:a16="http://schemas.microsoft.com/office/drawing/2014/main" id="{91CF2238-17AD-47C0-8679-03E731B96FD5}"/>
                </a:ext>
              </a:extLst>
            </p:cNvPr>
            <p:cNvSpPr/>
            <p:nvPr/>
          </p:nvSpPr>
          <p:spPr>
            <a:xfrm flipH="1">
              <a:off x="6457075" y="3201038"/>
              <a:ext cx="209810" cy="351946"/>
            </a:xfrm>
            <a:custGeom>
              <a:avLst/>
              <a:gdLst/>
              <a:ahLst/>
              <a:cxnLst/>
              <a:rect l="l" t="t" r="r" b="b"/>
              <a:pathLst>
                <a:path w="31" h="52" extrusionOk="0">
                  <a:moveTo>
                    <a:pt x="10" y="4"/>
                  </a:moveTo>
                  <a:lnTo>
                    <a:pt x="0" y="0"/>
                  </a:lnTo>
                  <a:lnTo>
                    <a:pt x="0" y="52"/>
                  </a:lnTo>
                  <a:lnTo>
                    <a:pt x="31" y="52"/>
                  </a:lnTo>
                  <a:cubicBezTo>
                    <a:pt x="26" y="35"/>
                    <a:pt x="19" y="19"/>
                    <a:pt x="10" y="4"/>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761;p40">
              <a:extLst>
                <a:ext uri="{FF2B5EF4-FFF2-40B4-BE49-F238E27FC236}">
                  <a16:creationId xmlns:a16="http://schemas.microsoft.com/office/drawing/2014/main" id="{C670B1B0-B74B-4251-9654-FC6481FCC073}"/>
                </a:ext>
              </a:extLst>
            </p:cNvPr>
            <p:cNvSpPr/>
            <p:nvPr/>
          </p:nvSpPr>
          <p:spPr>
            <a:xfrm flipH="1">
              <a:off x="6362322" y="3708653"/>
              <a:ext cx="338404" cy="412860"/>
            </a:xfrm>
            <a:custGeom>
              <a:avLst/>
              <a:gdLst/>
              <a:ahLst/>
              <a:cxnLst/>
              <a:rect l="l" t="t" r="r" b="b"/>
              <a:pathLst>
                <a:path w="50" h="61" extrusionOk="0">
                  <a:moveTo>
                    <a:pt x="31" y="34"/>
                  </a:moveTo>
                  <a:cubicBezTo>
                    <a:pt x="30" y="34"/>
                    <a:pt x="29" y="34"/>
                    <a:pt x="29" y="33"/>
                  </a:cubicBezTo>
                  <a:lnTo>
                    <a:pt x="29" y="33"/>
                  </a:lnTo>
                  <a:cubicBezTo>
                    <a:pt x="28" y="34"/>
                    <a:pt x="27" y="34"/>
                    <a:pt x="26" y="34"/>
                  </a:cubicBezTo>
                  <a:lnTo>
                    <a:pt x="26" y="34"/>
                  </a:lnTo>
                  <a:cubicBezTo>
                    <a:pt x="26" y="35"/>
                    <a:pt x="25" y="35"/>
                    <a:pt x="25" y="35"/>
                  </a:cubicBezTo>
                  <a:cubicBezTo>
                    <a:pt x="17" y="35"/>
                    <a:pt x="11" y="29"/>
                    <a:pt x="11" y="21"/>
                  </a:cubicBezTo>
                  <a:cubicBezTo>
                    <a:pt x="11" y="14"/>
                    <a:pt x="17" y="8"/>
                    <a:pt x="25" y="8"/>
                  </a:cubicBezTo>
                  <a:cubicBezTo>
                    <a:pt x="33" y="8"/>
                    <a:pt x="39" y="14"/>
                    <a:pt x="39" y="21"/>
                  </a:cubicBezTo>
                  <a:cubicBezTo>
                    <a:pt x="39" y="27"/>
                    <a:pt x="36" y="32"/>
                    <a:pt x="31" y="34"/>
                  </a:cubicBezTo>
                  <a:moveTo>
                    <a:pt x="23" y="53"/>
                  </a:moveTo>
                  <a:lnTo>
                    <a:pt x="22" y="53"/>
                  </a:lnTo>
                  <a:cubicBezTo>
                    <a:pt x="8" y="47"/>
                    <a:pt x="5" y="33"/>
                    <a:pt x="5" y="32"/>
                  </a:cubicBezTo>
                  <a:cubicBezTo>
                    <a:pt x="5" y="31"/>
                    <a:pt x="6" y="31"/>
                    <a:pt x="6" y="31"/>
                  </a:cubicBezTo>
                  <a:cubicBezTo>
                    <a:pt x="7" y="31"/>
                    <a:pt x="8" y="31"/>
                    <a:pt x="8" y="32"/>
                  </a:cubicBezTo>
                  <a:cubicBezTo>
                    <a:pt x="8" y="32"/>
                    <a:pt x="10" y="46"/>
                    <a:pt x="23" y="51"/>
                  </a:cubicBezTo>
                  <a:cubicBezTo>
                    <a:pt x="24" y="51"/>
                    <a:pt x="24" y="52"/>
                    <a:pt x="24" y="52"/>
                  </a:cubicBezTo>
                  <a:cubicBezTo>
                    <a:pt x="24" y="53"/>
                    <a:pt x="23" y="53"/>
                    <a:pt x="23" y="53"/>
                  </a:cubicBezTo>
                  <a:moveTo>
                    <a:pt x="25" y="0"/>
                  </a:moveTo>
                  <a:cubicBezTo>
                    <a:pt x="17" y="0"/>
                    <a:pt x="9" y="4"/>
                    <a:pt x="5" y="10"/>
                  </a:cubicBezTo>
                  <a:cubicBezTo>
                    <a:pt x="3" y="12"/>
                    <a:pt x="2" y="15"/>
                    <a:pt x="1" y="18"/>
                  </a:cubicBezTo>
                  <a:cubicBezTo>
                    <a:pt x="0" y="20"/>
                    <a:pt x="0" y="21"/>
                    <a:pt x="0" y="23"/>
                  </a:cubicBezTo>
                  <a:cubicBezTo>
                    <a:pt x="0" y="26"/>
                    <a:pt x="0" y="28"/>
                    <a:pt x="1" y="31"/>
                  </a:cubicBezTo>
                  <a:cubicBezTo>
                    <a:pt x="2" y="35"/>
                    <a:pt x="3" y="38"/>
                    <a:pt x="5" y="41"/>
                  </a:cubicBezTo>
                  <a:cubicBezTo>
                    <a:pt x="12" y="54"/>
                    <a:pt x="25" y="61"/>
                    <a:pt x="25" y="61"/>
                  </a:cubicBezTo>
                  <a:cubicBezTo>
                    <a:pt x="25" y="61"/>
                    <a:pt x="41" y="53"/>
                    <a:pt x="47" y="37"/>
                  </a:cubicBezTo>
                  <a:cubicBezTo>
                    <a:pt x="48" y="33"/>
                    <a:pt x="50" y="29"/>
                    <a:pt x="50" y="23"/>
                  </a:cubicBezTo>
                  <a:cubicBezTo>
                    <a:pt x="50" y="18"/>
                    <a:pt x="47" y="13"/>
                    <a:pt x="44" y="9"/>
                  </a:cubicBezTo>
                  <a:cubicBezTo>
                    <a:pt x="40" y="3"/>
                    <a:pt x="33" y="0"/>
                    <a:pt x="25" y="0"/>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762;p40">
              <a:extLst>
                <a:ext uri="{FF2B5EF4-FFF2-40B4-BE49-F238E27FC236}">
                  <a16:creationId xmlns:a16="http://schemas.microsoft.com/office/drawing/2014/main" id="{4539885F-965B-46BD-8DEF-F7C9B8CB1C1F}"/>
                </a:ext>
              </a:extLst>
            </p:cNvPr>
            <p:cNvSpPr/>
            <p:nvPr/>
          </p:nvSpPr>
          <p:spPr>
            <a:xfrm flipH="1">
              <a:off x="8006964" y="1590207"/>
              <a:ext cx="74449" cy="60914"/>
            </a:xfrm>
            <a:custGeom>
              <a:avLst/>
              <a:gdLst/>
              <a:ahLst/>
              <a:cxnLst/>
              <a:rect l="l" t="t" r="r" b="b"/>
              <a:pathLst>
                <a:path w="11" h="9" extrusionOk="0">
                  <a:moveTo>
                    <a:pt x="0" y="0"/>
                  </a:moveTo>
                  <a:cubicBezTo>
                    <a:pt x="3" y="2"/>
                    <a:pt x="6" y="5"/>
                    <a:pt x="8" y="9"/>
                  </a:cubicBezTo>
                  <a:cubicBezTo>
                    <a:pt x="10" y="8"/>
                    <a:pt x="11" y="7"/>
                    <a:pt x="11" y="6"/>
                  </a:cubicBezTo>
                  <a:cubicBezTo>
                    <a:pt x="11" y="6"/>
                    <a:pt x="11" y="5"/>
                    <a:pt x="10" y="5"/>
                  </a:cubicBezTo>
                  <a:cubicBezTo>
                    <a:pt x="10" y="4"/>
                    <a:pt x="10" y="4"/>
                    <a:pt x="10" y="4"/>
                  </a:cubicBezTo>
                  <a:cubicBezTo>
                    <a:pt x="7" y="2"/>
                    <a:pt x="3" y="1"/>
                    <a:pt x="0" y="0"/>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763;p40">
              <a:extLst>
                <a:ext uri="{FF2B5EF4-FFF2-40B4-BE49-F238E27FC236}">
                  <a16:creationId xmlns:a16="http://schemas.microsoft.com/office/drawing/2014/main" id="{B0ECFC28-DFE7-4E82-B120-FD74E3DCCC41}"/>
                </a:ext>
              </a:extLst>
            </p:cNvPr>
            <p:cNvSpPr/>
            <p:nvPr/>
          </p:nvSpPr>
          <p:spPr>
            <a:xfrm flipH="1">
              <a:off x="7979892" y="1671425"/>
              <a:ext cx="148898" cy="142132"/>
            </a:xfrm>
            <a:custGeom>
              <a:avLst/>
              <a:gdLst/>
              <a:ahLst/>
              <a:cxnLst/>
              <a:rect l="l" t="t" r="r" b="b"/>
              <a:pathLst>
                <a:path w="22" h="21" extrusionOk="0">
                  <a:moveTo>
                    <a:pt x="0" y="15"/>
                  </a:moveTo>
                  <a:lnTo>
                    <a:pt x="0" y="20"/>
                  </a:lnTo>
                  <a:lnTo>
                    <a:pt x="0" y="21"/>
                  </a:lnTo>
                  <a:cubicBezTo>
                    <a:pt x="5" y="21"/>
                    <a:pt x="10" y="20"/>
                    <a:pt x="14" y="20"/>
                  </a:cubicBezTo>
                  <a:cubicBezTo>
                    <a:pt x="17" y="19"/>
                    <a:pt x="20" y="19"/>
                    <a:pt x="22" y="18"/>
                  </a:cubicBezTo>
                  <a:cubicBezTo>
                    <a:pt x="22" y="17"/>
                    <a:pt x="22" y="16"/>
                    <a:pt x="21" y="15"/>
                  </a:cubicBezTo>
                  <a:cubicBezTo>
                    <a:pt x="20" y="9"/>
                    <a:pt x="17" y="4"/>
                    <a:pt x="14" y="0"/>
                  </a:cubicBezTo>
                  <a:cubicBezTo>
                    <a:pt x="10" y="1"/>
                    <a:pt x="5" y="2"/>
                    <a:pt x="0" y="2"/>
                  </a:cubicBezTo>
                  <a:lnTo>
                    <a:pt x="0" y="15"/>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764;p40">
              <a:extLst>
                <a:ext uri="{FF2B5EF4-FFF2-40B4-BE49-F238E27FC236}">
                  <a16:creationId xmlns:a16="http://schemas.microsoft.com/office/drawing/2014/main" id="{DBE3B196-5814-4BE2-B525-3F161833630B}"/>
                </a:ext>
              </a:extLst>
            </p:cNvPr>
            <p:cNvSpPr/>
            <p:nvPr/>
          </p:nvSpPr>
          <p:spPr>
            <a:xfrm flipH="1">
              <a:off x="8149094" y="1590207"/>
              <a:ext cx="87985" cy="81218"/>
            </a:xfrm>
            <a:custGeom>
              <a:avLst/>
              <a:gdLst/>
              <a:ahLst/>
              <a:cxnLst/>
              <a:rect l="l" t="t" r="r" b="b"/>
              <a:pathLst>
                <a:path w="13" h="12" extrusionOk="0">
                  <a:moveTo>
                    <a:pt x="13" y="0"/>
                  </a:moveTo>
                  <a:lnTo>
                    <a:pt x="13" y="1"/>
                  </a:lnTo>
                  <a:cubicBezTo>
                    <a:pt x="9" y="1"/>
                    <a:pt x="4" y="4"/>
                    <a:pt x="0" y="10"/>
                  </a:cubicBezTo>
                  <a:cubicBezTo>
                    <a:pt x="3" y="11"/>
                    <a:pt x="8" y="11"/>
                    <a:pt x="13" y="12"/>
                  </a:cubicBezTo>
                  <a:lnTo>
                    <a:pt x="13" y="0"/>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765;p40">
              <a:extLst>
                <a:ext uri="{FF2B5EF4-FFF2-40B4-BE49-F238E27FC236}">
                  <a16:creationId xmlns:a16="http://schemas.microsoft.com/office/drawing/2014/main" id="{0D334BED-32B9-4C36-AD79-8CDEC68B0F82}"/>
                </a:ext>
              </a:extLst>
            </p:cNvPr>
            <p:cNvSpPr/>
            <p:nvPr/>
          </p:nvSpPr>
          <p:spPr>
            <a:xfrm flipH="1">
              <a:off x="8189702" y="1590207"/>
              <a:ext cx="81217" cy="60914"/>
            </a:xfrm>
            <a:custGeom>
              <a:avLst/>
              <a:gdLst/>
              <a:ahLst/>
              <a:cxnLst/>
              <a:rect l="l" t="t" r="r" b="b"/>
              <a:pathLst>
                <a:path w="12" h="9" extrusionOk="0">
                  <a:moveTo>
                    <a:pt x="0" y="6"/>
                  </a:moveTo>
                  <a:cubicBezTo>
                    <a:pt x="0" y="7"/>
                    <a:pt x="1" y="8"/>
                    <a:pt x="3" y="9"/>
                  </a:cubicBezTo>
                  <a:cubicBezTo>
                    <a:pt x="5" y="5"/>
                    <a:pt x="9" y="2"/>
                    <a:pt x="12" y="0"/>
                  </a:cubicBezTo>
                  <a:cubicBezTo>
                    <a:pt x="8" y="1"/>
                    <a:pt x="4" y="2"/>
                    <a:pt x="1" y="3"/>
                  </a:cubicBezTo>
                  <a:cubicBezTo>
                    <a:pt x="1" y="4"/>
                    <a:pt x="1" y="4"/>
                    <a:pt x="1" y="5"/>
                  </a:cubicBezTo>
                  <a:lnTo>
                    <a:pt x="0" y="6"/>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766;p40">
              <a:extLst>
                <a:ext uri="{FF2B5EF4-FFF2-40B4-BE49-F238E27FC236}">
                  <a16:creationId xmlns:a16="http://schemas.microsoft.com/office/drawing/2014/main" id="{0FB1C13F-AC7F-4FD7-BD6A-160C7CE3F3F5}"/>
                </a:ext>
              </a:extLst>
            </p:cNvPr>
            <p:cNvSpPr/>
            <p:nvPr/>
          </p:nvSpPr>
          <p:spPr>
            <a:xfrm flipH="1">
              <a:off x="7891907" y="1624048"/>
              <a:ext cx="121825" cy="162437"/>
            </a:xfrm>
            <a:custGeom>
              <a:avLst/>
              <a:gdLst/>
              <a:ahLst/>
              <a:cxnLst/>
              <a:rect l="l" t="t" r="r" b="b"/>
              <a:pathLst>
                <a:path w="18" h="24" extrusionOk="0">
                  <a:moveTo>
                    <a:pt x="0" y="6"/>
                  </a:moveTo>
                  <a:cubicBezTo>
                    <a:pt x="3" y="10"/>
                    <a:pt x="6" y="16"/>
                    <a:pt x="7" y="22"/>
                  </a:cubicBezTo>
                  <a:cubicBezTo>
                    <a:pt x="7" y="23"/>
                    <a:pt x="7" y="24"/>
                    <a:pt x="7" y="24"/>
                  </a:cubicBezTo>
                  <a:cubicBezTo>
                    <a:pt x="9" y="24"/>
                    <a:pt x="11" y="23"/>
                    <a:pt x="12" y="22"/>
                  </a:cubicBezTo>
                  <a:cubicBezTo>
                    <a:pt x="16" y="21"/>
                    <a:pt x="18" y="19"/>
                    <a:pt x="18" y="17"/>
                  </a:cubicBezTo>
                  <a:lnTo>
                    <a:pt x="18" y="17"/>
                  </a:lnTo>
                  <a:cubicBezTo>
                    <a:pt x="18" y="16"/>
                    <a:pt x="18" y="16"/>
                    <a:pt x="18" y="15"/>
                  </a:cubicBezTo>
                  <a:cubicBezTo>
                    <a:pt x="15" y="9"/>
                    <a:pt x="10" y="4"/>
                    <a:pt x="3" y="0"/>
                  </a:cubicBezTo>
                  <a:cubicBezTo>
                    <a:pt x="3" y="1"/>
                    <a:pt x="3" y="1"/>
                    <a:pt x="3" y="1"/>
                  </a:cubicBezTo>
                  <a:cubicBezTo>
                    <a:pt x="3" y="3"/>
                    <a:pt x="2" y="4"/>
                    <a:pt x="0" y="6"/>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767;p40">
              <a:extLst>
                <a:ext uri="{FF2B5EF4-FFF2-40B4-BE49-F238E27FC236}">
                  <a16:creationId xmlns:a16="http://schemas.microsoft.com/office/drawing/2014/main" id="{9F71197D-4A18-44AE-BC79-B0673E1C3C8A}"/>
                </a:ext>
              </a:extLst>
            </p:cNvPr>
            <p:cNvSpPr/>
            <p:nvPr/>
          </p:nvSpPr>
          <p:spPr>
            <a:xfrm flipH="1">
              <a:off x="8040805" y="1590207"/>
              <a:ext cx="87985" cy="81218"/>
            </a:xfrm>
            <a:custGeom>
              <a:avLst/>
              <a:gdLst/>
              <a:ahLst/>
              <a:cxnLst/>
              <a:rect l="l" t="t" r="r" b="b"/>
              <a:pathLst>
                <a:path w="13" h="12" extrusionOk="0">
                  <a:moveTo>
                    <a:pt x="0" y="0"/>
                  </a:moveTo>
                  <a:lnTo>
                    <a:pt x="0" y="12"/>
                  </a:lnTo>
                  <a:cubicBezTo>
                    <a:pt x="5" y="11"/>
                    <a:pt x="10" y="11"/>
                    <a:pt x="13" y="10"/>
                  </a:cubicBezTo>
                  <a:cubicBezTo>
                    <a:pt x="9" y="4"/>
                    <a:pt x="4" y="1"/>
                    <a:pt x="0" y="1"/>
                  </a:cubicBezTo>
                  <a:lnTo>
                    <a:pt x="0" y="0"/>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768;p40">
              <a:extLst>
                <a:ext uri="{FF2B5EF4-FFF2-40B4-BE49-F238E27FC236}">
                  <a16:creationId xmlns:a16="http://schemas.microsoft.com/office/drawing/2014/main" id="{E75CB1DB-2BBD-4E10-A043-F19B63A6FD25}"/>
                </a:ext>
              </a:extLst>
            </p:cNvPr>
            <p:cNvSpPr/>
            <p:nvPr/>
          </p:nvSpPr>
          <p:spPr>
            <a:xfrm flipH="1">
              <a:off x="8318296" y="1752643"/>
              <a:ext cx="101521" cy="162437"/>
            </a:xfrm>
            <a:custGeom>
              <a:avLst/>
              <a:gdLst/>
              <a:ahLst/>
              <a:cxnLst/>
              <a:rect l="l" t="t" r="r" b="b"/>
              <a:pathLst>
                <a:path w="15" h="24" extrusionOk="0">
                  <a:moveTo>
                    <a:pt x="3" y="0"/>
                  </a:moveTo>
                  <a:lnTo>
                    <a:pt x="3" y="0"/>
                  </a:lnTo>
                  <a:cubicBezTo>
                    <a:pt x="1" y="4"/>
                    <a:pt x="0" y="9"/>
                    <a:pt x="0" y="14"/>
                  </a:cubicBezTo>
                  <a:cubicBezTo>
                    <a:pt x="0" y="14"/>
                    <a:pt x="1" y="15"/>
                    <a:pt x="1" y="16"/>
                  </a:cubicBezTo>
                  <a:cubicBezTo>
                    <a:pt x="1" y="17"/>
                    <a:pt x="2" y="18"/>
                    <a:pt x="3" y="19"/>
                  </a:cubicBezTo>
                  <a:cubicBezTo>
                    <a:pt x="3" y="19"/>
                    <a:pt x="4" y="19"/>
                    <a:pt x="4" y="20"/>
                  </a:cubicBezTo>
                  <a:cubicBezTo>
                    <a:pt x="5" y="20"/>
                    <a:pt x="6" y="21"/>
                    <a:pt x="8" y="22"/>
                  </a:cubicBezTo>
                  <a:cubicBezTo>
                    <a:pt x="9" y="22"/>
                    <a:pt x="10" y="23"/>
                    <a:pt x="12" y="23"/>
                  </a:cubicBezTo>
                  <a:cubicBezTo>
                    <a:pt x="13" y="24"/>
                    <a:pt x="14" y="24"/>
                    <a:pt x="15" y="24"/>
                  </a:cubicBezTo>
                  <a:cubicBezTo>
                    <a:pt x="15" y="22"/>
                    <a:pt x="15" y="19"/>
                    <a:pt x="15" y="16"/>
                  </a:cubicBezTo>
                  <a:cubicBezTo>
                    <a:pt x="15" y="14"/>
                    <a:pt x="15" y="13"/>
                    <a:pt x="15" y="12"/>
                  </a:cubicBezTo>
                  <a:cubicBezTo>
                    <a:pt x="15" y="10"/>
                    <a:pt x="15" y="9"/>
                    <a:pt x="15" y="8"/>
                  </a:cubicBezTo>
                  <a:lnTo>
                    <a:pt x="15" y="8"/>
                  </a:lnTo>
                  <a:cubicBezTo>
                    <a:pt x="11" y="6"/>
                    <a:pt x="8" y="5"/>
                    <a:pt x="6" y="4"/>
                  </a:cubicBezTo>
                  <a:cubicBezTo>
                    <a:pt x="5" y="3"/>
                    <a:pt x="4" y="1"/>
                    <a:pt x="3" y="0"/>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769;p40">
              <a:extLst>
                <a:ext uri="{FF2B5EF4-FFF2-40B4-BE49-F238E27FC236}">
                  <a16:creationId xmlns:a16="http://schemas.microsoft.com/office/drawing/2014/main" id="{A235796F-1BB8-46D6-80EB-DD0E135F8125}"/>
                </a:ext>
              </a:extLst>
            </p:cNvPr>
            <p:cNvSpPr/>
            <p:nvPr/>
          </p:nvSpPr>
          <p:spPr>
            <a:xfrm flipH="1">
              <a:off x="8264151" y="1624048"/>
              <a:ext cx="121825" cy="162437"/>
            </a:xfrm>
            <a:custGeom>
              <a:avLst/>
              <a:gdLst/>
              <a:ahLst/>
              <a:cxnLst/>
              <a:rect l="l" t="t" r="r" b="b"/>
              <a:pathLst>
                <a:path w="18" h="24" extrusionOk="0">
                  <a:moveTo>
                    <a:pt x="0" y="15"/>
                  </a:moveTo>
                  <a:cubicBezTo>
                    <a:pt x="0" y="16"/>
                    <a:pt x="1" y="16"/>
                    <a:pt x="0" y="17"/>
                  </a:cubicBezTo>
                  <a:lnTo>
                    <a:pt x="0" y="17"/>
                  </a:lnTo>
                  <a:cubicBezTo>
                    <a:pt x="0" y="19"/>
                    <a:pt x="2" y="21"/>
                    <a:pt x="6" y="22"/>
                  </a:cubicBezTo>
                  <a:cubicBezTo>
                    <a:pt x="7" y="23"/>
                    <a:pt x="9" y="24"/>
                    <a:pt x="11" y="24"/>
                  </a:cubicBezTo>
                  <a:cubicBezTo>
                    <a:pt x="11" y="24"/>
                    <a:pt x="11" y="23"/>
                    <a:pt x="11" y="22"/>
                  </a:cubicBezTo>
                  <a:cubicBezTo>
                    <a:pt x="13" y="16"/>
                    <a:pt x="15" y="10"/>
                    <a:pt x="18" y="6"/>
                  </a:cubicBezTo>
                  <a:cubicBezTo>
                    <a:pt x="16" y="4"/>
                    <a:pt x="15" y="3"/>
                    <a:pt x="15" y="1"/>
                  </a:cubicBezTo>
                  <a:lnTo>
                    <a:pt x="15" y="0"/>
                  </a:lnTo>
                  <a:cubicBezTo>
                    <a:pt x="9" y="4"/>
                    <a:pt x="3" y="9"/>
                    <a:pt x="0" y="15"/>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770;p40">
              <a:extLst>
                <a:ext uri="{FF2B5EF4-FFF2-40B4-BE49-F238E27FC236}">
                  <a16:creationId xmlns:a16="http://schemas.microsoft.com/office/drawing/2014/main" id="{67382161-2486-4E72-A590-64D548507046}"/>
                </a:ext>
              </a:extLst>
            </p:cNvPr>
            <p:cNvSpPr/>
            <p:nvPr/>
          </p:nvSpPr>
          <p:spPr>
            <a:xfrm flipH="1">
              <a:off x="8149094" y="1942153"/>
              <a:ext cx="148898" cy="108291"/>
            </a:xfrm>
            <a:custGeom>
              <a:avLst/>
              <a:gdLst/>
              <a:ahLst/>
              <a:cxnLst/>
              <a:rect l="l" t="t" r="r" b="b"/>
              <a:pathLst>
                <a:path w="22" h="16" extrusionOk="0">
                  <a:moveTo>
                    <a:pt x="22" y="2"/>
                  </a:moveTo>
                  <a:cubicBezTo>
                    <a:pt x="15" y="2"/>
                    <a:pt x="7" y="1"/>
                    <a:pt x="0" y="0"/>
                  </a:cubicBezTo>
                  <a:cubicBezTo>
                    <a:pt x="2" y="5"/>
                    <a:pt x="4" y="11"/>
                    <a:pt x="7" y="15"/>
                  </a:cubicBezTo>
                  <a:cubicBezTo>
                    <a:pt x="12" y="16"/>
                    <a:pt x="17" y="16"/>
                    <a:pt x="22" y="16"/>
                  </a:cubicBezTo>
                  <a:lnTo>
                    <a:pt x="22" y="2"/>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771;p40">
              <a:extLst>
                <a:ext uri="{FF2B5EF4-FFF2-40B4-BE49-F238E27FC236}">
                  <a16:creationId xmlns:a16="http://schemas.microsoft.com/office/drawing/2014/main" id="{533EF5E8-6B58-4370-8E9C-83484170EA73}"/>
                </a:ext>
              </a:extLst>
            </p:cNvPr>
            <p:cNvSpPr/>
            <p:nvPr/>
          </p:nvSpPr>
          <p:spPr>
            <a:xfrm flipH="1">
              <a:off x="8149094" y="2057212"/>
              <a:ext cx="87985" cy="67682"/>
            </a:xfrm>
            <a:custGeom>
              <a:avLst/>
              <a:gdLst/>
              <a:ahLst/>
              <a:cxnLst/>
              <a:rect l="l" t="t" r="r" b="b"/>
              <a:pathLst>
                <a:path w="13" h="10" extrusionOk="0">
                  <a:moveTo>
                    <a:pt x="13" y="10"/>
                  </a:moveTo>
                  <a:lnTo>
                    <a:pt x="13" y="1"/>
                  </a:lnTo>
                  <a:cubicBezTo>
                    <a:pt x="9" y="1"/>
                    <a:pt x="4" y="1"/>
                    <a:pt x="0" y="0"/>
                  </a:cubicBezTo>
                  <a:cubicBezTo>
                    <a:pt x="4" y="6"/>
                    <a:pt x="9" y="10"/>
                    <a:pt x="13" y="10"/>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772;p40">
              <a:extLst>
                <a:ext uri="{FF2B5EF4-FFF2-40B4-BE49-F238E27FC236}">
                  <a16:creationId xmlns:a16="http://schemas.microsoft.com/office/drawing/2014/main" id="{F6688B51-B353-48FE-A79B-18CF3955997B}"/>
                </a:ext>
              </a:extLst>
            </p:cNvPr>
            <p:cNvSpPr/>
            <p:nvPr/>
          </p:nvSpPr>
          <p:spPr>
            <a:xfrm flipH="1">
              <a:off x="8040805" y="2057212"/>
              <a:ext cx="87985" cy="67682"/>
            </a:xfrm>
            <a:custGeom>
              <a:avLst/>
              <a:gdLst/>
              <a:ahLst/>
              <a:cxnLst/>
              <a:rect l="l" t="t" r="r" b="b"/>
              <a:pathLst>
                <a:path w="13" h="10" extrusionOk="0">
                  <a:moveTo>
                    <a:pt x="0" y="10"/>
                  </a:moveTo>
                  <a:lnTo>
                    <a:pt x="0" y="10"/>
                  </a:lnTo>
                  <a:cubicBezTo>
                    <a:pt x="4" y="10"/>
                    <a:pt x="9" y="6"/>
                    <a:pt x="13" y="0"/>
                  </a:cubicBezTo>
                  <a:cubicBezTo>
                    <a:pt x="9" y="1"/>
                    <a:pt x="4" y="1"/>
                    <a:pt x="0" y="1"/>
                  </a:cubicBezTo>
                  <a:lnTo>
                    <a:pt x="0" y="10"/>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773;p40">
              <a:extLst>
                <a:ext uri="{FF2B5EF4-FFF2-40B4-BE49-F238E27FC236}">
                  <a16:creationId xmlns:a16="http://schemas.microsoft.com/office/drawing/2014/main" id="{9ED5EF35-822C-48FE-BD50-866D770D88B9}"/>
                </a:ext>
              </a:extLst>
            </p:cNvPr>
            <p:cNvSpPr/>
            <p:nvPr/>
          </p:nvSpPr>
          <p:spPr>
            <a:xfrm flipH="1">
              <a:off x="7858067" y="1752643"/>
              <a:ext cx="101521" cy="162437"/>
            </a:xfrm>
            <a:custGeom>
              <a:avLst/>
              <a:gdLst/>
              <a:ahLst/>
              <a:cxnLst/>
              <a:rect l="l" t="t" r="r" b="b"/>
              <a:pathLst>
                <a:path w="15" h="24" extrusionOk="0">
                  <a:moveTo>
                    <a:pt x="15" y="12"/>
                  </a:moveTo>
                  <a:cubicBezTo>
                    <a:pt x="15" y="10"/>
                    <a:pt x="15" y="9"/>
                    <a:pt x="15" y="8"/>
                  </a:cubicBezTo>
                  <a:cubicBezTo>
                    <a:pt x="14" y="6"/>
                    <a:pt x="14" y="5"/>
                    <a:pt x="13" y="3"/>
                  </a:cubicBezTo>
                  <a:cubicBezTo>
                    <a:pt x="13" y="2"/>
                    <a:pt x="12" y="1"/>
                    <a:pt x="12" y="0"/>
                  </a:cubicBezTo>
                  <a:cubicBezTo>
                    <a:pt x="11" y="1"/>
                    <a:pt x="11" y="2"/>
                    <a:pt x="9" y="3"/>
                  </a:cubicBezTo>
                  <a:cubicBezTo>
                    <a:pt x="7" y="5"/>
                    <a:pt x="4" y="6"/>
                    <a:pt x="0" y="8"/>
                  </a:cubicBezTo>
                  <a:lnTo>
                    <a:pt x="0" y="8"/>
                  </a:lnTo>
                  <a:cubicBezTo>
                    <a:pt x="0" y="9"/>
                    <a:pt x="0" y="10"/>
                    <a:pt x="0" y="12"/>
                  </a:cubicBezTo>
                  <a:cubicBezTo>
                    <a:pt x="0" y="13"/>
                    <a:pt x="0" y="14"/>
                    <a:pt x="0" y="16"/>
                  </a:cubicBezTo>
                  <a:cubicBezTo>
                    <a:pt x="0" y="19"/>
                    <a:pt x="0" y="22"/>
                    <a:pt x="0" y="24"/>
                  </a:cubicBezTo>
                  <a:cubicBezTo>
                    <a:pt x="9" y="22"/>
                    <a:pt x="14" y="19"/>
                    <a:pt x="14" y="16"/>
                  </a:cubicBezTo>
                  <a:cubicBezTo>
                    <a:pt x="14" y="15"/>
                    <a:pt x="15" y="14"/>
                    <a:pt x="15" y="14"/>
                  </a:cubicBezTo>
                  <a:cubicBezTo>
                    <a:pt x="15" y="13"/>
                    <a:pt x="15" y="13"/>
                    <a:pt x="15" y="12"/>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774;p40">
              <a:extLst>
                <a:ext uri="{FF2B5EF4-FFF2-40B4-BE49-F238E27FC236}">
                  <a16:creationId xmlns:a16="http://schemas.microsoft.com/office/drawing/2014/main" id="{CAC80F29-98FD-4004-9A50-2E3F3BE1140F}"/>
                </a:ext>
              </a:extLst>
            </p:cNvPr>
            <p:cNvSpPr/>
            <p:nvPr/>
          </p:nvSpPr>
          <p:spPr>
            <a:xfrm flipH="1">
              <a:off x="7912211" y="2023371"/>
              <a:ext cx="169202" cy="101523"/>
            </a:xfrm>
            <a:custGeom>
              <a:avLst/>
              <a:gdLst/>
              <a:ahLst/>
              <a:cxnLst/>
              <a:rect l="l" t="t" r="r" b="b"/>
              <a:pathLst>
                <a:path w="25" h="15" extrusionOk="0">
                  <a:moveTo>
                    <a:pt x="0" y="15"/>
                  </a:moveTo>
                  <a:cubicBezTo>
                    <a:pt x="10" y="13"/>
                    <a:pt x="19" y="8"/>
                    <a:pt x="25" y="0"/>
                  </a:cubicBezTo>
                  <a:cubicBezTo>
                    <a:pt x="21" y="2"/>
                    <a:pt x="16" y="4"/>
                    <a:pt x="10" y="5"/>
                  </a:cubicBezTo>
                  <a:cubicBezTo>
                    <a:pt x="7" y="9"/>
                    <a:pt x="3" y="13"/>
                    <a:pt x="0" y="15"/>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775;p40">
              <a:extLst>
                <a:ext uri="{FF2B5EF4-FFF2-40B4-BE49-F238E27FC236}">
                  <a16:creationId xmlns:a16="http://schemas.microsoft.com/office/drawing/2014/main" id="{B126E8A7-877D-46A4-991C-E193601005B3}"/>
                </a:ext>
              </a:extLst>
            </p:cNvPr>
            <p:cNvSpPr/>
            <p:nvPr/>
          </p:nvSpPr>
          <p:spPr>
            <a:xfrm flipH="1">
              <a:off x="8149094" y="1806789"/>
              <a:ext cx="155666" cy="128596"/>
            </a:xfrm>
            <a:custGeom>
              <a:avLst/>
              <a:gdLst/>
              <a:ahLst/>
              <a:cxnLst/>
              <a:rect l="l" t="t" r="r" b="b"/>
              <a:pathLst>
                <a:path w="23" h="19" extrusionOk="0">
                  <a:moveTo>
                    <a:pt x="23" y="4"/>
                  </a:moveTo>
                  <a:lnTo>
                    <a:pt x="23" y="3"/>
                  </a:lnTo>
                  <a:cubicBezTo>
                    <a:pt x="15" y="3"/>
                    <a:pt x="7" y="2"/>
                    <a:pt x="1" y="0"/>
                  </a:cubicBezTo>
                  <a:cubicBezTo>
                    <a:pt x="1" y="2"/>
                    <a:pt x="0" y="3"/>
                    <a:pt x="0" y="4"/>
                  </a:cubicBezTo>
                  <a:cubicBezTo>
                    <a:pt x="0" y="5"/>
                    <a:pt x="0" y="6"/>
                    <a:pt x="0" y="8"/>
                  </a:cubicBezTo>
                  <a:cubicBezTo>
                    <a:pt x="0" y="11"/>
                    <a:pt x="1" y="14"/>
                    <a:pt x="1" y="17"/>
                  </a:cubicBezTo>
                  <a:cubicBezTo>
                    <a:pt x="7" y="18"/>
                    <a:pt x="15" y="19"/>
                    <a:pt x="23" y="19"/>
                  </a:cubicBezTo>
                  <a:lnTo>
                    <a:pt x="23" y="4"/>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776;p40">
              <a:extLst>
                <a:ext uri="{FF2B5EF4-FFF2-40B4-BE49-F238E27FC236}">
                  <a16:creationId xmlns:a16="http://schemas.microsoft.com/office/drawing/2014/main" id="{71693780-7E59-449E-9F87-1FDAC65D7E4B}"/>
                </a:ext>
              </a:extLst>
            </p:cNvPr>
            <p:cNvSpPr/>
            <p:nvPr/>
          </p:nvSpPr>
          <p:spPr>
            <a:xfrm flipH="1">
              <a:off x="7986660" y="1942153"/>
              <a:ext cx="142130" cy="108291"/>
            </a:xfrm>
            <a:custGeom>
              <a:avLst/>
              <a:gdLst/>
              <a:ahLst/>
              <a:cxnLst/>
              <a:rect l="l" t="t" r="r" b="b"/>
              <a:pathLst>
                <a:path w="21" h="16" extrusionOk="0">
                  <a:moveTo>
                    <a:pt x="0" y="16"/>
                  </a:moveTo>
                  <a:cubicBezTo>
                    <a:pt x="5" y="16"/>
                    <a:pt x="10" y="15"/>
                    <a:pt x="15" y="15"/>
                  </a:cubicBezTo>
                  <a:cubicBezTo>
                    <a:pt x="18" y="11"/>
                    <a:pt x="20" y="5"/>
                    <a:pt x="21" y="0"/>
                  </a:cubicBezTo>
                  <a:cubicBezTo>
                    <a:pt x="15" y="1"/>
                    <a:pt x="7" y="2"/>
                    <a:pt x="0" y="2"/>
                  </a:cubicBezTo>
                  <a:lnTo>
                    <a:pt x="0" y="16"/>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777;p40">
              <a:extLst>
                <a:ext uri="{FF2B5EF4-FFF2-40B4-BE49-F238E27FC236}">
                  <a16:creationId xmlns:a16="http://schemas.microsoft.com/office/drawing/2014/main" id="{002F0453-E131-42EB-BF9B-A611427EB8C1}"/>
                </a:ext>
              </a:extLst>
            </p:cNvPr>
            <p:cNvSpPr/>
            <p:nvPr/>
          </p:nvSpPr>
          <p:spPr>
            <a:xfrm flipH="1">
              <a:off x="8189702" y="2023371"/>
              <a:ext cx="175970" cy="101523"/>
            </a:xfrm>
            <a:custGeom>
              <a:avLst/>
              <a:gdLst/>
              <a:ahLst/>
              <a:cxnLst/>
              <a:rect l="l" t="t" r="r" b="b"/>
              <a:pathLst>
                <a:path w="26" h="15" extrusionOk="0">
                  <a:moveTo>
                    <a:pt x="26" y="15"/>
                  </a:moveTo>
                  <a:cubicBezTo>
                    <a:pt x="22" y="13"/>
                    <a:pt x="18" y="9"/>
                    <a:pt x="15" y="5"/>
                  </a:cubicBezTo>
                  <a:cubicBezTo>
                    <a:pt x="11" y="4"/>
                    <a:pt x="7" y="3"/>
                    <a:pt x="4" y="2"/>
                  </a:cubicBezTo>
                  <a:cubicBezTo>
                    <a:pt x="2" y="1"/>
                    <a:pt x="1" y="1"/>
                    <a:pt x="0" y="0"/>
                  </a:cubicBezTo>
                  <a:cubicBezTo>
                    <a:pt x="1" y="1"/>
                    <a:pt x="2" y="3"/>
                    <a:pt x="4" y="4"/>
                  </a:cubicBezTo>
                  <a:cubicBezTo>
                    <a:pt x="9" y="9"/>
                    <a:pt x="17" y="14"/>
                    <a:pt x="26" y="15"/>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778;p40">
              <a:extLst>
                <a:ext uri="{FF2B5EF4-FFF2-40B4-BE49-F238E27FC236}">
                  <a16:creationId xmlns:a16="http://schemas.microsoft.com/office/drawing/2014/main" id="{FC57A9C2-7012-4CBD-B1E0-098FAF398366}"/>
                </a:ext>
              </a:extLst>
            </p:cNvPr>
            <p:cNvSpPr/>
            <p:nvPr/>
          </p:nvSpPr>
          <p:spPr>
            <a:xfrm flipH="1">
              <a:off x="7858067" y="1881239"/>
              <a:ext cx="148898" cy="155669"/>
            </a:xfrm>
            <a:custGeom>
              <a:avLst/>
              <a:gdLst/>
              <a:ahLst/>
              <a:cxnLst/>
              <a:rect l="l" t="t" r="r" b="b"/>
              <a:pathLst>
                <a:path w="22" h="23" extrusionOk="0">
                  <a:moveTo>
                    <a:pt x="17" y="17"/>
                  </a:moveTo>
                  <a:cubicBezTo>
                    <a:pt x="20" y="12"/>
                    <a:pt x="22" y="6"/>
                    <a:pt x="22" y="0"/>
                  </a:cubicBezTo>
                  <a:cubicBezTo>
                    <a:pt x="20" y="4"/>
                    <a:pt x="14" y="6"/>
                    <a:pt x="6" y="8"/>
                  </a:cubicBezTo>
                  <a:cubicBezTo>
                    <a:pt x="5" y="14"/>
                    <a:pt x="3" y="19"/>
                    <a:pt x="0" y="23"/>
                  </a:cubicBezTo>
                  <a:cubicBezTo>
                    <a:pt x="7" y="22"/>
                    <a:pt x="13" y="20"/>
                    <a:pt x="15" y="17"/>
                  </a:cubicBezTo>
                  <a:cubicBezTo>
                    <a:pt x="16" y="17"/>
                    <a:pt x="16" y="17"/>
                    <a:pt x="17" y="17"/>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779;p40">
              <a:extLst>
                <a:ext uri="{FF2B5EF4-FFF2-40B4-BE49-F238E27FC236}">
                  <a16:creationId xmlns:a16="http://schemas.microsoft.com/office/drawing/2014/main" id="{9056D2D6-7351-4E6C-9B6F-1E47B631D03A}"/>
                </a:ext>
              </a:extLst>
            </p:cNvPr>
            <p:cNvSpPr/>
            <p:nvPr/>
          </p:nvSpPr>
          <p:spPr>
            <a:xfrm flipH="1">
              <a:off x="8270919" y="1881239"/>
              <a:ext cx="148898" cy="155669"/>
            </a:xfrm>
            <a:custGeom>
              <a:avLst/>
              <a:gdLst/>
              <a:ahLst/>
              <a:cxnLst/>
              <a:rect l="l" t="t" r="r" b="b"/>
              <a:pathLst>
                <a:path w="22" h="23" extrusionOk="0">
                  <a:moveTo>
                    <a:pt x="22" y="23"/>
                  </a:moveTo>
                  <a:cubicBezTo>
                    <a:pt x="19" y="19"/>
                    <a:pt x="17" y="14"/>
                    <a:pt x="16" y="8"/>
                  </a:cubicBezTo>
                  <a:cubicBezTo>
                    <a:pt x="14" y="8"/>
                    <a:pt x="13" y="7"/>
                    <a:pt x="12" y="7"/>
                  </a:cubicBezTo>
                  <a:cubicBezTo>
                    <a:pt x="10" y="6"/>
                    <a:pt x="9" y="6"/>
                    <a:pt x="8" y="5"/>
                  </a:cubicBezTo>
                  <a:cubicBezTo>
                    <a:pt x="6" y="5"/>
                    <a:pt x="5" y="4"/>
                    <a:pt x="4" y="4"/>
                  </a:cubicBezTo>
                  <a:cubicBezTo>
                    <a:pt x="4" y="3"/>
                    <a:pt x="3" y="3"/>
                    <a:pt x="3" y="3"/>
                  </a:cubicBezTo>
                  <a:cubicBezTo>
                    <a:pt x="2" y="2"/>
                    <a:pt x="1" y="1"/>
                    <a:pt x="0" y="0"/>
                  </a:cubicBezTo>
                  <a:cubicBezTo>
                    <a:pt x="0" y="4"/>
                    <a:pt x="1" y="9"/>
                    <a:pt x="3" y="12"/>
                  </a:cubicBezTo>
                  <a:cubicBezTo>
                    <a:pt x="3" y="13"/>
                    <a:pt x="4" y="13"/>
                    <a:pt x="4" y="14"/>
                  </a:cubicBezTo>
                  <a:cubicBezTo>
                    <a:pt x="4" y="15"/>
                    <a:pt x="5" y="16"/>
                    <a:pt x="5" y="17"/>
                  </a:cubicBezTo>
                  <a:cubicBezTo>
                    <a:pt x="6" y="17"/>
                    <a:pt x="7" y="17"/>
                    <a:pt x="7" y="17"/>
                  </a:cubicBezTo>
                  <a:lnTo>
                    <a:pt x="8" y="18"/>
                  </a:lnTo>
                  <a:cubicBezTo>
                    <a:pt x="9" y="18"/>
                    <a:pt x="10" y="19"/>
                    <a:pt x="12" y="20"/>
                  </a:cubicBezTo>
                  <a:cubicBezTo>
                    <a:pt x="14" y="21"/>
                    <a:pt x="18" y="22"/>
                    <a:pt x="22" y="23"/>
                  </a:cubicBez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780;p40">
              <a:extLst>
                <a:ext uri="{FF2B5EF4-FFF2-40B4-BE49-F238E27FC236}">
                  <a16:creationId xmlns:a16="http://schemas.microsoft.com/office/drawing/2014/main" id="{1B942A0B-45FF-4243-A9D2-F3BB7F65F9C9}"/>
                </a:ext>
              </a:extLst>
            </p:cNvPr>
            <p:cNvSpPr/>
            <p:nvPr/>
          </p:nvSpPr>
          <p:spPr>
            <a:xfrm flipH="1">
              <a:off x="8149094" y="1671425"/>
              <a:ext cx="148898" cy="142132"/>
            </a:xfrm>
            <a:custGeom>
              <a:avLst/>
              <a:gdLst/>
              <a:ahLst/>
              <a:cxnLst/>
              <a:rect l="l" t="t" r="r" b="b"/>
              <a:pathLst>
                <a:path w="22" h="21" extrusionOk="0">
                  <a:moveTo>
                    <a:pt x="22" y="20"/>
                  </a:moveTo>
                  <a:lnTo>
                    <a:pt x="22" y="15"/>
                  </a:lnTo>
                  <a:lnTo>
                    <a:pt x="22" y="2"/>
                  </a:lnTo>
                  <a:cubicBezTo>
                    <a:pt x="17" y="2"/>
                    <a:pt x="12" y="1"/>
                    <a:pt x="8" y="0"/>
                  </a:cubicBezTo>
                  <a:cubicBezTo>
                    <a:pt x="5" y="4"/>
                    <a:pt x="2" y="9"/>
                    <a:pt x="1" y="15"/>
                  </a:cubicBezTo>
                  <a:cubicBezTo>
                    <a:pt x="0" y="16"/>
                    <a:pt x="0" y="17"/>
                    <a:pt x="0" y="18"/>
                  </a:cubicBezTo>
                  <a:cubicBezTo>
                    <a:pt x="2" y="19"/>
                    <a:pt x="5" y="19"/>
                    <a:pt x="8" y="20"/>
                  </a:cubicBezTo>
                  <a:cubicBezTo>
                    <a:pt x="12" y="20"/>
                    <a:pt x="17" y="21"/>
                    <a:pt x="22" y="21"/>
                  </a:cubicBezTo>
                  <a:lnTo>
                    <a:pt x="22" y="20"/>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781;p40">
              <a:extLst>
                <a:ext uri="{FF2B5EF4-FFF2-40B4-BE49-F238E27FC236}">
                  <a16:creationId xmlns:a16="http://schemas.microsoft.com/office/drawing/2014/main" id="{8556C576-1D9F-4A35-A820-C883BFE2F11A}"/>
                </a:ext>
              </a:extLst>
            </p:cNvPr>
            <p:cNvSpPr/>
            <p:nvPr/>
          </p:nvSpPr>
          <p:spPr>
            <a:xfrm flipH="1">
              <a:off x="7973124" y="1806789"/>
              <a:ext cx="155666" cy="128596"/>
            </a:xfrm>
            <a:custGeom>
              <a:avLst/>
              <a:gdLst/>
              <a:ahLst/>
              <a:cxnLst/>
              <a:rect l="l" t="t" r="r" b="b"/>
              <a:pathLst>
                <a:path w="23" h="19" extrusionOk="0">
                  <a:moveTo>
                    <a:pt x="0" y="4"/>
                  </a:moveTo>
                  <a:lnTo>
                    <a:pt x="0" y="19"/>
                  </a:lnTo>
                  <a:cubicBezTo>
                    <a:pt x="8" y="19"/>
                    <a:pt x="16" y="18"/>
                    <a:pt x="22" y="17"/>
                  </a:cubicBezTo>
                  <a:cubicBezTo>
                    <a:pt x="23" y="14"/>
                    <a:pt x="23" y="11"/>
                    <a:pt x="23" y="8"/>
                  </a:cubicBezTo>
                  <a:cubicBezTo>
                    <a:pt x="23" y="6"/>
                    <a:pt x="23" y="5"/>
                    <a:pt x="23" y="4"/>
                  </a:cubicBezTo>
                  <a:cubicBezTo>
                    <a:pt x="23" y="3"/>
                    <a:pt x="23" y="2"/>
                    <a:pt x="22" y="0"/>
                  </a:cubicBezTo>
                  <a:cubicBezTo>
                    <a:pt x="16" y="2"/>
                    <a:pt x="8" y="3"/>
                    <a:pt x="0" y="3"/>
                  </a:cubicBezTo>
                  <a:lnTo>
                    <a:pt x="0" y="4"/>
                  </a:lnTo>
                  <a:close/>
                </a:path>
              </a:pathLst>
            </a:custGeom>
            <a:solidFill>
              <a:srgbClr val="C7D0D1"/>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782;p40">
              <a:extLst>
                <a:ext uri="{FF2B5EF4-FFF2-40B4-BE49-F238E27FC236}">
                  <a16:creationId xmlns:a16="http://schemas.microsoft.com/office/drawing/2014/main" id="{0232A858-84C1-4A9D-A9F1-AFCAD081F541}"/>
                </a:ext>
              </a:extLst>
            </p:cNvPr>
            <p:cNvSpPr/>
            <p:nvPr/>
          </p:nvSpPr>
          <p:spPr>
            <a:xfrm flipH="1">
              <a:off x="6240497" y="4195963"/>
              <a:ext cx="656503" cy="947547"/>
            </a:xfrm>
            <a:custGeom>
              <a:avLst/>
              <a:gdLst/>
              <a:ahLst/>
              <a:cxnLst/>
              <a:rect l="l" t="t" r="r" b="b"/>
              <a:pathLst>
                <a:path w="97" h="140" extrusionOk="0">
                  <a:moveTo>
                    <a:pt x="74" y="3"/>
                  </a:moveTo>
                  <a:cubicBezTo>
                    <a:pt x="66" y="57"/>
                    <a:pt x="39" y="105"/>
                    <a:pt x="0" y="140"/>
                  </a:cubicBezTo>
                  <a:lnTo>
                    <a:pt x="31" y="140"/>
                  </a:lnTo>
                  <a:cubicBezTo>
                    <a:pt x="67" y="102"/>
                    <a:pt x="91" y="54"/>
                    <a:pt x="97" y="0"/>
                  </a:cubicBezTo>
                  <a:cubicBezTo>
                    <a:pt x="94" y="2"/>
                    <a:pt x="90" y="3"/>
                    <a:pt x="86" y="3"/>
                  </a:cubicBezTo>
                  <a:lnTo>
                    <a:pt x="74" y="3"/>
                  </a:lnTo>
                  <a:close/>
                </a:path>
              </a:pathLst>
            </a:custGeom>
            <a:solidFill>
              <a:schemeClr val="accent5">
                <a:lumMod val="60000"/>
                <a:lumOff val="40000"/>
              </a:schemeClr>
            </a:solidFill>
            <a:ln>
              <a:noFill/>
            </a:ln>
          </p:spPr>
          <p:txBody>
            <a:bodyPr spcFirstLastPara="1" wrap="square" lIns="120000" tIns="7200" rIns="120000" bIns="72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783;p40">
              <a:extLst>
                <a:ext uri="{FF2B5EF4-FFF2-40B4-BE49-F238E27FC236}">
                  <a16:creationId xmlns:a16="http://schemas.microsoft.com/office/drawing/2014/main" id="{26050430-D881-40C0-85E1-3A36033CE50F}"/>
                </a:ext>
              </a:extLst>
            </p:cNvPr>
            <p:cNvSpPr/>
            <p:nvPr/>
          </p:nvSpPr>
          <p:spPr>
            <a:xfrm flipH="1">
              <a:off x="6294642" y="3207806"/>
              <a:ext cx="304563" cy="345178"/>
            </a:xfrm>
            <a:custGeom>
              <a:avLst/>
              <a:gdLst/>
              <a:ahLst/>
              <a:cxnLst/>
              <a:rect l="l" t="t" r="r" b="b"/>
              <a:pathLst>
                <a:path w="45" h="51" extrusionOk="0">
                  <a:moveTo>
                    <a:pt x="21" y="51"/>
                  </a:moveTo>
                  <a:lnTo>
                    <a:pt x="42" y="51"/>
                  </a:lnTo>
                  <a:cubicBezTo>
                    <a:pt x="43" y="51"/>
                    <a:pt x="44" y="51"/>
                    <a:pt x="45" y="51"/>
                  </a:cubicBezTo>
                  <a:cubicBezTo>
                    <a:pt x="39" y="33"/>
                    <a:pt x="32" y="16"/>
                    <a:pt x="23" y="0"/>
                  </a:cubicBezTo>
                  <a:cubicBezTo>
                    <a:pt x="21" y="3"/>
                    <a:pt x="18" y="5"/>
                    <a:pt x="14" y="6"/>
                  </a:cubicBezTo>
                  <a:cubicBezTo>
                    <a:pt x="11" y="7"/>
                    <a:pt x="7" y="6"/>
                    <a:pt x="3" y="5"/>
                  </a:cubicBezTo>
                  <a:lnTo>
                    <a:pt x="3" y="5"/>
                  </a:lnTo>
                  <a:lnTo>
                    <a:pt x="0" y="3"/>
                  </a:lnTo>
                  <a:cubicBezTo>
                    <a:pt x="9" y="18"/>
                    <a:pt x="16" y="34"/>
                    <a:pt x="21" y="51"/>
                  </a:cubicBezTo>
                  <a:close/>
                </a:path>
              </a:pathLst>
            </a:custGeom>
            <a:solidFill>
              <a:schemeClr val="accent5">
                <a:lumMod val="60000"/>
                <a:lumOff val="40000"/>
              </a:schemeClr>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784;p40">
              <a:extLst>
                <a:ext uri="{FF2B5EF4-FFF2-40B4-BE49-F238E27FC236}">
                  <a16:creationId xmlns:a16="http://schemas.microsoft.com/office/drawing/2014/main" id="{A1B4F320-DA1C-4161-ADAD-0B86CA5E49B7}"/>
                </a:ext>
              </a:extLst>
            </p:cNvPr>
            <p:cNvSpPr/>
            <p:nvPr/>
          </p:nvSpPr>
          <p:spPr>
            <a:xfrm flipH="1">
              <a:off x="8453657" y="2382086"/>
              <a:ext cx="690344" cy="554992"/>
            </a:xfrm>
            <a:custGeom>
              <a:avLst/>
              <a:gdLst/>
              <a:ahLst/>
              <a:cxnLst/>
              <a:rect l="l" t="t" r="r" b="b"/>
              <a:pathLst>
                <a:path w="102" h="82" extrusionOk="0">
                  <a:moveTo>
                    <a:pt x="102" y="0"/>
                  </a:moveTo>
                  <a:cubicBezTo>
                    <a:pt x="64" y="10"/>
                    <a:pt x="29" y="28"/>
                    <a:pt x="0" y="53"/>
                  </a:cubicBezTo>
                  <a:lnTo>
                    <a:pt x="0" y="82"/>
                  </a:lnTo>
                  <a:cubicBezTo>
                    <a:pt x="28" y="55"/>
                    <a:pt x="63" y="33"/>
                    <a:pt x="102" y="22"/>
                  </a:cubicBezTo>
                  <a:lnTo>
                    <a:pt x="102" y="0"/>
                  </a:lnTo>
                  <a:close/>
                </a:path>
              </a:pathLst>
            </a:custGeom>
            <a:solidFill>
              <a:schemeClr val="accent5">
                <a:lumMod val="60000"/>
                <a:lumOff val="40000"/>
              </a:schemeClr>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785;p40">
              <a:extLst>
                <a:ext uri="{FF2B5EF4-FFF2-40B4-BE49-F238E27FC236}">
                  <a16:creationId xmlns:a16="http://schemas.microsoft.com/office/drawing/2014/main" id="{788DA99D-0816-43BC-88E8-28FDCDFB674B}"/>
                </a:ext>
              </a:extLst>
            </p:cNvPr>
            <p:cNvSpPr/>
            <p:nvPr/>
          </p:nvSpPr>
          <p:spPr>
            <a:xfrm flipH="1">
              <a:off x="7587344" y="2443000"/>
              <a:ext cx="622663" cy="656515"/>
            </a:xfrm>
            <a:custGeom>
              <a:avLst/>
              <a:gdLst/>
              <a:ahLst/>
              <a:cxnLst/>
              <a:rect l="l" t="t" r="r" b="b"/>
              <a:pathLst>
                <a:path w="92" h="97" extrusionOk="0">
                  <a:moveTo>
                    <a:pt x="88" y="68"/>
                  </a:moveTo>
                  <a:lnTo>
                    <a:pt x="73" y="6"/>
                  </a:lnTo>
                  <a:lnTo>
                    <a:pt x="71" y="0"/>
                  </a:lnTo>
                  <a:lnTo>
                    <a:pt x="71" y="0"/>
                  </a:lnTo>
                  <a:lnTo>
                    <a:pt x="53" y="4"/>
                  </a:lnTo>
                  <a:lnTo>
                    <a:pt x="29" y="9"/>
                  </a:lnTo>
                  <a:cubicBezTo>
                    <a:pt x="13" y="13"/>
                    <a:pt x="2" y="26"/>
                    <a:pt x="0" y="41"/>
                  </a:cubicBezTo>
                  <a:cubicBezTo>
                    <a:pt x="0" y="42"/>
                    <a:pt x="0" y="42"/>
                    <a:pt x="0" y="43"/>
                  </a:cubicBezTo>
                  <a:cubicBezTo>
                    <a:pt x="-1" y="47"/>
                    <a:pt x="0" y="52"/>
                    <a:pt x="1" y="57"/>
                  </a:cubicBezTo>
                  <a:lnTo>
                    <a:pt x="3" y="65"/>
                  </a:lnTo>
                  <a:cubicBezTo>
                    <a:pt x="4" y="72"/>
                    <a:pt x="8" y="78"/>
                    <a:pt x="12" y="83"/>
                  </a:cubicBezTo>
                  <a:lnTo>
                    <a:pt x="13" y="84"/>
                  </a:lnTo>
                  <a:cubicBezTo>
                    <a:pt x="20" y="91"/>
                    <a:pt x="29" y="96"/>
                    <a:pt x="39" y="96"/>
                  </a:cubicBezTo>
                  <a:cubicBezTo>
                    <a:pt x="43" y="97"/>
                    <a:pt x="47" y="96"/>
                    <a:pt x="50" y="96"/>
                  </a:cubicBezTo>
                  <a:lnTo>
                    <a:pt x="63" y="93"/>
                  </a:lnTo>
                  <a:lnTo>
                    <a:pt x="77" y="90"/>
                  </a:lnTo>
                  <a:lnTo>
                    <a:pt x="92" y="86"/>
                  </a:lnTo>
                  <a:lnTo>
                    <a:pt x="92" y="86"/>
                  </a:lnTo>
                  <a:lnTo>
                    <a:pt x="88" y="68"/>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786;p40">
              <a:extLst>
                <a:ext uri="{FF2B5EF4-FFF2-40B4-BE49-F238E27FC236}">
                  <a16:creationId xmlns:a16="http://schemas.microsoft.com/office/drawing/2014/main" id="{67305FC9-589D-408C-998D-6D95FA806030}"/>
                </a:ext>
              </a:extLst>
            </p:cNvPr>
            <p:cNvSpPr/>
            <p:nvPr/>
          </p:nvSpPr>
          <p:spPr>
            <a:xfrm flipH="1">
              <a:off x="8027269" y="3925235"/>
              <a:ext cx="433157" cy="345178"/>
            </a:xfrm>
            <a:custGeom>
              <a:avLst/>
              <a:gdLst/>
              <a:ahLst/>
              <a:cxnLst/>
              <a:rect l="l" t="t" r="r" b="b"/>
              <a:pathLst>
                <a:path w="64" h="51" extrusionOk="0">
                  <a:moveTo>
                    <a:pt x="58" y="2"/>
                  </a:moveTo>
                  <a:cubicBezTo>
                    <a:pt x="45" y="-7"/>
                    <a:pt x="32" y="10"/>
                    <a:pt x="32" y="10"/>
                  </a:cubicBezTo>
                  <a:cubicBezTo>
                    <a:pt x="32" y="10"/>
                    <a:pt x="26" y="2"/>
                    <a:pt x="17" y="0"/>
                  </a:cubicBezTo>
                  <a:cubicBezTo>
                    <a:pt x="16" y="0"/>
                    <a:pt x="15" y="0"/>
                    <a:pt x="14" y="0"/>
                  </a:cubicBezTo>
                  <a:cubicBezTo>
                    <a:pt x="12" y="0"/>
                    <a:pt x="11" y="0"/>
                    <a:pt x="10" y="0"/>
                  </a:cubicBezTo>
                  <a:cubicBezTo>
                    <a:pt x="9" y="0"/>
                    <a:pt x="9" y="1"/>
                    <a:pt x="9" y="1"/>
                  </a:cubicBezTo>
                  <a:cubicBezTo>
                    <a:pt x="8" y="1"/>
                    <a:pt x="7" y="2"/>
                    <a:pt x="6" y="2"/>
                  </a:cubicBezTo>
                  <a:cubicBezTo>
                    <a:pt x="5" y="2"/>
                    <a:pt x="5" y="3"/>
                    <a:pt x="5" y="3"/>
                  </a:cubicBezTo>
                  <a:cubicBezTo>
                    <a:pt x="3" y="4"/>
                    <a:pt x="2" y="6"/>
                    <a:pt x="1" y="8"/>
                  </a:cubicBezTo>
                  <a:cubicBezTo>
                    <a:pt x="0" y="11"/>
                    <a:pt x="0" y="15"/>
                    <a:pt x="1" y="19"/>
                  </a:cubicBezTo>
                  <a:cubicBezTo>
                    <a:pt x="2" y="22"/>
                    <a:pt x="3" y="25"/>
                    <a:pt x="5" y="28"/>
                  </a:cubicBezTo>
                  <a:cubicBezTo>
                    <a:pt x="6" y="30"/>
                    <a:pt x="7" y="32"/>
                    <a:pt x="9" y="33"/>
                  </a:cubicBezTo>
                  <a:cubicBezTo>
                    <a:pt x="9" y="34"/>
                    <a:pt x="9" y="34"/>
                    <a:pt x="10" y="34"/>
                  </a:cubicBezTo>
                  <a:cubicBezTo>
                    <a:pt x="11" y="36"/>
                    <a:pt x="12" y="37"/>
                    <a:pt x="14" y="39"/>
                  </a:cubicBezTo>
                  <a:cubicBezTo>
                    <a:pt x="15" y="40"/>
                    <a:pt x="16" y="41"/>
                    <a:pt x="17" y="42"/>
                  </a:cubicBezTo>
                  <a:cubicBezTo>
                    <a:pt x="22" y="46"/>
                    <a:pt x="26" y="49"/>
                    <a:pt x="32" y="51"/>
                  </a:cubicBezTo>
                  <a:lnTo>
                    <a:pt x="32" y="51"/>
                  </a:lnTo>
                  <a:lnTo>
                    <a:pt x="32" y="51"/>
                  </a:lnTo>
                  <a:cubicBezTo>
                    <a:pt x="59" y="39"/>
                    <a:pt x="72" y="11"/>
                    <a:pt x="58" y="2"/>
                  </a:cubicBez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787;p40">
              <a:extLst>
                <a:ext uri="{FF2B5EF4-FFF2-40B4-BE49-F238E27FC236}">
                  <a16:creationId xmlns:a16="http://schemas.microsoft.com/office/drawing/2014/main" id="{EB07C8A5-F865-47AE-A714-F08AA4D7A501}"/>
                </a:ext>
              </a:extLst>
            </p:cNvPr>
            <p:cNvSpPr/>
            <p:nvPr/>
          </p:nvSpPr>
          <p:spPr>
            <a:xfrm flipH="1">
              <a:off x="7370765" y="4371936"/>
              <a:ext cx="379012" cy="40609"/>
            </a:xfrm>
            <a:custGeom>
              <a:avLst/>
              <a:gdLst/>
              <a:ahLst/>
              <a:cxnLst/>
              <a:rect l="l" t="t" r="r" b="b"/>
              <a:pathLst>
                <a:path w="56" h="6" extrusionOk="0">
                  <a:moveTo>
                    <a:pt x="56" y="6"/>
                  </a:moveTo>
                  <a:lnTo>
                    <a:pt x="56" y="0"/>
                  </a:lnTo>
                  <a:lnTo>
                    <a:pt x="0" y="0"/>
                  </a:lnTo>
                  <a:lnTo>
                    <a:pt x="0" y="6"/>
                  </a:lnTo>
                  <a:lnTo>
                    <a:pt x="0" y="6"/>
                  </a:lnTo>
                  <a:lnTo>
                    <a:pt x="0" y="6"/>
                  </a:lnTo>
                  <a:lnTo>
                    <a:pt x="56" y="6"/>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788;p40">
              <a:extLst>
                <a:ext uri="{FF2B5EF4-FFF2-40B4-BE49-F238E27FC236}">
                  <a16:creationId xmlns:a16="http://schemas.microsoft.com/office/drawing/2014/main" id="{7DB4295D-B38B-4FD3-9F1E-4A078C1149D3}"/>
                </a:ext>
              </a:extLst>
            </p:cNvPr>
            <p:cNvSpPr/>
            <p:nvPr/>
          </p:nvSpPr>
          <p:spPr>
            <a:xfrm flipH="1">
              <a:off x="8338600" y="2260258"/>
              <a:ext cx="115057" cy="1509308"/>
            </a:xfrm>
            <a:custGeom>
              <a:avLst/>
              <a:gdLst/>
              <a:ahLst/>
              <a:cxnLst/>
              <a:rect l="l" t="t" r="r" b="b"/>
              <a:pathLst>
                <a:path w="17" h="223" extrusionOk="0">
                  <a:moveTo>
                    <a:pt x="0" y="18"/>
                  </a:moveTo>
                  <a:lnTo>
                    <a:pt x="0" y="40"/>
                  </a:lnTo>
                  <a:lnTo>
                    <a:pt x="0" y="223"/>
                  </a:lnTo>
                  <a:lnTo>
                    <a:pt x="4" y="223"/>
                  </a:lnTo>
                  <a:lnTo>
                    <a:pt x="8" y="223"/>
                  </a:lnTo>
                  <a:lnTo>
                    <a:pt x="9" y="223"/>
                  </a:lnTo>
                  <a:lnTo>
                    <a:pt x="13" y="223"/>
                  </a:lnTo>
                  <a:lnTo>
                    <a:pt x="16" y="223"/>
                  </a:lnTo>
                  <a:lnTo>
                    <a:pt x="17" y="36"/>
                  </a:lnTo>
                  <a:lnTo>
                    <a:pt x="17" y="14"/>
                  </a:lnTo>
                  <a:lnTo>
                    <a:pt x="17" y="0"/>
                  </a:lnTo>
                  <a:lnTo>
                    <a:pt x="13" y="0"/>
                  </a:lnTo>
                  <a:lnTo>
                    <a:pt x="9" y="0"/>
                  </a:lnTo>
                  <a:lnTo>
                    <a:pt x="8" y="0"/>
                  </a:lnTo>
                  <a:lnTo>
                    <a:pt x="5" y="0"/>
                  </a:lnTo>
                  <a:cubicBezTo>
                    <a:pt x="4" y="0"/>
                    <a:pt x="4" y="0"/>
                    <a:pt x="4" y="0"/>
                  </a:cubicBezTo>
                  <a:cubicBezTo>
                    <a:pt x="3" y="0"/>
                    <a:pt x="2" y="0"/>
                    <a:pt x="0" y="0"/>
                  </a:cubicBezTo>
                  <a:lnTo>
                    <a:pt x="0" y="18"/>
                  </a:lnTo>
                  <a:close/>
                </a:path>
              </a:pathLst>
            </a:custGeom>
            <a:solidFill>
              <a:srgbClr val="494334"/>
            </a:solidFill>
            <a:ln>
              <a:noFill/>
            </a:ln>
          </p:spPr>
          <p:txBody>
            <a:bodyPr spcFirstLastPara="1" wrap="square" lIns="120000" tIns="47033" rIns="120000" bIns="470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789;p40">
              <a:extLst>
                <a:ext uri="{FF2B5EF4-FFF2-40B4-BE49-F238E27FC236}">
                  <a16:creationId xmlns:a16="http://schemas.microsoft.com/office/drawing/2014/main" id="{2A54C79A-8DDF-47C8-BF10-5FBCB717FCED}"/>
                </a:ext>
              </a:extLst>
            </p:cNvPr>
            <p:cNvSpPr/>
            <p:nvPr/>
          </p:nvSpPr>
          <p:spPr>
            <a:xfrm flipH="1">
              <a:off x="6666886" y="1515756"/>
              <a:ext cx="1055820" cy="372251"/>
            </a:xfrm>
            <a:custGeom>
              <a:avLst/>
              <a:gdLst/>
              <a:ahLst/>
              <a:cxnLst/>
              <a:rect l="l" t="t" r="r" b="b"/>
              <a:pathLst>
                <a:path w="156" h="55" extrusionOk="0">
                  <a:moveTo>
                    <a:pt x="156" y="55"/>
                  </a:moveTo>
                  <a:lnTo>
                    <a:pt x="156" y="30"/>
                  </a:lnTo>
                  <a:cubicBezTo>
                    <a:pt x="156" y="22"/>
                    <a:pt x="152" y="14"/>
                    <a:pt x="145" y="9"/>
                  </a:cubicBezTo>
                  <a:cubicBezTo>
                    <a:pt x="139" y="3"/>
                    <a:pt x="130" y="0"/>
                    <a:pt x="120" y="0"/>
                  </a:cubicBezTo>
                  <a:lnTo>
                    <a:pt x="0" y="0"/>
                  </a:lnTo>
                  <a:cubicBezTo>
                    <a:pt x="1" y="1"/>
                    <a:pt x="1" y="2"/>
                    <a:pt x="2" y="3"/>
                  </a:cubicBezTo>
                  <a:cubicBezTo>
                    <a:pt x="2" y="5"/>
                    <a:pt x="2" y="6"/>
                    <a:pt x="2" y="7"/>
                  </a:cubicBezTo>
                  <a:lnTo>
                    <a:pt x="2" y="8"/>
                  </a:lnTo>
                  <a:lnTo>
                    <a:pt x="2" y="24"/>
                  </a:lnTo>
                  <a:lnTo>
                    <a:pt x="47" y="24"/>
                  </a:lnTo>
                  <a:cubicBezTo>
                    <a:pt x="48" y="24"/>
                    <a:pt x="50" y="25"/>
                    <a:pt x="51" y="26"/>
                  </a:cubicBezTo>
                  <a:cubicBezTo>
                    <a:pt x="52" y="27"/>
                    <a:pt x="53" y="28"/>
                    <a:pt x="53" y="29"/>
                  </a:cubicBezTo>
                  <a:cubicBezTo>
                    <a:pt x="53" y="32"/>
                    <a:pt x="50" y="35"/>
                    <a:pt x="47" y="35"/>
                  </a:cubicBezTo>
                  <a:lnTo>
                    <a:pt x="2" y="35"/>
                  </a:lnTo>
                  <a:lnTo>
                    <a:pt x="2" y="38"/>
                  </a:lnTo>
                  <a:lnTo>
                    <a:pt x="2" y="40"/>
                  </a:lnTo>
                  <a:lnTo>
                    <a:pt x="5" y="43"/>
                  </a:lnTo>
                  <a:lnTo>
                    <a:pt x="11" y="47"/>
                  </a:lnTo>
                  <a:lnTo>
                    <a:pt x="113" y="47"/>
                  </a:lnTo>
                  <a:cubicBezTo>
                    <a:pt x="114" y="45"/>
                    <a:pt x="115" y="44"/>
                    <a:pt x="116" y="43"/>
                  </a:cubicBezTo>
                  <a:cubicBezTo>
                    <a:pt x="117" y="41"/>
                    <a:pt x="119" y="40"/>
                    <a:pt x="121" y="38"/>
                  </a:cubicBezTo>
                  <a:cubicBezTo>
                    <a:pt x="122" y="38"/>
                    <a:pt x="124" y="37"/>
                    <a:pt x="125" y="37"/>
                  </a:cubicBezTo>
                  <a:cubicBezTo>
                    <a:pt x="129" y="36"/>
                    <a:pt x="133" y="37"/>
                    <a:pt x="137" y="38"/>
                  </a:cubicBezTo>
                  <a:cubicBezTo>
                    <a:pt x="139" y="40"/>
                    <a:pt x="141" y="41"/>
                    <a:pt x="144" y="43"/>
                  </a:cubicBezTo>
                  <a:lnTo>
                    <a:pt x="145" y="43"/>
                  </a:lnTo>
                  <a:cubicBezTo>
                    <a:pt x="146" y="44"/>
                    <a:pt x="147" y="45"/>
                    <a:pt x="148" y="47"/>
                  </a:cubicBezTo>
                  <a:lnTo>
                    <a:pt x="149" y="47"/>
                  </a:lnTo>
                  <a:cubicBezTo>
                    <a:pt x="150" y="48"/>
                    <a:pt x="151" y="49"/>
                    <a:pt x="152" y="51"/>
                  </a:cubicBezTo>
                  <a:cubicBezTo>
                    <a:pt x="153" y="52"/>
                    <a:pt x="155" y="53"/>
                    <a:pt x="156" y="55"/>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790;p40">
              <a:extLst>
                <a:ext uri="{FF2B5EF4-FFF2-40B4-BE49-F238E27FC236}">
                  <a16:creationId xmlns:a16="http://schemas.microsoft.com/office/drawing/2014/main" id="{9686685B-52A5-42FD-8923-C54F1029DCAB}"/>
                </a:ext>
              </a:extLst>
            </p:cNvPr>
            <p:cNvSpPr/>
            <p:nvPr/>
          </p:nvSpPr>
          <p:spPr>
            <a:xfrm flipH="1">
              <a:off x="6666886" y="4216268"/>
              <a:ext cx="1766468" cy="338410"/>
            </a:xfrm>
            <a:custGeom>
              <a:avLst/>
              <a:gdLst/>
              <a:ahLst/>
              <a:cxnLst/>
              <a:rect l="l" t="t" r="r" b="b"/>
              <a:pathLst>
                <a:path w="261" h="50" extrusionOk="0">
                  <a:moveTo>
                    <a:pt x="101" y="15"/>
                  </a:moveTo>
                  <a:lnTo>
                    <a:pt x="157" y="15"/>
                  </a:lnTo>
                  <a:cubicBezTo>
                    <a:pt x="159" y="15"/>
                    <a:pt x="160" y="16"/>
                    <a:pt x="161" y="17"/>
                  </a:cubicBezTo>
                  <a:cubicBezTo>
                    <a:pt x="164" y="18"/>
                    <a:pt x="165" y="20"/>
                    <a:pt x="165" y="23"/>
                  </a:cubicBezTo>
                  <a:lnTo>
                    <a:pt x="165" y="29"/>
                  </a:lnTo>
                  <a:cubicBezTo>
                    <a:pt x="165" y="33"/>
                    <a:pt x="161" y="37"/>
                    <a:pt x="157" y="37"/>
                  </a:cubicBezTo>
                  <a:lnTo>
                    <a:pt x="101" y="37"/>
                  </a:lnTo>
                  <a:cubicBezTo>
                    <a:pt x="99" y="37"/>
                    <a:pt x="97" y="36"/>
                    <a:pt x="95" y="34"/>
                  </a:cubicBezTo>
                  <a:cubicBezTo>
                    <a:pt x="94" y="33"/>
                    <a:pt x="93" y="31"/>
                    <a:pt x="93" y="29"/>
                  </a:cubicBezTo>
                  <a:lnTo>
                    <a:pt x="93" y="23"/>
                  </a:lnTo>
                  <a:cubicBezTo>
                    <a:pt x="93" y="20"/>
                    <a:pt x="94" y="18"/>
                    <a:pt x="96" y="17"/>
                  </a:cubicBezTo>
                  <a:cubicBezTo>
                    <a:pt x="98" y="16"/>
                    <a:pt x="99" y="15"/>
                    <a:pt x="101" y="15"/>
                  </a:cubicBezTo>
                  <a:moveTo>
                    <a:pt x="253" y="0"/>
                  </a:moveTo>
                  <a:lnTo>
                    <a:pt x="253" y="0"/>
                  </a:lnTo>
                  <a:lnTo>
                    <a:pt x="249" y="0"/>
                  </a:lnTo>
                  <a:lnTo>
                    <a:pt x="248" y="0"/>
                  </a:lnTo>
                  <a:cubicBezTo>
                    <a:pt x="247" y="0"/>
                    <a:pt x="246" y="0"/>
                    <a:pt x="246" y="0"/>
                  </a:cubicBezTo>
                  <a:lnTo>
                    <a:pt x="246" y="8"/>
                  </a:lnTo>
                  <a:lnTo>
                    <a:pt x="79" y="8"/>
                  </a:lnTo>
                  <a:lnTo>
                    <a:pt x="79" y="13"/>
                  </a:lnTo>
                  <a:lnTo>
                    <a:pt x="79" y="14"/>
                  </a:lnTo>
                  <a:cubicBezTo>
                    <a:pt x="79" y="15"/>
                    <a:pt x="79" y="16"/>
                    <a:pt x="79" y="17"/>
                  </a:cubicBezTo>
                  <a:cubicBezTo>
                    <a:pt x="77" y="25"/>
                    <a:pt x="70" y="32"/>
                    <a:pt x="60" y="32"/>
                  </a:cubicBezTo>
                  <a:lnTo>
                    <a:pt x="9" y="32"/>
                  </a:lnTo>
                  <a:lnTo>
                    <a:pt x="4" y="32"/>
                  </a:lnTo>
                  <a:lnTo>
                    <a:pt x="0" y="32"/>
                  </a:lnTo>
                  <a:cubicBezTo>
                    <a:pt x="2" y="36"/>
                    <a:pt x="4" y="39"/>
                    <a:pt x="8" y="41"/>
                  </a:cubicBezTo>
                  <a:cubicBezTo>
                    <a:pt x="15" y="47"/>
                    <a:pt x="23" y="50"/>
                    <a:pt x="33" y="50"/>
                  </a:cubicBezTo>
                  <a:lnTo>
                    <a:pt x="225" y="50"/>
                  </a:lnTo>
                  <a:lnTo>
                    <a:pt x="225" y="50"/>
                  </a:lnTo>
                  <a:cubicBezTo>
                    <a:pt x="245" y="50"/>
                    <a:pt x="261" y="37"/>
                    <a:pt x="261" y="20"/>
                  </a:cubicBezTo>
                  <a:lnTo>
                    <a:pt x="261" y="0"/>
                  </a:lnTo>
                  <a:lnTo>
                    <a:pt x="257" y="0"/>
                  </a:lnTo>
                  <a:lnTo>
                    <a:pt x="253"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791;p40">
              <a:extLst>
                <a:ext uri="{FF2B5EF4-FFF2-40B4-BE49-F238E27FC236}">
                  <a16:creationId xmlns:a16="http://schemas.microsoft.com/office/drawing/2014/main" id="{E8357EF0-33B2-4692-9CD4-D912AA70CBAF}"/>
                </a:ext>
              </a:extLst>
            </p:cNvPr>
            <p:cNvSpPr/>
            <p:nvPr/>
          </p:nvSpPr>
          <p:spPr>
            <a:xfrm flipH="1">
              <a:off x="6666886" y="3153661"/>
              <a:ext cx="101521" cy="399324"/>
            </a:xfrm>
            <a:custGeom>
              <a:avLst/>
              <a:gdLst/>
              <a:ahLst/>
              <a:cxnLst/>
              <a:rect l="l" t="t" r="r" b="b"/>
              <a:pathLst>
                <a:path w="15" h="59" extrusionOk="0">
                  <a:moveTo>
                    <a:pt x="7" y="4"/>
                  </a:moveTo>
                  <a:lnTo>
                    <a:pt x="7" y="4"/>
                  </a:lnTo>
                  <a:lnTo>
                    <a:pt x="3" y="2"/>
                  </a:lnTo>
                  <a:lnTo>
                    <a:pt x="0" y="0"/>
                  </a:lnTo>
                  <a:lnTo>
                    <a:pt x="0" y="59"/>
                  </a:lnTo>
                  <a:cubicBezTo>
                    <a:pt x="0" y="59"/>
                    <a:pt x="1" y="59"/>
                    <a:pt x="2" y="59"/>
                  </a:cubicBezTo>
                  <a:lnTo>
                    <a:pt x="3" y="59"/>
                  </a:lnTo>
                  <a:lnTo>
                    <a:pt x="7" y="59"/>
                  </a:lnTo>
                  <a:lnTo>
                    <a:pt x="7" y="59"/>
                  </a:lnTo>
                  <a:lnTo>
                    <a:pt x="11" y="59"/>
                  </a:lnTo>
                  <a:lnTo>
                    <a:pt x="15" y="59"/>
                  </a:lnTo>
                  <a:lnTo>
                    <a:pt x="15" y="7"/>
                  </a:lnTo>
                  <a:lnTo>
                    <a:pt x="11" y="5"/>
                  </a:lnTo>
                  <a:lnTo>
                    <a:pt x="7" y="4"/>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792;p40">
              <a:extLst>
                <a:ext uri="{FF2B5EF4-FFF2-40B4-BE49-F238E27FC236}">
                  <a16:creationId xmlns:a16="http://schemas.microsoft.com/office/drawing/2014/main" id="{2CAA2E4B-F6CF-42A4-96E2-0286F1EC0F58}"/>
                </a:ext>
              </a:extLst>
            </p:cNvPr>
            <p:cNvSpPr/>
            <p:nvPr/>
          </p:nvSpPr>
          <p:spPr>
            <a:xfrm flipH="1">
              <a:off x="8122022" y="2720496"/>
              <a:ext cx="169202" cy="291032"/>
            </a:xfrm>
            <a:custGeom>
              <a:avLst/>
              <a:gdLst/>
              <a:ahLst/>
              <a:cxnLst/>
              <a:rect l="l" t="t" r="r" b="b"/>
              <a:pathLst>
                <a:path w="25" h="43" extrusionOk="0">
                  <a:moveTo>
                    <a:pt x="12" y="0"/>
                  </a:moveTo>
                  <a:cubicBezTo>
                    <a:pt x="8" y="2"/>
                    <a:pt x="5" y="5"/>
                    <a:pt x="3" y="8"/>
                  </a:cubicBezTo>
                  <a:cubicBezTo>
                    <a:pt x="0" y="13"/>
                    <a:pt x="-1" y="18"/>
                    <a:pt x="1" y="24"/>
                  </a:cubicBezTo>
                  <a:lnTo>
                    <a:pt x="2" y="27"/>
                  </a:lnTo>
                  <a:cubicBezTo>
                    <a:pt x="3" y="33"/>
                    <a:pt x="6" y="37"/>
                    <a:pt x="11" y="40"/>
                  </a:cubicBezTo>
                  <a:cubicBezTo>
                    <a:pt x="13" y="42"/>
                    <a:pt x="15" y="43"/>
                    <a:pt x="18" y="43"/>
                  </a:cubicBezTo>
                  <a:cubicBezTo>
                    <a:pt x="20" y="43"/>
                    <a:pt x="23" y="43"/>
                    <a:pt x="25" y="43"/>
                  </a:cubicBezTo>
                  <a:lnTo>
                    <a:pt x="24" y="42"/>
                  </a:lnTo>
                  <a:cubicBezTo>
                    <a:pt x="20" y="37"/>
                    <a:pt x="16" y="31"/>
                    <a:pt x="15" y="24"/>
                  </a:cubicBezTo>
                  <a:lnTo>
                    <a:pt x="13" y="16"/>
                  </a:lnTo>
                  <a:cubicBezTo>
                    <a:pt x="12" y="11"/>
                    <a:pt x="11" y="6"/>
                    <a:pt x="12" y="2"/>
                  </a:cubicBezTo>
                  <a:cubicBezTo>
                    <a:pt x="12" y="1"/>
                    <a:pt x="12" y="1"/>
                    <a:pt x="1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793;p40">
              <a:extLst>
                <a:ext uri="{FF2B5EF4-FFF2-40B4-BE49-F238E27FC236}">
                  <a16:creationId xmlns:a16="http://schemas.microsoft.com/office/drawing/2014/main" id="{E2535A7B-F961-4F36-A305-5896AD2F96FA}"/>
                </a:ext>
              </a:extLst>
            </p:cNvPr>
            <p:cNvSpPr/>
            <p:nvPr/>
          </p:nvSpPr>
          <p:spPr>
            <a:xfrm flipH="1">
              <a:off x="7397838" y="3146892"/>
              <a:ext cx="439925" cy="906938"/>
            </a:xfrm>
            <a:custGeom>
              <a:avLst/>
              <a:gdLst/>
              <a:ahLst/>
              <a:cxnLst/>
              <a:rect l="l" t="t" r="r" b="b"/>
              <a:pathLst>
                <a:path w="65" h="134" extrusionOk="0">
                  <a:moveTo>
                    <a:pt x="0" y="8"/>
                  </a:moveTo>
                  <a:cubicBezTo>
                    <a:pt x="0" y="9"/>
                    <a:pt x="1" y="10"/>
                    <a:pt x="1" y="11"/>
                  </a:cubicBezTo>
                  <a:lnTo>
                    <a:pt x="27" y="117"/>
                  </a:lnTo>
                  <a:cubicBezTo>
                    <a:pt x="28" y="123"/>
                    <a:pt x="31" y="127"/>
                    <a:pt x="36" y="131"/>
                  </a:cubicBezTo>
                  <a:cubicBezTo>
                    <a:pt x="38" y="132"/>
                    <a:pt x="41" y="133"/>
                    <a:pt x="44" y="134"/>
                  </a:cubicBezTo>
                  <a:cubicBezTo>
                    <a:pt x="46" y="134"/>
                    <a:pt x="48" y="134"/>
                    <a:pt x="51" y="134"/>
                  </a:cubicBezTo>
                  <a:cubicBezTo>
                    <a:pt x="61" y="131"/>
                    <a:pt x="67" y="120"/>
                    <a:pt x="64" y="109"/>
                  </a:cubicBezTo>
                  <a:lnTo>
                    <a:pt x="38" y="2"/>
                  </a:lnTo>
                  <a:cubicBezTo>
                    <a:pt x="38" y="1"/>
                    <a:pt x="38" y="1"/>
                    <a:pt x="37" y="0"/>
                  </a:cubicBezTo>
                  <a:lnTo>
                    <a:pt x="2" y="8"/>
                  </a:lnTo>
                  <a:cubicBezTo>
                    <a:pt x="2" y="8"/>
                    <a:pt x="1" y="8"/>
                    <a:pt x="0" y="8"/>
                  </a:cubicBezTo>
                  <a:close/>
                </a:path>
              </a:pathLst>
            </a:custGeom>
            <a:solidFill>
              <a:srgbClr val="494334"/>
            </a:solidFill>
            <a:ln>
              <a:noFill/>
            </a:ln>
          </p:spPr>
          <p:txBody>
            <a:bodyPr spcFirstLastPara="1" wrap="square" lIns="120000" tIns="4300" rIns="120000" bIns="43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794;p40">
              <a:extLst>
                <a:ext uri="{FF2B5EF4-FFF2-40B4-BE49-F238E27FC236}">
                  <a16:creationId xmlns:a16="http://schemas.microsoft.com/office/drawing/2014/main" id="{B99BE18E-14C3-4C2D-A2FF-66F3C64A7950}"/>
                </a:ext>
              </a:extLst>
            </p:cNvPr>
            <p:cNvSpPr/>
            <p:nvPr/>
          </p:nvSpPr>
          <p:spPr>
            <a:xfrm flipH="1">
              <a:off x="6714262" y="2030140"/>
              <a:ext cx="223346" cy="419628"/>
            </a:xfrm>
            <a:custGeom>
              <a:avLst/>
              <a:gdLst/>
              <a:ahLst/>
              <a:cxnLst/>
              <a:rect l="l" t="t" r="r" b="b"/>
              <a:pathLst>
                <a:path w="33" h="62" extrusionOk="0">
                  <a:moveTo>
                    <a:pt x="32" y="61"/>
                  </a:moveTo>
                  <a:cubicBezTo>
                    <a:pt x="31" y="57"/>
                    <a:pt x="30" y="53"/>
                    <a:pt x="29" y="49"/>
                  </a:cubicBezTo>
                  <a:cubicBezTo>
                    <a:pt x="27" y="46"/>
                    <a:pt x="26" y="42"/>
                    <a:pt x="25" y="39"/>
                  </a:cubicBezTo>
                  <a:cubicBezTo>
                    <a:pt x="21" y="29"/>
                    <a:pt x="17" y="21"/>
                    <a:pt x="13" y="15"/>
                  </a:cubicBezTo>
                  <a:cubicBezTo>
                    <a:pt x="12" y="13"/>
                    <a:pt x="12" y="12"/>
                    <a:pt x="11" y="11"/>
                  </a:cubicBezTo>
                  <a:cubicBezTo>
                    <a:pt x="8" y="6"/>
                    <a:pt x="5" y="3"/>
                    <a:pt x="2" y="0"/>
                  </a:cubicBezTo>
                  <a:cubicBezTo>
                    <a:pt x="-1" y="13"/>
                    <a:pt x="-1" y="33"/>
                    <a:pt x="3" y="55"/>
                  </a:cubicBezTo>
                  <a:lnTo>
                    <a:pt x="11" y="54"/>
                  </a:lnTo>
                  <a:cubicBezTo>
                    <a:pt x="15" y="53"/>
                    <a:pt x="18" y="53"/>
                    <a:pt x="22" y="54"/>
                  </a:cubicBezTo>
                  <a:cubicBezTo>
                    <a:pt x="22" y="54"/>
                    <a:pt x="23" y="54"/>
                    <a:pt x="23" y="55"/>
                  </a:cubicBezTo>
                  <a:cubicBezTo>
                    <a:pt x="24" y="55"/>
                    <a:pt x="24" y="55"/>
                    <a:pt x="25" y="56"/>
                  </a:cubicBezTo>
                  <a:cubicBezTo>
                    <a:pt x="26" y="56"/>
                    <a:pt x="27" y="57"/>
                    <a:pt x="29" y="58"/>
                  </a:cubicBezTo>
                  <a:cubicBezTo>
                    <a:pt x="30" y="59"/>
                    <a:pt x="31" y="60"/>
                    <a:pt x="32" y="61"/>
                  </a:cubicBezTo>
                  <a:cubicBezTo>
                    <a:pt x="32" y="62"/>
                    <a:pt x="32" y="62"/>
                    <a:pt x="32" y="62"/>
                  </a:cubicBezTo>
                  <a:cubicBezTo>
                    <a:pt x="33" y="62"/>
                    <a:pt x="33" y="62"/>
                    <a:pt x="33" y="62"/>
                  </a:cubicBezTo>
                  <a:lnTo>
                    <a:pt x="32" y="61"/>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7" name="Google Shape;795;p40">
              <a:extLst>
                <a:ext uri="{FF2B5EF4-FFF2-40B4-BE49-F238E27FC236}">
                  <a16:creationId xmlns:a16="http://schemas.microsoft.com/office/drawing/2014/main" id="{67DEA41C-240A-4E32-B9B2-5E6696867AC8}"/>
                </a:ext>
              </a:extLst>
            </p:cNvPr>
            <p:cNvSpPr/>
            <p:nvPr/>
          </p:nvSpPr>
          <p:spPr>
            <a:xfrm flipH="1">
              <a:off x="6653350" y="2625741"/>
              <a:ext cx="175970" cy="392555"/>
            </a:xfrm>
            <a:custGeom>
              <a:avLst/>
              <a:gdLst/>
              <a:ahLst/>
              <a:cxnLst/>
              <a:rect l="l" t="t" r="r" b="b"/>
              <a:pathLst>
                <a:path w="26" h="58" extrusionOk="0">
                  <a:moveTo>
                    <a:pt x="26" y="43"/>
                  </a:moveTo>
                  <a:lnTo>
                    <a:pt x="26" y="42"/>
                  </a:lnTo>
                  <a:cubicBezTo>
                    <a:pt x="26" y="32"/>
                    <a:pt x="26" y="21"/>
                    <a:pt x="24" y="9"/>
                  </a:cubicBezTo>
                  <a:cubicBezTo>
                    <a:pt x="24" y="6"/>
                    <a:pt x="23" y="3"/>
                    <a:pt x="23" y="0"/>
                  </a:cubicBezTo>
                  <a:cubicBezTo>
                    <a:pt x="22" y="3"/>
                    <a:pt x="21" y="4"/>
                    <a:pt x="20" y="6"/>
                  </a:cubicBezTo>
                  <a:cubicBezTo>
                    <a:pt x="19" y="8"/>
                    <a:pt x="18" y="9"/>
                    <a:pt x="18" y="10"/>
                  </a:cubicBezTo>
                  <a:cubicBezTo>
                    <a:pt x="17" y="10"/>
                    <a:pt x="17" y="11"/>
                    <a:pt x="17" y="11"/>
                  </a:cubicBezTo>
                  <a:lnTo>
                    <a:pt x="16" y="11"/>
                  </a:lnTo>
                  <a:lnTo>
                    <a:pt x="16" y="11"/>
                  </a:lnTo>
                  <a:cubicBezTo>
                    <a:pt x="15" y="12"/>
                    <a:pt x="14" y="13"/>
                    <a:pt x="13" y="14"/>
                  </a:cubicBezTo>
                  <a:cubicBezTo>
                    <a:pt x="11" y="15"/>
                    <a:pt x="10" y="15"/>
                    <a:pt x="9" y="15"/>
                  </a:cubicBezTo>
                  <a:cubicBezTo>
                    <a:pt x="8" y="16"/>
                    <a:pt x="8" y="16"/>
                    <a:pt x="8" y="16"/>
                  </a:cubicBezTo>
                  <a:lnTo>
                    <a:pt x="0" y="17"/>
                  </a:lnTo>
                  <a:lnTo>
                    <a:pt x="0" y="17"/>
                  </a:lnTo>
                  <a:cubicBezTo>
                    <a:pt x="3" y="24"/>
                    <a:pt x="6" y="31"/>
                    <a:pt x="9" y="36"/>
                  </a:cubicBezTo>
                  <a:cubicBezTo>
                    <a:pt x="10" y="39"/>
                    <a:pt x="11" y="41"/>
                    <a:pt x="13" y="43"/>
                  </a:cubicBezTo>
                  <a:cubicBezTo>
                    <a:pt x="14" y="46"/>
                    <a:pt x="15" y="48"/>
                    <a:pt x="16" y="49"/>
                  </a:cubicBezTo>
                  <a:cubicBezTo>
                    <a:pt x="16" y="50"/>
                    <a:pt x="16" y="50"/>
                    <a:pt x="16" y="50"/>
                  </a:cubicBezTo>
                  <a:cubicBezTo>
                    <a:pt x="18" y="52"/>
                    <a:pt x="19" y="53"/>
                    <a:pt x="20" y="55"/>
                  </a:cubicBezTo>
                  <a:cubicBezTo>
                    <a:pt x="21" y="56"/>
                    <a:pt x="22" y="57"/>
                    <a:pt x="23" y="58"/>
                  </a:cubicBezTo>
                  <a:cubicBezTo>
                    <a:pt x="23" y="58"/>
                    <a:pt x="24" y="57"/>
                    <a:pt x="24" y="56"/>
                  </a:cubicBezTo>
                  <a:cubicBezTo>
                    <a:pt x="25" y="53"/>
                    <a:pt x="25" y="50"/>
                    <a:pt x="25" y="47"/>
                  </a:cubicBezTo>
                  <a:cubicBezTo>
                    <a:pt x="26" y="45"/>
                    <a:pt x="26" y="44"/>
                    <a:pt x="26" y="4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8" name="Google Shape;796;p40">
              <a:extLst>
                <a:ext uri="{FF2B5EF4-FFF2-40B4-BE49-F238E27FC236}">
                  <a16:creationId xmlns:a16="http://schemas.microsoft.com/office/drawing/2014/main" id="{4B180FD5-F6B1-4D9E-B6CF-AC10EC5FC829}"/>
                </a:ext>
              </a:extLst>
            </p:cNvPr>
            <p:cNvSpPr/>
            <p:nvPr/>
          </p:nvSpPr>
          <p:spPr>
            <a:xfrm flipH="1">
              <a:off x="7506127" y="2415927"/>
              <a:ext cx="223346" cy="615906"/>
            </a:xfrm>
            <a:custGeom>
              <a:avLst/>
              <a:gdLst/>
              <a:ahLst/>
              <a:cxnLst/>
              <a:rect l="l" t="t" r="r" b="b"/>
              <a:pathLst>
                <a:path w="33" h="91" extrusionOk="0">
                  <a:moveTo>
                    <a:pt x="0" y="4"/>
                  </a:moveTo>
                  <a:lnTo>
                    <a:pt x="0" y="4"/>
                  </a:lnTo>
                  <a:lnTo>
                    <a:pt x="2" y="10"/>
                  </a:lnTo>
                  <a:lnTo>
                    <a:pt x="17" y="72"/>
                  </a:lnTo>
                  <a:lnTo>
                    <a:pt x="21" y="90"/>
                  </a:lnTo>
                  <a:lnTo>
                    <a:pt x="21" y="90"/>
                  </a:lnTo>
                  <a:lnTo>
                    <a:pt x="22" y="91"/>
                  </a:lnTo>
                  <a:lnTo>
                    <a:pt x="23" y="91"/>
                  </a:lnTo>
                  <a:lnTo>
                    <a:pt x="32" y="89"/>
                  </a:lnTo>
                  <a:lnTo>
                    <a:pt x="32" y="89"/>
                  </a:lnTo>
                  <a:cubicBezTo>
                    <a:pt x="33" y="89"/>
                    <a:pt x="33" y="88"/>
                    <a:pt x="33" y="88"/>
                  </a:cubicBezTo>
                  <a:lnTo>
                    <a:pt x="33" y="88"/>
                  </a:lnTo>
                  <a:lnTo>
                    <a:pt x="32" y="87"/>
                  </a:lnTo>
                  <a:lnTo>
                    <a:pt x="30" y="77"/>
                  </a:lnTo>
                  <a:lnTo>
                    <a:pt x="15" y="13"/>
                  </a:lnTo>
                  <a:lnTo>
                    <a:pt x="12" y="2"/>
                  </a:lnTo>
                  <a:lnTo>
                    <a:pt x="12" y="1"/>
                  </a:lnTo>
                  <a:lnTo>
                    <a:pt x="12" y="1"/>
                  </a:lnTo>
                  <a:cubicBezTo>
                    <a:pt x="12" y="1"/>
                    <a:pt x="12" y="0"/>
                    <a:pt x="11" y="0"/>
                  </a:cubicBezTo>
                  <a:lnTo>
                    <a:pt x="10" y="0"/>
                  </a:lnTo>
                  <a:lnTo>
                    <a:pt x="1" y="2"/>
                  </a:lnTo>
                  <a:cubicBezTo>
                    <a:pt x="0" y="3"/>
                    <a:pt x="0" y="3"/>
                    <a:pt x="0"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9" name="Google Shape;797;p40">
              <a:extLst>
                <a:ext uri="{FF2B5EF4-FFF2-40B4-BE49-F238E27FC236}">
                  <a16:creationId xmlns:a16="http://schemas.microsoft.com/office/drawing/2014/main" id="{F6B85080-D4FC-4864-A402-2D84D1811424}"/>
                </a:ext>
              </a:extLst>
            </p:cNvPr>
            <p:cNvSpPr/>
            <p:nvPr/>
          </p:nvSpPr>
          <p:spPr>
            <a:xfrm flipH="1">
              <a:off x="6281105" y="1888007"/>
              <a:ext cx="270723" cy="345178"/>
            </a:xfrm>
            <a:custGeom>
              <a:avLst/>
              <a:gdLst/>
              <a:ahLst/>
              <a:cxnLst/>
              <a:rect l="l" t="t" r="r" b="b"/>
              <a:pathLst>
                <a:path w="40" h="51" extrusionOk="0">
                  <a:moveTo>
                    <a:pt x="2" y="50"/>
                  </a:moveTo>
                  <a:lnTo>
                    <a:pt x="7" y="44"/>
                  </a:lnTo>
                  <a:lnTo>
                    <a:pt x="19" y="29"/>
                  </a:lnTo>
                  <a:lnTo>
                    <a:pt x="23" y="36"/>
                  </a:lnTo>
                  <a:cubicBezTo>
                    <a:pt x="23" y="37"/>
                    <a:pt x="24" y="37"/>
                    <a:pt x="24" y="37"/>
                  </a:cubicBezTo>
                  <a:cubicBezTo>
                    <a:pt x="25" y="37"/>
                    <a:pt x="25" y="37"/>
                    <a:pt x="25" y="36"/>
                  </a:cubicBezTo>
                  <a:lnTo>
                    <a:pt x="40" y="1"/>
                  </a:lnTo>
                  <a:cubicBezTo>
                    <a:pt x="40" y="1"/>
                    <a:pt x="40" y="0"/>
                    <a:pt x="39" y="0"/>
                  </a:cubicBezTo>
                  <a:lnTo>
                    <a:pt x="38" y="0"/>
                  </a:lnTo>
                  <a:lnTo>
                    <a:pt x="23" y="17"/>
                  </a:lnTo>
                  <a:lnTo>
                    <a:pt x="18" y="10"/>
                  </a:lnTo>
                  <a:lnTo>
                    <a:pt x="17" y="10"/>
                  </a:lnTo>
                  <a:lnTo>
                    <a:pt x="16" y="10"/>
                  </a:lnTo>
                  <a:lnTo>
                    <a:pt x="5" y="38"/>
                  </a:lnTo>
                  <a:lnTo>
                    <a:pt x="0" y="49"/>
                  </a:lnTo>
                  <a:cubicBezTo>
                    <a:pt x="0" y="50"/>
                    <a:pt x="0" y="50"/>
                    <a:pt x="1" y="51"/>
                  </a:cubicBezTo>
                  <a:lnTo>
                    <a:pt x="1" y="51"/>
                  </a:lnTo>
                  <a:cubicBezTo>
                    <a:pt x="1" y="51"/>
                    <a:pt x="2" y="51"/>
                    <a:pt x="2" y="5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80" name="Google Shape;798;p40">
              <a:extLst>
                <a:ext uri="{FF2B5EF4-FFF2-40B4-BE49-F238E27FC236}">
                  <a16:creationId xmlns:a16="http://schemas.microsoft.com/office/drawing/2014/main" id="{2200F5CD-BFB2-46AB-8DA2-537D0BCD690D}"/>
                </a:ext>
              </a:extLst>
            </p:cNvPr>
            <p:cNvSpPr/>
            <p:nvPr/>
          </p:nvSpPr>
          <p:spPr>
            <a:xfrm flipH="1">
              <a:off x="6044223" y="2713728"/>
              <a:ext cx="392548" cy="148900"/>
            </a:xfrm>
            <a:custGeom>
              <a:avLst/>
              <a:gdLst/>
              <a:ahLst/>
              <a:cxnLst/>
              <a:rect l="l" t="t" r="r" b="b"/>
              <a:pathLst>
                <a:path w="58" h="22" extrusionOk="0">
                  <a:moveTo>
                    <a:pt x="57" y="19"/>
                  </a:moveTo>
                  <a:lnTo>
                    <a:pt x="38" y="11"/>
                  </a:lnTo>
                  <a:lnTo>
                    <a:pt x="43" y="5"/>
                  </a:lnTo>
                  <a:lnTo>
                    <a:pt x="43" y="4"/>
                  </a:lnTo>
                  <a:lnTo>
                    <a:pt x="42" y="4"/>
                  </a:lnTo>
                  <a:lnTo>
                    <a:pt x="10" y="0"/>
                  </a:lnTo>
                  <a:lnTo>
                    <a:pt x="1" y="0"/>
                  </a:lnTo>
                  <a:cubicBezTo>
                    <a:pt x="0" y="0"/>
                    <a:pt x="0" y="0"/>
                    <a:pt x="0" y="0"/>
                  </a:cubicBezTo>
                  <a:cubicBezTo>
                    <a:pt x="0" y="1"/>
                    <a:pt x="0" y="2"/>
                    <a:pt x="1" y="2"/>
                  </a:cubicBezTo>
                  <a:lnTo>
                    <a:pt x="10" y="5"/>
                  </a:lnTo>
                  <a:lnTo>
                    <a:pt x="25" y="11"/>
                  </a:lnTo>
                  <a:lnTo>
                    <a:pt x="19" y="16"/>
                  </a:lnTo>
                  <a:cubicBezTo>
                    <a:pt x="19" y="17"/>
                    <a:pt x="19" y="17"/>
                    <a:pt x="19" y="17"/>
                  </a:cubicBezTo>
                  <a:cubicBezTo>
                    <a:pt x="19" y="18"/>
                    <a:pt x="20" y="18"/>
                    <a:pt x="20" y="18"/>
                  </a:cubicBezTo>
                  <a:lnTo>
                    <a:pt x="20" y="18"/>
                  </a:lnTo>
                  <a:lnTo>
                    <a:pt x="57" y="22"/>
                  </a:lnTo>
                  <a:lnTo>
                    <a:pt x="58" y="21"/>
                  </a:lnTo>
                  <a:cubicBezTo>
                    <a:pt x="58" y="20"/>
                    <a:pt x="58" y="20"/>
                    <a:pt x="57" y="19"/>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81" name="Google Shape;799;p40">
              <a:extLst>
                <a:ext uri="{FF2B5EF4-FFF2-40B4-BE49-F238E27FC236}">
                  <a16:creationId xmlns:a16="http://schemas.microsoft.com/office/drawing/2014/main" id="{D13697DC-C6E4-4224-B9F4-6F1D76CF1B87}"/>
                </a:ext>
              </a:extLst>
            </p:cNvPr>
            <p:cNvSpPr/>
            <p:nvPr/>
          </p:nvSpPr>
          <p:spPr>
            <a:xfrm flipH="1">
              <a:off x="5746428" y="2212881"/>
              <a:ext cx="690344" cy="263960"/>
            </a:xfrm>
            <a:custGeom>
              <a:avLst/>
              <a:gdLst/>
              <a:ahLst/>
              <a:cxnLst/>
              <a:rect l="l" t="t" r="r" b="b"/>
              <a:pathLst>
                <a:path w="102" h="39" extrusionOk="0">
                  <a:moveTo>
                    <a:pt x="101" y="11"/>
                  </a:moveTo>
                  <a:lnTo>
                    <a:pt x="64" y="15"/>
                  </a:lnTo>
                  <a:lnTo>
                    <a:pt x="66" y="1"/>
                  </a:lnTo>
                  <a:cubicBezTo>
                    <a:pt x="66" y="1"/>
                    <a:pt x="66" y="0"/>
                    <a:pt x="65" y="0"/>
                  </a:cubicBezTo>
                  <a:lnTo>
                    <a:pt x="64" y="0"/>
                  </a:lnTo>
                  <a:lnTo>
                    <a:pt x="1" y="29"/>
                  </a:lnTo>
                  <a:lnTo>
                    <a:pt x="0" y="29"/>
                  </a:lnTo>
                  <a:cubicBezTo>
                    <a:pt x="0" y="29"/>
                    <a:pt x="-1" y="30"/>
                    <a:pt x="0" y="30"/>
                  </a:cubicBezTo>
                  <a:cubicBezTo>
                    <a:pt x="0" y="31"/>
                    <a:pt x="0" y="31"/>
                    <a:pt x="1" y="31"/>
                  </a:cubicBezTo>
                  <a:lnTo>
                    <a:pt x="2" y="31"/>
                  </a:lnTo>
                  <a:lnTo>
                    <a:pt x="47" y="23"/>
                  </a:lnTo>
                  <a:lnTo>
                    <a:pt x="43" y="38"/>
                  </a:lnTo>
                  <a:lnTo>
                    <a:pt x="43" y="39"/>
                  </a:lnTo>
                  <a:lnTo>
                    <a:pt x="44" y="39"/>
                  </a:lnTo>
                  <a:lnTo>
                    <a:pt x="45" y="39"/>
                  </a:lnTo>
                  <a:lnTo>
                    <a:pt x="102" y="13"/>
                  </a:lnTo>
                  <a:cubicBezTo>
                    <a:pt x="102" y="12"/>
                    <a:pt x="102" y="12"/>
                    <a:pt x="102" y="11"/>
                  </a:cubicBezTo>
                  <a:lnTo>
                    <a:pt x="101" y="11"/>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82" name="Google Shape;800;p40">
              <a:extLst>
                <a:ext uri="{FF2B5EF4-FFF2-40B4-BE49-F238E27FC236}">
                  <a16:creationId xmlns:a16="http://schemas.microsoft.com/office/drawing/2014/main" id="{01CA91AE-E09E-474D-9899-7FFDF8924D08}"/>
                </a:ext>
              </a:extLst>
            </p:cNvPr>
            <p:cNvSpPr/>
            <p:nvPr/>
          </p:nvSpPr>
          <p:spPr>
            <a:xfrm flipH="1">
              <a:off x="6436771" y="3762798"/>
              <a:ext cx="189506" cy="182741"/>
            </a:xfrm>
            <a:custGeom>
              <a:avLst/>
              <a:gdLst/>
              <a:ahLst/>
              <a:cxnLst/>
              <a:rect l="l" t="t" r="r" b="b"/>
              <a:pathLst>
                <a:path w="28" h="27" extrusionOk="0">
                  <a:moveTo>
                    <a:pt x="14" y="0"/>
                  </a:moveTo>
                  <a:cubicBezTo>
                    <a:pt x="6" y="0"/>
                    <a:pt x="0" y="6"/>
                    <a:pt x="0" y="13"/>
                  </a:cubicBezTo>
                  <a:cubicBezTo>
                    <a:pt x="0" y="21"/>
                    <a:pt x="6" y="27"/>
                    <a:pt x="14" y="27"/>
                  </a:cubicBezTo>
                  <a:cubicBezTo>
                    <a:pt x="14" y="27"/>
                    <a:pt x="15" y="27"/>
                    <a:pt x="15" y="26"/>
                  </a:cubicBezTo>
                  <a:lnTo>
                    <a:pt x="15" y="26"/>
                  </a:lnTo>
                  <a:cubicBezTo>
                    <a:pt x="15" y="25"/>
                    <a:pt x="14" y="25"/>
                    <a:pt x="14" y="25"/>
                  </a:cubicBezTo>
                  <a:cubicBezTo>
                    <a:pt x="7" y="25"/>
                    <a:pt x="2" y="20"/>
                    <a:pt x="2" y="13"/>
                  </a:cubicBezTo>
                  <a:cubicBezTo>
                    <a:pt x="2" y="7"/>
                    <a:pt x="7" y="2"/>
                    <a:pt x="14" y="2"/>
                  </a:cubicBezTo>
                  <a:cubicBezTo>
                    <a:pt x="20" y="2"/>
                    <a:pt x="26" y="7"/>
                    <a:pt x="26" y="13"/>
                  </a:cubicBezTo>
                  <a:cubicBezTo>
                    <a:pt x="26" y="18"/>
                    <a:pt x="23" y="22"/>
                    <a:pt x="19" y="24"/>
                  </a:cubicBezTo>
                  <a:cubicBezTo>
                    <a:pt x="18" y="24"/>
                    <a:pt x="18" y="25"/>
                    <a:pt x="18" y="25"/>
                  </a:cubicBezTo>
                  <a:lnTo>
                    <a:pt x="18" y="25"/>
                  </a:lnTo>
                  <a:cubicBezTo>
                    <a:pt x="18" y="26"/>
                    <a:pt x="19" y="26"/>
                    <a:pt x="20" y="26"/>
                  </a:cubicBezTo>
                  <a:cubicBezTo>
                    <a:pt x="25" y="24"/>
                    <a:pt x="28" y="19"/>
                    <a:pt x="28" y="13"/>
                  </a:cubicBezTo>
                  <a:cubicBezTo>
                    <a:pt x="28" y="6"/>
                    <a:pt x="22" y="0"/>
                    <a:pt x="14"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83" name="Google Shape;801;p40">
              <a:extLst>
                <a:ext uri="{FF2B5EF4-FFF2-40B4-BE49-F238E27FC236}">
                  <a16:creationId xmlns:a16="http://schemas.microsoft.com/office/drawing/2014/main" id="{6EEF4AB3-CE41-47D8-B914-017F70C5809B}"/>
                </a:ext>
              </a:extLst>
            </p:cNvPr>
            <p:cNvSpPr/>
            <p:nvPr/>
          </p:nvSpPr>
          <p:spPr>
            <a:xfrm flipH="1">
              <a:off x="6538292" y="3918467"/>
              <a:ext cx="128593" cy="148900"/>
            </a:xfrm>
            <a:custGeom>
              <a:avLst/>
              <a:gdLst/>
              <a:ahLst/>
              <a:cxnLst/>
              <a:rect l="l" t="t" r="r" b="b"/>
              <a:pathLst>
                <a:path w="19" h="22" extrusionOk="0">
                  <a:moveTo>
                    <a:pt x="18" y="20"/>
                  </a:moveTo>
                  <a:cubicBezTo>
                    <a:pt x="5" y="15"/>
                    <a:pt x="3" y="1"/>
                    <a:pt x="3" y="1"/>
                  </a:cubicBezTo>
                  <a:cubicBezTo>
                    <a:pt x="3" y="0"/>
                    <a:pt x="2" y="0"/>
                    <a:pt x="1" y="0"/>
                  </a:cubicBezTo>
                  <a:cubicBezTo>
                    <a:pt x="1" y="0"/>
                    <a:pt x="0" y="0"/>
                    <a:pt x="0" y="1"/>
                  </a:cubicBezTo>
                  <a:cubicBezTo>
                    <a:pt x="0" y="2"/>
                    <a:pt x="3" y="16"/>
                    <a:pt x="17" y="22"/>
                  </a:cubicBezTo>
                  <a:cubicBezTo>
                    <a:pt x="18" y="22"/>
                    <a:pt x="18" y="22"/>
                    <a:pt x="18" y="22"/>
                  </a:cubicBezTo>
                  <a:cubicBezTo>
                    <a:pt x="18" y="22"/>
                    <a:pt x="19" y="22"/>
                    <a:pt x="19" y="21"/>
                  </a:cubicBezTo>
                  <a:cubicBezTo>
                    <a:pt x="19" y="21"/>
                    <a:pt x="19" y="20"/>
                    <a:pt x="18"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84" name="Google Shape;802;p40">
              <a:extLst>
                <a:ext uri="{FF2B5EF4-FFF2-40B4-BE49-F238E27FC236}">
                  <a16:creationId xmlns:a16="http://schemas.microsoft.com/office/drawing/2014/main" id="{E31FB16B-B087-447C-B8DB-3A037221EA73}"/>
                </a:ext>
              </a:extLst>
            </p:cNvPr>
            <p:cNvSpPr/>
            <p:nvPr/>
          </p:nvSpPr>
          <p:spPr>
            <a:xfrm flipH="1">
              <a:off x="7844531" y="1576670"/>
              <a:ext cx="588823" cy="561760"/>
            </a:xfrm>
            <a:custGeom>
              <a:avLst/>
              <a:gdLst/>
              <a:ahLst/>
              <a:cxnLst/>
              <a:rect l="l" t="t" r="r" b="b"/>
              <a:pathLst>
                <a:path w="87" h="83" extrusionOk="0">
                  <a:moveTo>
                    <a:pt x="19" y="42"/>
                  </a:moveTo>
                  <a:cubicBezTo>
                    <a:pt x="19" y="40"/>
                    <a:pt x="19" y="39"/>
                    <a:pt x="19" y="38"/>
                  </a:cubicBezTo>
                  <a:cubicBezTo>
                    <a:pt x="19" y="37"/>
                    <a:pt x="20" y="36"/>
                    <a:pt x="20" y="34"/>
                  </a:cubicBezTo>
                  <a:cubicBezTo>
                    <a:pt x="26" y="36"/>
                    <a:pt x="34" y="37"/>
                    <a:pt x="42" y="37"/>
                  </a:cubicBezTo>
                  <a:lnTo>
                    <a:pt x="42" y="38"/>
                  </a:lnTo>
                  <a:lnTo>
                    <a:pt x="42" y="53"/>
                  </a:lnTo>
                  <a:cubicBezTo>
                    <a:pt x="34" y="53"/>
                    <a:pt x="26" y="52"/>
                    <a:pt x="20" y="51"/>
                  </a:cubicBezTo>
                  <a:cubicBezTo>
                    <a:pt x="20" y="48"/>
                    <a:pt x="19" y="45"/>
                    <a:pt x="19" y="42"/>
                  </a:cubicBezTo>
                  <a:moveTo>
                    <a:pt x="21" y="29"/>
                  </a:moveTo>
                  <a:cubicBezTo>
                    <a:pt x="22" y="23"/>
                    <a:pt x="25" y="18"/>
                    <a:pt x="28" y="14"/>
                  </a:cubicBezTo>
                  <a:cubicBezTo>
                    <a:pt x="32" y="15"/>
                    <a:pt x="37" y="16"/>
                    <a:pt x="42" y="16"/>
                  </a:cubicBezTo>
                  <a:lnTo>
                    <a:pt x="42" y="29"/>
                  </a:lnTo>
                  <a:lnTo>
                    <a:pt x="42" y="34"/>
                  </a:lnTo>
                  <a:lnTo>
                    <a:pt x="42" y="35"/>
                  </a:lnTo>
                  <a:cubicBezTo>
                    <a:pt x="37" y="35"/>
                    <a:pt x="32" y="34"/>
                    <a:pt x="28" y="34"/>
                  </a:cubicBezTo>
                  <a:cubicBezTo>
                    <a:pt x="25" y="33"/>
                    <a:pt x="22" y="33"/>
                    <a:pt x="20" y="32"/>
                  </a:cubicBezTo>
                  <a:cubicBezTo>
                    <a:pt x="20" y="31"/>
                    <a:pt x="20" y="30"/>
                    <a:pt x="21" y="29"/>
                  </a:cubicBezTo>
                  <a:moveTo>
                    <a:pt x="42" y="3"/>
                  </a:moveTo>
                  <a:lnTo>
                    <a:pt x="42" y="2"/>
                  </a:lnTo>
                  <a:lnTo>
                    <a:pt x="42" y="14"/>
                  </a:lnTo>
                  <a:cubicBezTo>
                    <a:pt x="37" y="13"/>
                    <a:pt x="32" y="13"/>
                    <a:pt x="29" y="12"/>
                  </a:cubicBezTo>
                  <a:cubicBezTo>
                    <a:pt x="33" y="6"/>
                    <a:pt x="38" y="3"/>
                    <a:pt x="42" y="3"/>
                  </a:cubicBezTo>
                  <a:moveTo>
                    <a:pt x="58" y="12"/>
                  </a:moveTo>
                  <a:cubicBezTo>
                    <a:pt x="55" y="13"/>
                    <a:pt x="50" y="13"/>
                    <a:pt x="45" y="14"/>
                  </a:cubicBezTo>
                  <a:lnTo>
                    <a:pt x="45" y="2"/>
                  </a:lnTo>
                  <a:lnTo>
                    <a:pt x="45" y="3"/>
                  </a:lnTo>
                  <a:cubicBezTo>
                    <a:pt x="49" y="3"/>
                    <a:pt x="54" y="6"/>
                    <a:pt x="58" y="12"/>
                  </a:cubicBezTo>
                  <a:moveTo>
                    <a:pt x="66" y="29"/>
                  </a:moveTo>
                  <a:cubicBezTo>
                    <a:pt x="67" y="30"/>
                    <a:pt x="67" y="31"/>
                    <a:pt x="67" y="32"/>
                  </a:cubicBezTo>
                  <a:cubicBezTo>
                    <a:pt x="65" y="33"/>
                    <a:pt x="62" y="33"/>
                    <a:pt x="59" y="34"/>
                  </a:cubicBezTo>
                  <a:cubicBezTo>
                    <a:pt x="55" y="34"/>
                    <a:pt x="50" y="35"/>
                    <a:pt x="45" y="35"/>
                  </a:cubicBezTo>
                  <a:lnTo>
                    <a:pt x="45" y="34"/>
                  </a:lnTo>
                  <a:lnTo>
                    <a:pt x="45" y="29"/>
                  </a:lnTo>
                  <a:lnTo>
                    <a:pt x="45" y="16"/>
                  </a:lnTo>
                  <a:cubicBezTo>
                    <a:pt x="50" y="16"/>
                    <a:pt x="55" y="15"/>
                    <a:pt x="59" y="14"/>
                  </a:cubicBezTo>
                  <a:cubicBezTo>
                    <a:pt x="62" y="18"/>
                    <a:pt x="65" y="23"/>
                    <a:pt x="66" y="29"/>
                  </a:cubicBezTo>
                  <a:moveTo>
                    <a:pt x="68" y="38"/>
                  </a:moveTo>
                  <a:cubicBezTo>
                    <a:pt x="68" y="39"/>
                    <a:pt x="68" y="40"/>
                    <a:pt x="68" y="42"/>
                  </a:cubicBezTo>
                  <a:cubicBezTo>
                    <a:pt x="68" y="45"/>
                    <a:pt x="68" y="48"/>
                    <a:pt x="67" y="51"/>
                  </a:cubicBezTo>
                  <a:cubicBezTo>
                    <a:pt x="61" y="52"/>
                    <a:pt x="53" y="53"/>
                    <a:pt x="45" y="53"/>
                  </a:cubicBezTo>
                  <a:lnTo>
                    <a:pt x="45" y="38"/>
                  </a:lnTo>
                  <a:lnTo>
                    <a:pt x="45" y="37"/>
                  </a:lnTo>
                  <a:cubicBezTo>
                    <a:pt x="53" y="37"/>
                    <a:pt x="61" y="36"/>
                    <a:pt x="67" y="34"/>
                  </a:cubicBezTo>
                  <a:cubicBezTo>
                    <a:pt x="68" y="36"/>
                    <a:pt x="68" y="37"/>
                    <a:pt x="68" y="38"/>
                  </a:cubicBezTo>
                  <a:moveTo>
                    <a:pt x="60" y="69"/>
                  </a:moveTo>
                  <a:cubicBezTo>
                    <a:pt x="55" y="70"/>
                    <a:pt x="50" y="70"/>
                    <a:pt x="45" y="70"/>
                  </a:cubicBezTo>
                  <a:lnTo>
                    <a:pt x="45" y="56"/>
                  </a:lnTo>
                  <a:cubicBezTo>
                    <a:pt x="52" y="56"/>
                    <a:pt x="60" y="55"/>
                    <a:pt x="66" y="54"/>
                  </a:cubicBezTo>
                  <a:cubicBezTo>
                    <a:pt x="65" y="59"/>
                    <a:pt x="63" y="65"/>
                    <a:pt x="60" y="69"/>
                  </a:cubicBezTo>
                  <a:moveTo>
                    <a:pt x="45" y="81"/>
                  </a:moveTo>
                  <a:lnTo>
                    <a:pt x="45" y="81"/>
                  </a:lnTo>
                  <a:lnTo>
                    <a:pt x="45" y="72"/>
                  </a:lnTo>
                  <a:cubicBezTo>
                    <a:pt x="49" y="72"/>
                    <a:pt x="54" y="72"/>
                    <a:pt x="58" y="71"/>
                  </a:cubicBezTo>
                  <a:cubicBezTo>
                    <a:pt x="54" y="77"/>
                    <a:pt x="49" y="81"/>
                    <a:pt x="45" y="81"/>
                  </a:cubicBezTo>
                  <a:moveTo>
                    <a:pt x="29" y="71"/>
                  </a:moveTo>
                  <a:cubicBezTo>
                    <a:pt x="33" y="72"/>
                    <a:pt x="38" y="72"/>
                    <a:pt x="42" y="72"/>
                  </a:cubicBezTo>
                  <a:lnTo>
                    <a:pt x="42" y="81"/>
                  </a:lnTo>
                  <a:lnTo>
                    <a:pt x="42" y="81"/>
                  </a:lnTo>
                  <a:cubicBezTo>
                    <a:pt x="38" y="81"/>
                    <a:pt x="33" y="77"/>
                    <a:pt x="29" y="71"/>
                  </a:cubicBezTo>
                  <a:moveTo>
                    <a:pt x="21" y="54"/>
                  </a:moveTo>
                  <a:cubicBezTo>
                    <a:pt x="27" y="55"/>
                    <a:pt x="35" y="56"/>
                    <a:pt x="42" y="56"/>
                  </a:cubicBezTo>
                  <a:lnTo>
                    <a:pt x="42" y="70"/>
                  </a:lnTo>
                  <a:cubicBezTo>
                    <a:pt x="37" y="70"/>
                    <a:pt x="32" y="70"/>
                    <a:pt x="27" y="69"/>
                  </a:cubicBezTo>
                  <a:cubicBezTo>
                    <a:pt x="24" y="65"/>
                    <a:pt x="22" y="59"/>
                    <a:pt x="21" y="54"/>
                  </a:cubicBezTo>
                  <a:moveTo>
                    <a:pt x="10" y="48"/>
                  </a:moveTo>
                  <a:cubicBezTo>
                    <a:pt x="8" y="47"/>
                    <a:pt x="7" y="47"/>
                    <a:pt x="6" y="46"/>
                  </a:cubicBezTo>
                  <a:cubicBezTo>
                    <a:pt x="6" y="45"/>
                    <a:pt x="5" y="45"/>
                    <a:pt x="5" y="45"/>
                  </a:cubicBezTo>
                  <a:cubicBezTo>
                    <a:pt x="4" y="44"/>
                    <a:pt x="3" y="43"/>
                    <a:pt x="3" y="42"/>
                  </a:cubicBezTo>
                  <a:cubicBezTo>
                    <a:pt x="3" y="41"/>
                    <a:pt x="2" y="40"/>
                    <a:pt x="2" y="40"/>
                  </a:cubicBezTo>
                  <a:lnTo>
                    <a:pt x="2" y="40"/>
                  </a:lnTo>
                  <a:lnTo>
                    <a:pt x="1" y="41"/>
                  </a:lnTo>
                  <a:cubicBezTo>
                    <a:pt x="1" y="41"/>
                    <a:pt x="0" y="41"/>
                    <a:pt x="0" y="42"/>
                  </a:cubicBezTo>
                  <a:cubicBezTo>
                    <a:pt x="0" y="42"/>
                    <a:pt x="1" y="43"/>
                    <a:pt x="1" y="44"/>
                  </a:cubicBezTo>
                  <a:lnTo>
                    <a:pt x="2" y="45"/>
                  </a:lnTo>
                  <a:cubicBezTo>
                    <a:pt x="3" y="46"/>
                    <a:pt x="4" y="47"/>
                    <a:pt x="5" y="48"/>
                  </a:cubicBezTo>
                  <a:cubicBezTo>
                    <a:pt x="5" y="48"/>
                    <a:pt x="6" y="48"/>
                    <a:pt x="6" y="49"/>
                  </a:cubicBezTo>
                  <a:cubicBezTo>
                    <a:pt x="7" y="49"/>
                    <a:pt x="8" y="50"/>
                    <a:pt x="10" y="50"/>
                  </a:cubicBezTo>
                  <a:cubicBezTo>
                    <a:pt x="11" y="51"/>
                    <a:pt x="12" y="51"/>
                    <a:pt x="14" y="52"/>
                  </a:cubicBezTo>
                  <a:cubicBezTo>
                    <a:pt x="15" y="52"/>
                    <a:pt x="16" y="53"/>
                    <a:pt x="18" y="53"/>
                  </a:cubicBezTo>
                  <a:cubicBezTo>
                    <a:pt x="19" y="59"/>
                    <a:pt x="21" y="64"/>
                    <a:pt x="24" y="68"/>
                  </a:cubicBezTo>
                  <a:cubicBezTo>
                    <a:pt x="20" y="67"/>
                    <a:pt x="16" y="66"/>
                    <a:pt x="14" y="65"/>
                  </a:cubicBezTo>
                  <a:cubicBezTo>
                    <a:pt x="12" y="64"/>
                    <a:pt x="11" y="63"/>
                    <a:pt x="10" y="63"/>
                  </a:cubicBezTo>
                  <a:cubicBezTo>
                    <a:pt x="9" y="62"/>
                    <a:pt x="9" y="62"/>
                    <a:pt x="9" y="62"/>
                  </a:cubicBezTo>
                  <a:cubicBezTo>
                    <a:pt x="9" y="62"/>
                    <a:pt x="8" y="62"/>
                    <a:pt x="7" y="62"/>
                  </a:cubicBezTo>
                  <a:lnTo>
                    <a:pt x="7" y="62"/>
                  </a:lnTo>
                  <a:cubicBezTo>
                    <a:pt x="7" y="62"/>
                    <a:pt x="7" y="63"/>
                    <a:pt x="7" y="64"/>
                  </a:cubicBezTo>
                  <a:cubicBezTo>
                    <a:pt x="8" y="64"/>
                    <a:pt x="9" y="65"/>
                    <a:pt x="10" y="66"/>
                  </a:cubicBezTo>
                  <a:lnTo>
                    <a:pt x="10" y="66"/>
                  </a:lnTo>
                  <a:cubicBezTo>
                    <a:pt x="11" y="67"/>
                    <a:pt x="12" y="67"/>
                    <a:pt x="14" y="68"/>
                  </a:cubicBezTo>
                  <a:cubicBezTo>
                    <a:pt x="17" y="69"/>
                    <a:pt x="21" y="70"/>
                    <a:pt x="25" y="71"/>
                  </a:cubicBezTo>
                  <a:cubicBezTo>
                    <a:pt x="28" y="75"/>
                    <a:pt x="32" y="79"/>
                    <a:pt x="36" y="81"/>
                  </a:cubicBezTo>
                  <a:cubicBezTo>
                    <a:pt x="38" y="82"/>
                    <a:pt x="40" y="83"/>
                    <a:pt x="42" y="83"/>
                  </a:cubicBezTo>
                  <a:lnTo>
                    <a:pt x="43" y="83"/>
                  </a:lnTo>
                  <a:lnTo>
                    <a:pt x="44" y="83"/>
                  </a:lnTo>
                  <a:lnTo>
                    <a:pt x="45" y="83"/>
                  </a:lnTo>
                  <a:lnTo>
                    <a:pt x="45" y="83"/>
                  </a:lnTo>
                  <a:cubicBezTo>
                    <a:pt x="47" y="83"/>
                    <a:pt x="49" y="82"/>
                    <a:pt x="52" y="81"/>
                  </a:cubicBezTo>
                  <a:cubicBezTo>
                    <a:pt x="55" y="79"/>
                    <a:pt x="59" y="75"/>
                    <a:pt x="62" y="71"/>
                  </a:cubicBezTo>
                  <a:cubicBezTo>
                    <a:pt x="68" y="70"/>
                    <a:pt x="73" y="68"/>
                    <a:pt x="77" y="66"/>
                  </a:cubicBezTo>
                  <a:cubicBezTo>
                    <a:pt x="78" y="65"/>
                    <a:pt x="79" y="65"/>
                    <a:pt x="80" y="64"/>
                  </a:cubicBezTo>
                  <a:cubicBezTo>
                    <a:pt x="81" y="63"/>
                    <a:pt x="81" y="62"/>
                    <a:pt x="80" y="62"/>
                  </a:cubicBezTo>
                  <a:lnTo>
                    <a:pt x="80" y="62"/>
                  </a:lnTo>
                  <a:cubicBezTo>
                    <a:pt x="79" y="62"/>
                    <a:pt x="79" y="62"/>
                    <a:pt x="78" y="62"/>
                  </a:cubicBezTo>
                  <a:cubicBezTo>
                    <a:pt x="76" y="65"/>
                    <a:pt x="70" y="67"/>
                    <a:pt x="63" y="68"/>
                  </a:cubicBezTo>
                  <a:cubicBezTo>
                    <a:pt x="66" y="64"/>
                    <a:pt x="68" y="59"/>
                    <a:pt x="69" y="53"/>
                  </a:cubicBezTo>
                  <a:cubicBezTo>
                    <a:pt x="77" y="51"/>
                    <a:pt x="83" y="49"/>
                    <a:pt x="85" y="45"/>
                  </a:cubicBezTo>
                  <a:cubicBezTo>
                    <a:pt x="86" y="44"/>
                    <a:pt x="87" y="43"/>
                    <a:pt x="87" y="42"/>
                  </a:cubicBezTo>
                  <a:cubicBezTo>
                    <a:pt x="87" y="41"/>
                    <a:pt x="86" y="40"/>
                    <a:pt x="85" y="40"/>
                  </a:cubicBezTo>
                  <a:lnTo>
                    <a:pt x="85" y="40"/>
                  </a:lnTo>
                  <a:cubicBezTo>
                    <a:pt x="85" y="40"/>
                    <a:pt x="84" y="41"/>
                    <a:pt x="84" y="42"/>
                  </a:cubicBezTo>
                  <a:cubicBezTo>
                    <a:pt x="84" y="45"/>
                    <a:pt x="79" y="48"/>
                    <a:pt x="70" y="50"/>
                  </a:cubicBezTo>
                  <a:cubicBezTo>
                    <a:pt x="70" y="48"/>
                    <a:pt x="70" y="45"/>
                    <a:pt x="70" y="42"/>
                  </a:cubicBezTo>
                  <a:cubicBezTo>
                    <a:pt x="70" y="40"/>
                    <a:pt x="70" y="39"/>
                    <a:pt x="70" y="38"/>
                  </a:cubicBezTo>
                  <a:cubicBezTo>
                    <a:pt x="70" y="36"/>
                    <a:pt x="70" y="35"/>
                    <a:pt x="70" y="34"/>
                  </a:cubicBezTo>
                  <a:lnTo>
                    <a:pt x="70" y="34"/>
                  </a:lnTo>
                  <a:cubicBezTo>
                    <a:pt x="74" y="32"/>
                    <a:pt x="77" y="31"/>
                    <a:pt x="79" y="29"/>
                  </a:cubicBezTo>
                  <a:cubicBezTo>
                    <a:pt x="81" y="28"/>
                    <a:pt x="81" y="27"/>
                    <a:pt x="82" y="26"/>
                  </a:cubicBezTo>
                  <a:cubicBezTo>
                    <a:pt x="82" y="25"/>
                    <a:pt x="82" y="25"/>
                    <a:pt x="82" y="24"/>
                  </a:cubicBezTo>
                  <a:lnTo>
                    <a:pt x="82" y="23"/>
                  </a:lnTo>
                  <a:cubicBezTo>
                    <a:pt x="82" y="22"/>
                    <a:pt x="81" y="22"/>
                    <a:pt x="81" y="22"/>
                  </a:cubicBezTo>
                  <a:cubicBezTo>
                    <a:pt x="80" y="22"/>
                    <a:pt x="80" y="22"/>
                    <a:pt x="80" y="22"/>
                  </a:cubicBezTo>
                  <a:cubicBezTo>
                    <a:pt x="80" y="23"/>
                    <a:pt x="80" y="23"/>
                    <a:pt x="80" y="24"/>
                  </a:cubicBezTo>
                  <a:lnTo>
                    <a:pt x="80" y="24"/>
                  </a:lnTo>
                  <a:cubicBezTo>
                    <a:pt x="80" y="26"/>
                    <a:pt x="78" y="28"/>
                    <a:pt x="74" y="29"/>
                  </a:cubicBezTo>
                  <a:cubicBezTo>
                    <a:pt x="73" y="30"/>
                    <a:pt x="71" y="31"/>
                    <a:pt x="69" y="31"/>
                  </a:cubicBezTo>
                  <a:cubicBezTo>
                    <a:pt x="69" y="31"/>
                    <a:pt x="69" y="30"/>
                    <a:pt x="69" y="29"/>
                  </a:cubicBezTo>
                  <a:cubicBezTo>
                    <a:pt x="67" y="23"/>
                    <a:pt x="65" y="17"/>
                    <a:pt x="62" y="13"/>
                  </a:cubicBezTo>
                  <a:cubicBezTo>
                    <a:pt x="64" y="11"/>
                    <a:pt x="65" y="10"/>
                    <a:pt x="65" y="8"/>
                  </a:cubicBezTo>
                  <a:lnTo>
                    <a:pt x="65" y="7"/>
                  </a:lnTo>
                  <a:cubicBezTo>
                    <a:pt x="65" y="6"/>
                    <a:pt x="65" y="6"/>
                    <a:pt x="64" y="5"/>
                  </a:cubicBezTo>
                  <a:cubicBezTo>
                    <a:pt x="63" y="5"/>
                    <a:pt x="63" y="5"/>
                    <a:pt x="62" y="5"/>
                  </a:cubicBezTo>
                  <a:lnTo>
                    <a:pt x="62" y="6"/>
                  </a:lnTo>
                  <a:lnTo>
                    <a:pt x="62" y="7"/>
                  </a:lnTo>
                  <a:cubicBezTo>
                    <a:pt x="63" y="7"/>
                    <a:pt x="63" y="8"/>
                    <a:pt x="63" y="8"/>
                  </a:cubicBezTo>
                  <a:cubicBezTo>
                    <a:pt x="63" y="9"/>
                    <a:pt x="62" y="10"/>
                    <a:pt x="60" y="11"/>
                  </a:cubicBezTo>
                  <a:cubicBezTo>
                    <a:pt x="58" y="7"/>
                    <a:pt x="55" y="4"/>
                    <a:pt x="52" y="2"/>
                  </a:cubicBezTo>
                  <a:cubicBezTo>
                    <a:pt x="49" y="1"/>
                    <a:pt x="47" y="0"/>
                    <a:pt x="45" y="0"/>
                  </a:cubicBezTo>
                  <a:lnTo>
                    <a:pt x="45" y="1"/>
                  </a:lnTo>
                  <a:cubicBezTo>
                    <a:pt x="44" y="0"/>
                    <a:pt x="44" y="0"/>
                    <a:pt x="44" y="0"/>
                  </a:cubicBezTo>
                  <a:cubicBezTo>
                    <a:pt x="43" y="0"/>
                    <a:pt x="43" y="0"/>
                    <a:pt x="43" y="1"/>
                  </a:cubicBezTo>
                  <a:cubicBezTo>
                    <a:pt x="42" y="0"/>
                    <a:pt x="42" y="0"/>
                    <a:pt x="42" y="0"/>
                  </a:cubicBezTo>
                  <a:cubicBezTo>
                    <a:pt x="40" y="0"/>
                    <a:pt x="38" y="1"/>
                    <a:pt x="36" y="2"/>
                  </a:cubicBezTo>
                  <a:cubicBezTo>
                    <a:pt x="33" y="4"/>
                    <a:pt x="29" y="7"/>
                    <a:pt x="27" y="11"/>
                  </a:cubicBezTo>
                  <a:cubicBezTo>
                    <a:pt x="25" y="10"/>
                    <a:pt x="24" y="9"/>
                    <a:pt x="24" y="8"/>
                  </a:cubicBezTo>
                  <a:lnTo>
                    <a:pt x="25" y="7"/>
                  </a:lnTo>
                  <a:cubicBezTo>
                    <a:pt x="25" y="6"/>
                    <a:pt x="25" y="6"/>
                    <a:pt x="25" y="5"/>
                  </a:cubicBezTo>
                  <a:lnTo>
                    <a:pt x="25" y="5"/>
                  </a:lnTo>
                  <a:cubicBezTo>
                    <a:pt x="25" y="5"/>
                    <a:pt x="24" y="4"/>
                    <a:pt x="23" y="5"/>
                  </a:cubicBezTo>
                  <a:cubicBezTo>
                    <a:pt x="23" y="6"/>
                    <a:pt x="22" y="6"/>
                    <a:pt x="22" y="7"/>
                  </a:cubicBezTo>
                  <a:cubicBezTo>
                    <a:pt x="22" y="8"/>
                    <a:pt x="22" y="8"/>
                    <a:pt x="22" y="8"/>
                  </a:cubicBezTo>
                  <a:cubicBezTo>
                    <a:pt x="22" y="10"/>
                    <a:pt x="23" y="11"/>
                    <a:pt x="25" y="13"/>
                  </a:cubicBezTo>
                  <a:cubicBezTo>
                    <a:pt x="22" y="17"/>
                    <a:pt x="20" y="23"/>
                    <a:pt x="18" y="29"/>
                  </a:cubicBezTo>
                  <a:cubicBezTo>
                    <a:pt x="18" y="30"/>
                    <a:pt x="18" y="31"/>
                    <a:pt x="18" y="31"/>
                  </a:cubicBezTo>
                  <a:cubicBezTo>
                    <a:pt x="16" y="31"/>
                    <a:pt x="14" y="30"/>
                    <a:pt x="13" y="29"/>
                  </a:cubicBezTo>
                  <a:cubicBezTo>
                    <a:pt x="9" y="28"/>
                    <a:pt x="7" y="26"/>
                    <a:pt x="7" y="24"/>
                  </a:cubicBezTo>
                  <a:lnTo>
                    <a:pt x="7" y="24"/>
                  </a:lnTo>
                  <a:cubicBezTo>
                    <a:pt x="8" y="23"/>
                    <a:pt x="7" y="23"/>
                    <a:pt x="7" y="22"/>
                  </a:cubicBezTo>
                  <a:lnTo>
                    <a:pt x="7" y="22"/>
                  </a:lnTo>
                  <a:cubicBezTo>
                    <a:pt x="6" y="22"/>
                    <a:pt x="5" y="22"/>
                    <a:pt x="5" y="23"/>
                  </a:cubicBezTo>
                  <a:lnTo>
                    <a:pt x="5" y="23"/>
                  </a:lnTo>
                  <a:cubicBezTo>
                    <a:pt x="5" y="24"/>
                    <a:pt x="5" y="24"/>
                    <a:pt x="5" y="24"/>
                  </a:cubicBezTo>
                  <a:lnTo>
                    <a:pt x="5" y="25"/>
                  </a:lnTo>
                  <a:lnTo>
                    <a:pt x="5" y="26"/>
                  </a:lnTo>
                  <a:cubicBezTo>
                    <a:pt x="6" y="27"/>
                    <a:pt x="7" y="29"/>
                    <a:pt x="8" y="30"/>
                  </a:cubicBezTo>
                  <a:cubicBezTo>
                    <a:pt x="10" y="31"/>
                    <a:pt x="13" y="32"/>
                    <a:pt x="17" y="34"/>
                  </a:cubicBezTo>
                  <a:lnTo>
                    <a:pt x="17" y="34"/>
                  </a:lnTo>
                  <a:cubicBezTo>
                    <a:pt x="17" y="35"/>
                    <a:pt x="17" y="36"/>
                    <a:pt x="17" y="38"/>
                  </a:cubicBezTo>
                  <a:cubicBezTo>
                    <a:pt x="17" y="39"/>
                    <a:pt x="17" y="40"/>
                    <a:pt x="17" y="42"/>
                  </a:cubicBezTo>
                  <a:cubicBezTo>
                    <a:pt x="17" y="45"/>
                    <a:pt x="17" y="48"/>
                    <a:pt x="17" y="50"/>
                  </a:cubicBezTo>
                  <a:cubicBezTo>
                    <a:pt x="16" y="50"/>
                    <a:pt x="15" y="50"/>
                    <a:pt x="14" y="49"/>
                  </a:cubicBezTo>
                  <a:cubicBezTo>
                    <a:pt x="12" y="49"/>
                    <a:pt x="11" y="48"/>
                    <a:pt x="10" y="48"/>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
        <p:nvSpPr>
          <p:cNvPr id="85" name="Google Shape;422;p36">
            <a:extLst>
              <a:ext uri="{FF2B5EF4-FFF2-40B4-BE49-F238E27FC236}">
                <a16:creationId xmlns:a16="http://schemas.microsoft.com/office/drawing/2014/main" id="{F7A73EBA-1D10-4593-A712-20F9C1D5C5BB}"/>
              </a:ext>
            </a:extLst>
          </p:cNvPr>
          <p:cNvSpPr txBox="1">
            <a:spLocks/>
          </p:cNvSpPr>
          <p:nvPr/>
        </p:nvSpPr>
        <p:spPr>
          <a:xfrm>
            <a:off x="6576273" y="2548643"/>
            <a:ext cx="979600" cy="792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Familjen Grotesk"/>
              <a:buNone/>
              <a:defRPr sz="3000" b="0" i="0" u="none" strike="noStrike" cap="none">
                <a:solidFill>
                  <a:schemeClr val="accent2"/>
                </a:solidFill>
                <a:latin typeface="Familjen Grotesk"/>
                <a:ea typeface="Familjen Grotesk"/>
                <a:cs typeface="Familjen Grotesk"/>
                <a:sym typeface="Familjen Grotesk"/>
              </a:defRPr>
            </a:lvl1pPr>
            <a:lvl2pPr marR="0" lvl="1"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2pPr>
            <a:lvl3pPr marR="0" lvl="2"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3pPr>
            <a:lvl4pPr marR="0" lvl="3"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4pPr>
            <a:lvl5pPr marR="0" lvl="4"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5pPr>
            <a:lvl6pPr marR="0" lvl="5"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6pPr>
            <a:lvl7pPr marR="0" lvl="6"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7pPr>
            <a:lvl8pPr marR="0" lvl="7"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8pPr>
            <a:lvl9pPr marR="0" lvl="8" algn="l" rtl="0">
              <a:lnSpc>
                <a:spcPct val="100000"/>
              </a:lnSpc>
              <a:spcBef>
                <a:spcPts val="0"/>
              </a:spcBef>
              <a:spcAft>
                <a:spcPts val="0"/>
              </a:spcAft>
              <a:buClr>
                <a:schemeClr val="dk1"/>
              </a:buClr>
              <a:buSzPts val="3000"/>
              <a:buFont typeface="Familjen Grotesk"/>
              <a:buNone/>
              <a:defRPr sz="3000" b="0" i="0" u="none" strike="noStrike" cap="none">
                <a:solidFill>
                  <a:schemeClr val="dk1"/>
                </a:solidFill>
                <a:latin typeface="Familjen Grotesk"/>
                <a:ea typeface="Familjen Grotesk"/>
                <a:cs typeface="Familjen Grotesk"/>
                <a:sym typeface="Familjen Grotesk"/>
              </a:defRPr>
            </a:lvl9pPr>
          </a:lstStyle>
          <a:p>
            <a:pPr defTabSz="1219261">
              <a:buClr>
                <a:srgbClr val="494334"/>
              </a:buClr>
              <a:defRPr/>
            </a:pPr>
            <a:r>
              <a:rPr lang="es" sz="3734" b="1" kern="0" dirty="0">
                <a:solidFill>
                  <a:srgbClr val="70695A"/>
                </a:solidFill>
                <a:latin typeface="微軟正黑體" panose="020B0604030504040204" pitchFamily="34" charset="-120"/>
                <a:ea typeface="微軟正黑體" panose="020B0604030504040204" pitchFamily="34" charset="-120"/>
              </a:rPr>
              <a:t>0</a:t>
            </a:r>
            <a:r>
              <a:rPr lang="en-US" altLang="zh-TW" sz="3734" b="1" kern="0" dirty="0">
                <a:solidFill>
                  <a:srgbClr val="70695A"/>
                </a:solidFill>
                <a:latin typeface="微軟正黑體" panose="020B0604030504040204" pitchFamily="34" charset="-120"/>
                <a:ea typeface="微軟正黑體" panose="020B0604030504040204" pitchFamily="34" charset="-120"/>
              </a:rPr>
              <a:t>4</a:t>
            </a:r>
            <a:endParaRPr lang="es" sz="3734" b="1" kern="0" dirty="0">
              <a:solidFill>
                <a:srgbClr val="70695A"/>
              </a:solidFill>
              <a:latin typeface="微軟正黑體" panose="020B0604030504040204" pitchFamily="34" charset="-120"/>
              <a:ea typeface="微軟正黑體" panose="020B0604030504040204" pitchFamily="34" charset="-120"/>
            </a:endParaRPr>
          </a:p>
        </p:txBody>
      </p:sp>
      <p:sp>
        <p:nvSpPr>
          <p:cNvPr id="86" name="Google Shape;426;p36">
            <a:extLst>
              <a:ext uri="{FF2B5EF4-FFF2-40B4-BE49-F238E27FC236}">
                <a16:creationId xmlns:a16="http://schemas.microsoft.com/office/drawing/2014/main" id="{90416D42-5FDB-497D-868E-9B65FE456E06}"/>
              </a:ext>
            </a:extLst>
          </p:cNvPr>
          <p:cNvSpPr txBox="1">
            <a:spLocks/>
          </p:cNvSpPr>
          <p:nvPr/>
        </p:nvSpPr>
        <p:spPr>
          <a:xfrm>
            <a:off x="6576273" y="3166540"/>
            <a:ext cx="2888000" cy="111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Bebas Neue"/>
              <a:buNone/>
              <a:defRPr sz="2000" b="0" i="0" u="none" strike="noStrike" cap="none">
                <a:solidFill>
                  <a:schemeClr val="dk1"/>
                </a:solidFill>
                <a:latin typeface="Familjen Grotesk"/>
                <a:ea typeface="Familjen Grotesk"/>
                <a:cs typeface="Familjen Grotesk"/>
                <a:sym typeface="Familjen Grotesk"/>
              </a:defRPr>
            </a:lvl1pPr>
            <a:lvl2pPr marL="914400" marR="0" lvl="1"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buClr>
                <a:srgbClr val="494334"/>
              </a:buClr>
              <a:buSzPts val="1100"/>
              <a:defRPr/>
            </a:pPr>
            <a:r>
              <a:rPr lang="zh-TW" altLang="en-US" sz="2667" b="1" dirty="0">
                <a:solidFill>
                  <a:srgbClr val="494334"/>
                </a:solidFill>
                <a:latin typeface="微軟正黑體" panose="020B0604030504040204" pitchFamily="34" charset="-120"/>
                <a:ea typeface="微軟正黑體" panose="020B0604030504040204" pitchFamily="34" charset="-120"/>
              </a:rPr>
              <a:t>申請及審查作業</a:t>
            </a:r>
          </a:p>
        </p:txBody>
      </p:sp>
    </p:spTree>
    <p:extLst>
      <p:ext uri="{BB962C8B-B14F-4D97-AF65-F5344CB8AC3E}">
        <p14:creationId xmlns:p14="http://schemas.microsoft.com/office/powerpoint/2010/main" val="1580096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2248006" y="3970422"/>
            <a:ext cx="5179072"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5334" b="1" dirty="0">
                <a:latin typeface="微軟正黑體" panose="020B0604030504040204" pitchFamily="34" charset="-120"/>
                <a:ea typeface="微軟正黑體" panose="020B0604030504040204" pitchFamily="34" charset="-120"/>
              </a:rPr>
              <a:t>獎金請領</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a:t>
            </a:r>
            <a:r>
              <a:rPr lang="en-US" altLang="zh-TW" sz="11734" dirty="0">
                <a:latin typeface="微軟正黑體" panose="020B0604030504040204" pitchFamily="34" charset="-120"/>
                <a:ea typeface="微軟正黑體" panose="020B0604030504040204" pitchFamily="34" charset="-120"/>
              </a:rPr>
              <a:t>7</a:t>
            </a:r>
            <a:endParaRPr lang="en" sz="11734" dirty="0">
              <a:latin typeface="微軟正黑體" panose="020B0604030504040204" pitchFamily="34" charset="-120"/>
              <a:ea typeface="微軟正黑體" panose="020B0604030504040204" pitchFamily="34" charset="-120"/>
            </a:endParaRP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4972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64A957A0-A325-4840-B0CC-043EC1A865C6}"/>
              </a:ext>
            </a:extLst>
          </p:cNvPr>
          <p:cNvSpPr txBox="1">
            <a:spLocks/>
          </p:cNvSpPr>
          <p:nvPr/>
        </p:nvSpPr>
        <p:spPr>
          <a:xfrm>
            <a:off x="372921" y="874904"/>
            <a:ext cx="2713549"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獎金請領</a:t>
            </a:r>
          </a:p>
        </p:txBody>
      </p:sp>
      <p:sp>
        <p:nvSpPr>
          <p:cNvPr id="3" name="矩形: 圓角 2">
            <a:extLst>
              <a:ext uri="{FF2B5EF4-FFF2-40B4-BE49-F238E27FC236}">
                <a16:creationId xmlns:a16="http://schemas.microsoft.com/office/drawing/2014/main" id="{7752A49A-2587-4A26-8594-369FE093B07E}"/>
              </a:ext>
            </a:extLst>
          </p:cNvPr>
          <p:cNvSpPr/>
          <p:nvPr/>
        </p:nvSpPr>
        <p:spPr>
          <a:xfrm>
            <a:off x="5854615" y="653704"/>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獎金撥付方式</a:t>
            </a:r>
          </a:p>
        </p:txBody>
      </p:sp>
      <p:sp>
        <p:nvSpPr>
          <p:cNvPr id="4" name="矩形: 圓角 3">
            <a:extLst>
              <a:ext uri="{FF2B5EF4-FFF2-40B4-BE49-F238E27FC236}">
                <a16:creationId xmlns:a16="http://schemas.microsoft.com/office/drawing/2014/main" id="{E690B828-7FE2-4B35-9F7E-4FB91C938236}"/>
              </a:ext>
            </a:extLst>
          </p:cNvPr>
          <p:cNvSpPr/>
          <p:nvPr/>
        </p:nvSpPr>
        <p:spPr>
          <a:xfrm>
            <a:off x="880994" y="4714263"/>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請領方式</a:t>
            </a:r>
          </a:p>
        </p:txBody>
      </p:sp>
      <p:sp>
        <p:nvSpPr>
          <p:cNvPr id="5" name="文字方塊 4">
            <a:extLst>
              <a:ext uri="{FF2B5EF4-FFF2-40B4-BE49-F238E27FC236}">
                <a16:creationId xmlns:a16="http://schemas.microsoft.com/office/drawing/2014/main" id="{76FFB94D-3C9D-4E7E-852B-FF98355D7005}"/>
              </a:ext>
            </a:extLst>
          </p:cNvPr>
          <p:cNvSpPr txBox="1"/>
          <p:nvPr/>
        </p:nvSpPr>
        <p:spPr>
          <a:xfrm>
            <a:off x="3639878" y="4714557"/>
            <a:ext cx="8013508" cy="1032847"/>
          </a:xfrm>
          <a:prstGeom prst="accentCallout1">
            <a:avLst>
              <a:gd name="adj1" fmla="val 23411"/>
              <a:gd name="adj2" fmla="val -344"/>
              <a:gd name="adj3" fmla="val 23026"/>
              <a:gd name="adj4" fmla="val -3326"/>
            </a:avLst>
          </a:prstGeom>
          <a:noFill/>
          <a:ln w="28575">
            <a:solidFill>
              <a:schemeClr val="accent2">
                <a:lumMod val="50000"/>
              </a:schemeClr>
            </a:solidFill>
          </a:ln>
        </p:spPr>
        <p:txBody>
          <a:bodyPr wrap="square">
            <a:spAutoFit/>
          </a:bodyPr>
          <a:lstStyle/>
          <a:p>
            <a:pPr algn="just">
              <a:lnSpc>
                <a:spcPts val="2500"/>
              </a:lnSpc>
            </a:pPr>
            <a:r>
              <a:rPr lang="zh-TW" altLang="en-US" sz="2000" b="1" dirty="0">
                <a:latin typeface="微軟正黑體" panose="020B0604030504040204" pitchFamily="34" charset="-120"/>
                <a:ea typeface="微軟正黑體" panose="020B0604030504040204" pitchFamily="34" charset="-120"/>
              </a:rPr>
              <a:t>檢核結果</a:t>
            </a:r>
            <a:r>
              <a:rPr lang="zh-TW" altLang="en-US" sz="2000" b="1" dirty="0">
                <a:solidFill>
                  <a:srgbClr val="C00000"/>
                </a:solidFill>
                <a:latin typeface="微軟正黑體" panose="020B0604030504040204" pitchFamily="34" charset="-120"/>
                <a:ea typeface="微軟正黑體" panose="020B0604030504040204" pitchFamily="34" charset="-120"/>
              </a:rPr>
              <a:t>公告次日起算 </a:t>
            </a:r>
            <a:r>
              <a:rPr lang="en-US" altLang="zh-TW" sz="2000" b="1" dirty="0">
                <a:solidFill>
                  <a:srgbClr val="C00000"/>
                </a:solidFill>
                <a:latin typeface="微軟正黑體" panose="020B0604030504040204" pitchFamily="34" charset="-120"/>
                <a:ea typeface="微軟正黑體" panose="020B0604030504040204" pitchFamily="34" charset="-120"/>
              </a:rPr>
              <a:t>15</a:t>
            </a:r>
            <a:r>
              <a:rPr lang="zh-TW" altLang="en-US" sz="2000" b="1" dirty="0">
                <a:solidFill>
                  <a:srgbClr val="C00000"/>
                </a:solidFill>
                <a:latin typeface="微軟正黑體" panose="020B0604030504040204" pitchFamily="34" charset="-120"/>
                <a:ea typeface="微軟正黑體" panose="020B0604030504040204" pitchFamily="34" charset="-120"/>
              </a:rPr>
              <a:t> 個工作天內</a:t>
            </a:r>
            <a:r>
              <a:rPr lang="zh-TW" altLang="en-US" sz="2000" b="1" dirty="0">
                <a:latin typeface="微軟正黑體" panose="020B0604030504040204" pitchFamily="34" charset="-120"/>
                <a:ea typeface="微軟正黑體" panose="020B0604030504040204" pitchFamily="34" charset="-120"/>
              </a:rPr>
              <a:t>，備妥請款領據（個人存摺或撥款帳戶影本、身分證正反面影本）紙本資料，以掛號郵寄至青年署請領獎金（以郵戳為憑）。</a:t>
            </a:r>
            <a:endParaRPr lang="en-US" altLang="zh-TW" sz="2000" b="1" dirty="0">
              <a:latin typeface="微軟正黑體" panose="020B0604030504040204" pitchFamily="34" charset="-120"/>
              <a:ea typeface="微軟正黑體" panose="020B0604030504040204" pitchFamily="34" charset="-120"/>
            </a:endParaRPr>
          </a:p>
        </p:txBody>
      </p:sp>
      <p:sp>
        <p:nvSpPr>
          <p:cNvPr id="6" name="矩形: 圓角 5">
            <a:extLst>
              <a:ext uri="{FF2B5EF4-FFF2-40B4-BE49-F238E27FC236}">
                <a16:creationId xmlns:a16="http://schemas.microsoft.com/office/drawing/2014/main" id="{74263D43-D1F1-46E5-8820-8ADEB41EDE65}"/>
              </a:ext>
            </a:extLst>
          </p:cNvPr>
          <p:cNvSpPr/>
          <p:nvPr/>
        </p:nvSpPr>
        <p:spPr>
          <a:xfrm>
            <a:off x="880994" y="5890912"/>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所得扣繳</a:t>
            </a:r>
          </a:p>
        </p:txBody>
      </p:sp>
      <p:sp>
        <p:nvSpPr>
          <p:cNvPr id="7" name="文字方塊 6">
            <a:extLst>
              <a:ext uri="{FF2B5EF4-FFF2-40B4-BE49-F238E27FC236}">
                <a16:creationId xmlns:a16="http://schemas.microsoft.com/office/drawing/2014/main" id="{6D42A4DB-5617-46D8-9BBF-67D2066F9914}"/>
              </a:ext>
            </a:extLst>
          </p:cNvPr>
          <p:cNvSpPr txBox="1"/>
          <p:nvPr/>
        </p:nvSpPr>
        <p:spPr>
          <a:xfrm>
            <a:off x="3597884" y="5976978"/>
            <a:ext cx="7742470" cy="712246"/>
          </a:xfrm>
          <a:prstGeom prst="accentCallout1">
            <a:avLst>
              <a:gd name="adj1" fmla="val 32466"/>
              <a:gd name="adj2" fmla="val 171"/>
              <a:gd name="adj3" fmla="val 33018"/>
              <a:gd name="adj4" fmla="val -2874"/>
            </a:avLst>
          </a:prstGeom>
          <a:noFill/>
          <a:ln w="28575">
            <a:solidFill>
              <a:schemeClr val="accent2">
                <a:lumMod val="50000"/>
              </a:schemeClr>
            </a:solidFill>
          </a:ln>
        </p:spPr>
        <p:txBody>
          <a:bodyPr wrap="square">
            <a:spAutoFit/>
          </a:bodyPr>
          <a:lstStyle/>
          <a:p>
            <a:pPr algn="just">
              <a:lnSpc>
                <a:spcPts val="2500"/>
              </a:lnSpc>
            </a:pPr>
            <a:r>
              <a:rPr lang="zh-TW" altLang="en-US" sz="2000" b="1" dirty="0">
                <a:latin typeface="微軟正黑體" panose="020B0604030504040204" pitchFamily="34" charset="-120"/>
                <a:ea typeface="微軟正黑體" panose="020B0604030504040204" pitchFamily="34" charset="-120"/>
              </a:rPr>
              <a:t>撥款作業將依法</a:t>
            </a:r>
            <a:r>
              <a:rPr lang="zh-TW" altLang="en-US" sz="2000" b="1" dirty="0">
                <a:solidFill>
                  <a:srgbClr val="C00000"/>
                </a:solidFill>
                <a:latin typeface="微軟正黑體" panose="020B0604030504040204" pitchFamily="34" charset="-120"/>
                <a:ea typeface="微軟正黑體" panose="020B0604030504040204" pitchFamily="34" charset="-120"/>
              </a:rPr>
              <a:t>扣繳所得稅後</a:t>
            </a:r>
            <a:r>
              <a:rPr lang="zh-TW" altLang="en-US" sz="2000" b="1" dirty="0">
                <a:latin typeface="微軟正黑體" panose="020B0604030504040204" pitchFamily="34" charset="-120"/>
                <a:ea typeface="微軟正黑體" panose="020B0604030504040204" pitchFamily="34" charset="-120"/>
              </a:rPr>
              <a:t>發給獎金，並開立所得扣繳暨免扣繳憑單。</a:t>
            </a:r>
            <a:endParaRPr lang="en-US" altLang="zh-TW" sz="2000" b="1" dirty="0">
              <a:latin typeface="微軟正黑體" panose="020B0604030504040204" pitchFamily="34" charset="-120"/>
              <a:ea typeface="微軟正黑體" panose="020B0604030504040204" pitchFamily="34" charset="-120"/>
            </a:endParaRPr>
          </a:p>
        </p:txBody>
      </p:sp>
      <p:grpSp>
        <p:nvGrpSpPr>
          <p:cNvPr id="8" name="群組 7">
            <a:extLst>
              <a:ext uri="{FF2B5EF4-FFF2-40B4-BE49-F238E27FC236}">
                <a16:creationId xmlns:a16="http://schemas.microsoft.com/office/drawing/2014/main" id="{FA60E7F6-3877-4CC5-844D-F96D76519A6E}"/>
              </a:ext>
            </a:extLst>
          </p:cNvPr>
          <p:cNvGrpSpPr/>
          <p:nvPr/>
        </p:nvGrpSpPr>
        <p:grpSpPr>
          <a:xfrm rot="5400000">
            <a:off x="1597577" y="3078274"/>
            <a:ext cx="1014836" cy="2014898"/>
            <a:chOff x="604861" y="5356161"/>
            <a:chExt cx="3670139" cy="830998"/>
          </a:xfrm>
        </p:grpSpPr>
        <p:grpSp>
          <p:nvGrpSpPr>
            <p:cNvPr id="9" name="组合 89">
              <a:extLst>
                <a:ext uri="{FF2B5EF4-FFF2-40B4-BE49-F238E27FC236}">
                  <a16:creationId xmlns:a16="http://schemas.microsoft.com/office/drawing/2014/main" id="{6591DE1A-3DDA-4AC2-85C9-04B7D1F02EEF}"/>
                </a:ext>
              </a:extLst>
            </p:cNvPr>
            <p:cNvGrpSpPr>
              <a:grpSpLocks/>
            </p:cNvGrpSpPr>
            <p:nvPr/>
          </p:nvGrpSpPr>
          <p:grpSpPr bwMode="auto">
            <a:xfrm>
              <a:off x="604861" y="5356162"/>
              <a:ext cx="3670139" cy="830997"/>
              <a:chOff x="-26828" y="-1"/>
              <a:chExt cx="3301708" cy="952500"/>
            </a:xfrm>
            <a:solidFill>
              <a:schemeClr val="bg1"/>
            </a:solidFill>
          </p:grpSpPr>
          <p:sp>
            <p:nvSpPr>
              <p:cNvPr id="11" name="圆角矩形 90">
                <a:extLst>
                  <a:ext uri="{FF2B5EF4-FFF2-40B4-BE49-F238E27FC236}">
                    <a16:creationId xmlns:a16="http://schemas.microsoft.com/office/drawing/2014/main" id="{2695E25D-917B-4054-9ED4-B892DA7866AA}"/>
                  </a:ext>
                </a:extLst>
              </p:cNvPr>
              <p:cNvSpPr>
                <a:spLocks noChangeArrowheads="1"/>
              </p:cNvSpPr>
              <p:nvPr/>
            </p:nvSpPr>
            <p:spPr bwMode="auto">
              <a:xfrm>
                <a:off x="-26828" y="-1"/>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2" name="矩形 91">
                <a:extLst>
                  <a:ext uri="{FF2B5EF4-FFF2-40B4-BE49-F238E27FC236}">
                    <a16:creationId xmlns:a16="http://schemas.microsoft.com/office/drawing/2014/main" id="{CCBB4FFA-B6A1-4248-82E3-F052E27125DF}"/>
                  </a:ext>
                </a:extLst>
              </p:cNvPr>
              <p:cNvSpPr>
                <a:spLocks noChangeArrowheads="1"/>
              </p:cNvSpPr>
              <p:nvPr/>
            </p:nvSpPr>
            <p:spPr bwMode="auto">
              <a:xfrm>
                <a:off x="2806384" y="368344"/>
                <a:ext cx="468496" cy="206470"/>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10" name="文字方塊 9">
              <a:extLst>
                <a:ext uri="{FF2B5EF4-FFF2-40B4-BE49-F238E27FC236}">
                  <a16:creationId xmlns:a16="http://schemas.microsoft.com/office/drawing/2014/main" id="{39B75386-682A-44F6-B2E3-C46058513682}"/>
                </a:ext>
              </a:extLst>
            </p:cNvPr>
            <p:cNvSpPr txBox="1"/>
            <p:nvPr/>
          </p:nvSpPr>
          <p:spPr>
            <a:xfrm>
              <a:off x="858243" y="5356161"/>
              <a:ext cx="2671367" cy="830998"/>
            </a:xfrm>
            <a:prstGeom prst="rect">
              <a:avLst/>
            </a:prstGeom>
            <a:noFill/>
          </p:spPr>
          <p:txBody>
            <a:bodyPr vert="vert270" wrap="square">
              <a:spAutoFit/>
            </a:bodyPr>
            <a:lstStyle/>
            <a:p>
              <a:pPr algn="ct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統一使用「獎金核銷專用信封封面」</a:t>
              </a:r>
            </a:p>
          </p:txBody>
        </p:sp>
      </p:grpSp>
      <p:grpSp>
        <p:nvGrpSpPr>
          <p:cNvPr id="13" name="群組 12">
            <a:extLst>
              <a:ext uri="{FF2B5EF4-FFF2-40B4-BE49-F238E27FC236}">
                <a16:creationId xmlns:a16="http://schemas.microsoft.com/office/drawing/2014/main" id="{AF5226DF-1E0D-43CF-ADF6-D567529C1782}"/>
              </a:ext>
            </a:extLst>
          </p:cNvPr>
          <p:cNvGrpSpPr/>
          <p:nvPr/>
        </p:nvGrpSpPr>
        <p:grpSpPr>
          <a:xfrm>
            <a:off x="3815734" y="1212780"/>
            <a:ext cx="7939211" cy="3102326"/>
            <a:chOff x="3903281" y="1188877"/>
            <a:chExt cx="7939211" cy="3102326"/>
          </a:xfrm>
        </p:grpSpPr>
        <p:grpSp>
          <p:nvGrpSpPr>
            <p:cNvPr id="14" name="群組 13">
              <a:extLst>
                <a:ext uri="{FF2B5EF4-FFF2-40B4-BE49-F238E27FC236}">
                  <a16:creationId xmlns:a16="http://schemas.microsoft.com/office/drawing/2014/main" id="{332BBB0A-6DAD-4A4A-B1D9-76BFE199AA34}"/>
                </a:ext>
              </a:extLst>
            </p:cNvPr>
            <p:cNvGrpSpPr/>
            <p:nvPr/>
          </p:nvGrpSpPr>
          <p:grpSpPr>
            <a:xfrm>
              <a:off x="3903281" y="1430323"/>
              <a:ext cx="7760182" cy="2860880"/>
              <a:chOff x="3903281" y="1430323"/>
              <a:chExt cx="7760182" cy="2860880"/>
            </a:xfrm>
          </p:grpSpPr>
          <p:sp>
            <p:nvSpPr>
              <p:cNvPr id="27" name="文字方塊 26">
                <a:extLst>
                  <a:ext uri="{FF2B5EF4-FFF2-40B4-BE49-F238E27FC236}">
                    <a16:creationId xmlns:a16="http://schemas.microsoft.com/office/drawing/2014/main" id="{2D1732E6-D76F-4BC4-BFF9-2E1E4A6DB186}"/>
                  </a:ext>
                </a:extLst>
              </p:cNvPr>
              <p:cNvSpPr txBox="1"/>
              <p:nvPr/>
            </p:nvSpPr>
            <p:spPr>
              <a:xfrm rot="5400000">
                <a:off x="9476354" y="2104094"/>
                <a:ext cx="1125180" cy="3249038"/>
              </a:xfrm>
              <a:prstGeom prst="accentCallout1">
                <a:avLst>
                  <a:gd name="adj1" fmla="val 48690"/>
                  <a:gd name="adj2" fmla="val -552"/>
                  <a:gd name="adj3" fmla="val 48728"/>
                  <a:gd name="adj4" fmla="val -20178"/>
                </a:avLst>
              </a:prstGeom>
              <a:noFill/>
              <a:ln w="28575">
                <a:solidFill>
                  <a:schemeClr val="accent2">
                    <a:lumMod val="50000"/>
                  </a:schemeClr>
                </a:solidFill>
              </a:ln>
            </p:spPr>
            <p:txBody>
              <a:bodyPr vert="vert270" wrap="square">
                <a:spAutoFit/>
              </a:bodyPr>
              <a:lstStyle/>
              <a:p>
                <a:pPr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符合請領資格者，</a:t>
                </a:r>
                <a:r>
                  <a:rPr lang="zh-TW" altLang="en-US" sz="2000" b="1" u="sng" dirty="0">
                    <a:solidFill>
                      <a:srgbClr val="C00000"/>
                    </a:solidFill>
                    <a:latin typeface="微軟正黑體" panose="020B0604030504040204" pitchFamily="34" charset="-120"/>
                    <a:ea typeface="微軟正黑體" panose="020B0604030504040204" pitchFamily="34" charset="-120"/>
                  </a:rPr>
                  <a:t>第</a:t>
                </a:r>
                <a:r>
                  <a:rPr lang="en-US" altLang="zh-TW" sz="2000" b="1" u="sng" dirty="0">
                    <a:solidFill>
                      <a:srgbClr val="C00000"/>
                    </a:solidFill>
                    <a:latin typeface="微軟正黑體" panose="020B0604030504040204" pitchFamily="34" charset="-120"/>
                    <a:ea typeface="微軟正黑體" panose="020B0604030504040204" pitchFamily="34" charset="-120"/>
                  </a:rPr>
                  <a:t>8</a:t>
                </a:r>
                <a:r>
                  <a:rPr lang="zh-TW" altLang="en-US" sz="2000" b="1" u="sng" dirty="0">
                    <a:solidFill>
                      <a:srgbClr val="C00000"/>
                    </a:solidFill>
                    <a:latin typeface="微軟正黑體" panose="020B0604030504040204" pitchFamily="34" charset="-120"/>
                    <a:ea typeface="微軟正黑體" panose="020B0604030504040204" pitchFamily="34" charset="-120"/>
                  </a:rPr>
                  <a:t>次定期檢核前</a:t>
                </a:r>
                <a:r>
                  <a:rPr lang="zh-TW" altLang="en-US" sz="2000" b="1" dirty="0">
                    <a:latin typeface="微軟正黑體" panose="020B0604030504040204" pitchFamily="34" charset="-120"/>
                    <a:ea typeface="微軟正黑體" panose="020B0604030504040204" pitchFamily="34" charset="-120"/>
                  </a:rPr>
                  <a:t>將證明文件上傳至計畫網站。</a:t>
                </a:r>
              </a:p>
            </p:txBody>
          </p:sp>
          <p:grpSp>
            <p:nvGrpSpPr>
              <p:cNvPr id="28" name="群組 27">
                <a:extLst>
                  <a:ext uri="{FF2B5EF4-FFF2-40B4-BE49-F238E27FC236}">
                    <a16:creationId xmlns:a16="http://schemas.microsoft.com/office/drawing/2014/main" id="{5C832943-FD60-41AF-A804-D583A817C7F2}"/>
                  </a:ext>
                </a:extLst>
              </p:cNvPr>
              <p:cNvGrpSpPr/>
              <p:nvPr/>
            </p:nvGrpSpPr>
            <p:grpSpPr>
              <a:xfrm>
                <a:off x="3903281" y="1430323"/>
                <a:ext cx="6930466" cy="1657522"/>
                <a:chOff x="1750932" y="4423367"/>
                <a:chExt cx="6930466" cy="1657522"/>
              </a:xfrm>
            </p:grpSpPr>
            <p:sp>
              <p:nvSpPr>
                <p:cNvPr id="29" name="Freeform 8">
                  <a:extLst>
                    <a:ext uri="{FF2B5EF4-FFF2-40B4-BE49-F238E27FC236}">
                      <a16:creationId xmlns:a16="http://schemas.microsoft.com/office/drawing/2014/main" id="{E18ACA2B-D835-478C-85C4-95E0DF289EDD}"/>
                    </a:ext>
                  </a:extLst>
                </p:cNvPr>
                <p:cNvSpPr>
                  <a:spLocks/>
                </p:cNvSpPr>
                <p:nvPr/>
              </p:nvSpPr>
              <p:spPr bwMode="auto">
                <a:xfrm>
                  <a:off x="4622842" y="5129953"/>
                  <a:ext cx="2257021" cy="862285"/>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rgbClr val="69B6C8"/>
                </a:solidFill>
                <a:ln>
                  <a:noFill/>
                </a:ln>
                <a:effectLst>
                  <a:outerShdw blurRad="50800" dist="38100" dir="2700000" algn="tl" rotWithShape="0">
                    <a:prstClr val="black">
                      <a:alpha val="40000"/>
                    </a:prstClr>
                  </a:outerShdw>
                </a:effectLst>
              </p:spPr>
              <p:txBody>
                <a:bodyPr/>
                <a:lstStyle/>
                <a:p>
                  <a:endParaRPr lang="zh-TW" altLang="en-US" sz="2000">
                    <a:latin typeface="微軟正黑體" panose="020B0604030504040204" pitchFamily="34" charset="-120"/>
                    <a:ea typeface="微軟正黑體" panose="020B0604030504040204" pitchFamily="34" charset="-120"/>
                  </a:endParaRPr>
                </a:p>
              </p:txBody>
            </p:sp>
            <p:sp>
              <p:nvSpPr>
                <p:cNvPr id="30" name="Freeform 9">
                  <a:extLst>
                    <a:ext uri="{FF2B5EF4-FFF2-40B4-BE49-F238E27FC236}">
                      <a16:creationId xmlns:a16="http://schemas.microsoft.com/office/drawing/2014/main" id="{13AE1326-5E85-44C0-8DD7-AD3249CF9795}"/>
                    </a:ext>
                  </a:extLst>
                </p:cNvPr>
                <p:cNvSpPr>
                  <a:spLocks/>
                </p:cNvSpPr>
                <p:nvPr/>
              </p:nvSpPr>
              <p:spPr bwMode="auto">
                <a:xfrm>
                  <a:off x="2788087" y="5129953"/>
                  <a:ext cx="2311128" cy="862285"/>
                </a:xfrm>
                <a:custGeom>
                  <a:avLst/>
                  <a:gdLst>
                    <a:gd name="T0" fmla="*/ 2147483647 w 1196"/>
                    <a:gd name="T1" fmla="*/ 2147483647 h 800"/>
                    <a:gd name="T2" fmla="*/ 2147483647 w 1196"/>
                    <a:gd name="T3" fmla="*/ 0 h 800"/>
                    <a:gd name="T4" fmla="*/ 0 w 1196"/>
                    <a:gd name="T5" fmla="*/ 0 h 800"/>
                    <a:gd name="T6" fmla="*/ 0 w 1196"/>
                    <a:gd name="T7" fmla="*/ 2147483647 h 800"/>
                    <a:gd name="T8" fmla="*/ 2147483647 w 1196"/>
                    <a:gd name="T9" fmla="*/ 2147483647 h 800"/>
                    <a:gd name="T10" fmla="*/ 2147483647 w 1196"/>
                    <a:gd name="T11" fmla="*/ 2147483647 h 800"/>
                    <a:gd name="T12" fmla="*/ 2147483647 w 1196"/>
                    <a:gd name="T13" fmla="*/ 2147483647 h 800"/>
                    <a:gd name="T14" fmla="*/ 2147483647 w 1196"/>
                    <a:gd name="T15" fmla="*/ 2147483647 h 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6" h="800">
                      <a:moveTo>
                        <a:pt x="1046" y="204"/>
                      </a:moveTo>
                      <a:lnTo>
                        <a:pt x="892" y="0"/>
                      </a:lnTo>
                      <a:lnTo>
                        <a:pt x="0" y="0"/>
                      </a:lnTo>
                      <a:lnTo>
                        <a:pt x="0" y="800"/>
                      </a:lnTo>
                      <a:lnTo>
                        <a:pt x="892" y="800"/>
                      </a:lnTo>
                      <a:lnTo>
                        <a:pt x="1046" y="596"/>
                      </a:lnTo>
                      <a:lnTo>
                        <a:pt x="1196" y="400"/>
                      </a:lnTo>
                      <a:lnTo>
                        <a:pt x="1046" y="204"/>
                      </a:lnTo>
                      <a:close/>
                    </a:path>
                  </a:pathLst>
                </a:custGeom>
                <a:solidFill>
                  <a:srgbClr val="95C4BC"/>
                </a:solidFill>
                <a:ln>
                  <a:noFill/>
                </a:ln>
                <a:effectLst>
                  <a:outerShdw blurRad="50800" dist="38100" dir="2700000" algn="tl" rotWithShape="0">
                    <a:prstClr val="black">
                      <a:alpha val="40000"/>
                    </a:prstClr>
                  </a:outerShdw>
                </a:effectLst>
              </p:spPr>
              <p:txBody>
                <a:bodyPr/>
                <a:lstStyle/>
                <a:p>
                  <a:endParaRPr lang="zh-TW" altLang="en-US" sz="2000" dirty="0">
                    <a:latin typeface="微軟正黑體" panose="020B0604030504040204" pitchFamily="34" charset="-120"/>
                    <a:ea typeface="微軟正黑體" panose="020B0604030504040204" pitchFamily="34" charset="-120"/>
                  </a:endParaRPr>
                </a:p>
              </p:txBody>
            </p:sp>
            <p:sp>
              <p:nvSpPr>
                <p:cNvPr id="31" name="Freeform 10">
                  <a:extLst>
                    <a:ext uri="{FF2B5EF4-FFF2-40B4-BE49-F238E27FC236}">
                      <a16:creationId xmlns:a16="http://schemas.microsoft.com/office/drawing/2014/main" id="{499A2827-00E5-425A-A5D2-576A0FDF6B52}"/>
                    </a:ext>
                  </a:extLst>
                </p:cNvPr>
                <p:cNvSpPr>
                  <a:spLocks/>
                </p:cNvSpPr>
                <p:nvPr/>
              </p:nvSpPr>
              <p:spPr bwMode="auto">
                <a:xfrm>
                  <a:off x="6424377" y="5129953"/>
                  <a:ext cx="2257021" cy="862285"/>
                </a:xfrm>
                <a:custGeom>
                  <a:avLst/>
                  <a:gdLst>
                    <a:gd name="T0" fmla="*/ 2147483647 w 1168"/>
                    <a:gd name="T1" fmla="*/ 2147483647 h 800"/>
                    <a:gd name="T2" fmla="*/ 2147483647 w 1168"/>
                    <a:gd name="T3" fmla="*/ 0 h 800"/>
                    <a:gd name="T4" fmla="*/ 0 w 1168"/>
                    <a:gd name="T5" fmla="*/ 0 h 800"/>
                    <a:gd name="T6" fmla="*/ 2147483647 w 1168"/>
                    <a:gd name="T7" fmla="*/ 2147483647 h 800"/>
                    <a:gd name="T8" fmla="*/ 2147483647 w 1168"/>
                    <a:gd name="T9" fmla="*/ 2147483647 h 800"/>
                    <a:gd name="T10" fmla="*/ 2147483647 w 1168"/>
                    <a:gd name="T11" fmla="*/ 2147483647 h 800"/>
                    <a:gd name="T12" fmla="*/ 0 w 1168"/>
                    <a:gd name="T13" fmla="*/ 2147483647 h 800"/>
                    <a:gd name="T14" fmla="*/ 2147483647 w 1168"/>
                    <a:gd name="T15" fmla="*/ 2147483647 h 800"/>
                    <a:gd name="T16" fmla="*/ 2147483647 w 1168"/>
                    <a:gd name="T17" fmla="*/ 2147483647 h 800"/>
                    <a:gd name="T18" fmla="*/ 2147483647 w 1168"/>
                    <a:gd name="T19" fmla="*/ 2147483647 h 800"/>
                    <a:gd name="T20" fmla="*/ 2147483647 w 1168"/>
                    <a:gd name="T21" fmla="*/ 2147483647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solidFill>
                  <a:srgbClr val="95C4BC"/>
                </a:solidFill>
                <a:ln>
                  <a:noFill/>
                </a:ln>
                <a:effectLst>
                  <a:outerShdw blurRad="50800" dist="38100" dir="2700000" algn="tl" rotWithShape="0">
                    <a:prstClr val="black">
                      <a:alpha val="40000"/>
                    </a:prstClr>
                  </a:outerShdw>
                </a:effectLst>
              </p:spPr>
              <p:txBody>
                <a:bodyPr/>
                <a:lstStyle/>
                <a:p>
                  <a:endParaRPr lang="zh-TW" altLang="en-US" sz="200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07C8D613-6F06-476B-A2DA-F34751880492}"/>
                    </a:ext>
                  </a:extLst>
                </p:cNvPr>
                <p:cNvSpPr txBox="1"/>
                <p:nvPr/>
              </p:nvSpPr>
              <p:spPr>
                <a:xfrm>
                  <a:off x="3056690" y="5207152"/>
                  <a:ext cx="1291152" cy="707886"/>
                </a:xfrm>
                <a:prstGeom prst="rect">
                  <a:avLst/>
                </a:prstGeom>
                <a:noFill/>
              </p:spPr>
              <p:txBody>
                <a:bodyPr wrap="square">
                  <a:spAutoFit/>
                </a:bodyPr>
                <a:lstStyle/>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a:t>
                  </a:r>
                  <a:r>
                    <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a:t>
                  </a: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定期檢核</a:t>
                  </a:r>
                  <a:endParaRPr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id="{A1E502A2-0BD3-4788-8ED6-190BB3D5B31A}"/>
                    </a:ext>
                  </a:extLst>
                </p:cNvPr>
                <p:cNvSpPr txBox="1"/>
                <p:nvPr/>
              </p:nvSpPr>
              <p:spPr>
                <a:xfrm>
                  <a:off x="5168900" y="5207152"/>
                  <a:ext cx="1289351" cy="707886"/>
                </a:xfrm>
                <a:prstGeom prst="rect">
                  <a:avLst/>
                </a:prstGeom>
                <a:noFill/>
              </p:spPr>
              <p:txBody>
                <a:bodyPr wrap="square">
                  <a:spAutoFit/>
                </a:bodyPr>
                <a:lstStyle/>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a:t>
                  </a:r>
                  <a:r>
                    <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2-4</a:t>
                  </a: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a:t>
                  </a: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定期檢核</a:t>
                  </a:r>
                  <a:endParaRPr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4" name="文字方塊 33">
                  <a:extLst>
                    <a:ext uri="{FF2B5EF4-FFF2-40B4-BE49-F238E27FC236}">
                      <a16:creationId xmlns:a16="http://schemas.microsoft.com/office/drawing/2014/main" id="{F41058CD-B48E-4776-8C95-EE5D20349598}"/>
                    </a:ext>
                  </a:extLst>
                </p:cNvPr>
                <p:cNvSpPr txBox="1"/>
                <p:nvPr/>
              </p:nvSpPr>
              <p:spPr>
                <a:xfrm>
                  <a:off x="6879863" y="5207152"/>
                  <a:ext cx="1388106" cy="707886"/>
                </a:xfrm>
                <a:prstGeom prst="rect">
                  <a:avLst/>
                </a:prstGeom>
                <a:noFill/>
              </p:spPr>
              <p:txBody>
                <a:bodyPr wrap="square">
                  <a:spAutoFit/>
                </a:bodyPr>
                <a:lstStyle/>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a:t>
                  </a:r>
                  <a:r>
                    <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5-8</a:t>
                  </a: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次</a:t>
                  </a: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定期檢核</a:t>
                  </a:r>
                  <a:endParaRPr lang="zh-TW" altLang="en-US" sz="20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E934C474-788C-4E15-B880-391358A0BC5B}"/>
                    </a:ext>
                  </a:extLst>
                </p:cNvPr>
                <p:cNvSpPr txBox="1"/>
                <p:nvPr/>
              </p:nvSpPr>
              <p:spPr>
                <a:xfrm>
                  <a:off x="1750932" y="5286087"/>
                  <a:ext cx="985900" cy="794802"/>
                </a:xfrm>
                <a:prstGeom prst="stripedRightArrow">
                  <a:avLst>
                    <a:gd name="adj1" fmla="val 50000"/>
                    <a:gd name="adj2" fmla="val 37495"/>
                  </a:avLst>
                </a:prstGeom>
                <a:solidFill>
                  <a:schemeClr val="accent2">
                    <a:lumMod val="60000"/>
                    <a:lumOff val="40000"/>
                  </a:schemeClr>
                </a:solidFill>
              </p:spPr>
              <p:txBody>
                <a:bodyPr wrap="square">
                  <a:spAutoFit/>
                </a:bodyPr>
                <a:lstStyle/>
                <a:p>
                  <a:r>
                    <a:rPr lang="zh-TW" altLang="en-US" sz="2000" b="1" dirty="0">
                      <a:latin typeface="微軟正黑體" panose="020B0604030504040204" pitchFamily="34" charset="-120"/>
                      <a:ea typeface="微軟正黑體" panose="020B0604030504040204" pitchFamily="34" charset="-120"/>
                    </a:rPr>
                    <a:t>通過</a:t>
                  </a:r>
                  <a:endParaRPr lang="zh-TW" altLang="en-US" sz="2000"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id="{3DBE72B6-928D-4B12-8383-524F9377A55A}"/>
                    </a:ext>
                  </a:extLst>
                </p:cNvPr>
                <p:cNvSpPr txBox="1"/>
                <p:nvPr/>
              </p:nvSpPr>
              <p:spPr>
                <a:xfrm>
                  <a:off x="2897093" y="4551275"/>
                  <a:ext cx="1417022" cy="442674"/>
                </a:xfrm>
                <a:prstGeom prst="wedgeRoundRectCallout">
                  <a:avLst/>
                </a:prstGeom>
                <a:solidFill>
                  <a:srgbClr val="FFE07D"/>
                </a:solidFill>
                <a:ln>
                  <a:solidFill>
                    <a:schemeClr val="accent1"/>
                  </a:solidFill>
                </a:ln>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rPr>
                    <a:t>第</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期獎金</a:t>
                  </a:r>
                  <a:endParaRPr lang="zh-TW" altLang="en-US" sz="2000"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id="{0CBD2256-CF5F-4A67-B0F2-176001E5D3FE}"/>
                    </a:ext>
                  </a:extLst>
                </p:cNvPr>
                <p:cNvSpPr txBox="1"/>
                <p:nvPr/>
              </p:nvSpPr>
              <p:spPr>
                <a:xfrm>
                  <a:off x="4697253" y="4551275"/>
                  <a:ext cx="1473943" cy="442674"/>
                </a:xfrm>
                <a:prstGeom prst="wedgeRoundRectCallout">
                  <a:avLst/>
                </a:prstGeom>
                <a:solidFill>
                  <a:srgbClr val="FFE07D"/>
                </a:solidFill>
                <a:ln>
                  <a:solidFill>
                    <a:schemeClr val="accent1"/>
                  </a:solidFill>
                </a:ln>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rPr>
                    <a:t>第</a:t>
                  </a:r>
                  <a:r>
                    <a:rPr lang="en-US" altLang="zh-TW" sz="2000" b="1" dirty="0">
                      <a:latin typeface="微軟正黑體" panose="020B0604030504040204" pitchFamily="34" charset="-120"/>
                      <a:ea typeface="微軟正黑體" panose="020B0604030504040204" pitchFamily="34" charset="-120"/>
                    </a:rPr>
                    <a:t>2</a:t>
                  </a:r>
                  <a:r>
                    <a:rPr lang="zh-TW" altLang="en-US" sz="2000" b="1" dirty="0">
                      <a:latin typeface="微軟正黑體" panose="020B0604030504040204" pitchFamily="34" charset="-120"/>
                      <a:ea typeface="微軟正黑體" panose="020B0604030504040204" pitchFamily="34" charset="-120"/>
                    </a:rPr>
                    <a:t>期獎金</a:t>
                  </a:r>
                  <a:endParaRPr lang="zh-TW" altLang="en-US" sz="2000"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DC9F17D0-B3FA-480B-AF01-7C597C1A7901}"/>
                    </a:ext>
                  </a:extLst>
                </p:cNvPr>
                <p:cNvSpPr txBox="1"/>
                <p:nvPr/>
              </p:nvSpPr>
              <p:spPr>
                <a:xfrm>
                  <a:off x="6554335" y="4551275"/>
                  <a:ext cx="1473943" cy="442674"/>
                </a:xfrm>
                <a:prstGeom prst="wedgeRoundRectCallout">
                  <a:avLst/>
                </a:prstGeom>
                <a:solidFill>
                  <a:srgbClr val="FFE07D"/>
                </a:solidFill>
                <a:ln>
                  <a:solidFill>
                    <a:schemeClr val="accent1"/>
                  </a:solidFill>
                </a:ln>
              </p:spPr>
              <p:txBody>
                <a:bodyPr wrap="square">
                  <a:spAutoFit/>
                </a:bodyPr>
                <a:lstStyle/>
                <a:p>
                  <a:pPr algn="ctr"/>
                  <a:r>
                    <a:rPr lang="zh-TW" altLang="en-US" sz="2000" b="1" dirty="0">
                      <a:latin typeface="微軟正黑體" panose="020B0604030504040204" pitchFamily="34" charset="-120"/>
                      <a:ea typeface="微軟正黑體" panose="020B0604030504040204" pitchFamily="34" charset="-120"/>
                    </a:rPr>
                    <a:t>第</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期獎金</a:t>
                  </a:r>
                  <a:endParaRPr lang="zh-TW" altLang="en-US" sz="2000"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id="{0A7E5533-BCBD-40BE-A1E8-A3743AA43BF3}"/>
                    </a:ext>
                  </a:extLst>
                </p:cNvPr>
                <p:cNvSpPr txBox="1"/>
                <p:nvPr/>
              </p:nvSpPr>
              <p:spPr>
                <a:xfrm>
                  <a:off x="1750932" y="4423367"/>
                  <a:ext cx="985900" cy="794802"/>
                </a:xfrm>
                <a:prstGeom prst="stripedRightArrow">
                  <a:avLst>
                    <a:gd name="adj1" fmla="val 50000"/>
                    <a:gd name="adj2" fmla="val 36244"/>
                  </a:avLst>
                </a:prstGeom>
                <a:solidFill>
                  <a:schemeClr val="accent2">
                    <a:lumMod val="60000"/>
                    <a:lumOff val="40000"/>
                  </a:schemeClr>
                </a:solidFill>
              </p:spPr>
              <p:txBody>
                <a:bodyPr wrap="square">
                  <a:spAutoFit/>
                </a:bodyPr>
                <a:lstStyle/>
                <a:p>
                  <a:r>
                    <a:rPr lang="zh-TW" altLang="en-US" sz="2000" b="1" dirty="0">
                      <a:latin typeface="微軟正黑體" panose="020B0604030504040204" pitchFamily="34" charset="-120"/>
                      <a:ea typeface="微軟正黑體" panose="020B0604030504040204" pitchFamily="34" charset="-120"/>
                    </a:rPr>
                    <a:t>請領</a:t>
                  </a:r>
                  <a:endParaRPr lang="zh-TW" altLang="en-US" sz="2000" dirty="0">
                    <a:latin typeface="微軟正黑體" panose="020B0604030504040204" pitchFamily="34" charset="-120"/>
                    <a:ea typeface="微軟正黑體" panose="020B0604030504040204" pitchFamily="34" charset="-120"/>
                  </a:endParaRPr>
                </a:p>
              </p:txBody>
            </p:sp>
          </p:grpSp>
        </p:grpSp>
        <p:grpSp>
          <p:nvGrpSpPr>
            <p:cNvPr id="15" name="群組 14">
              <a:extLst>
                <a:ext uri="{FF2B5EF4-FFF2-40B4-BE49-F238E27FC236}">
                  <a16:creationId xmlns:a16="http://schemas.microsoft.com/office/drawing/2014/main" id="{E9E166D0-D7A4-4514-832C-707C84718231}"/>
                </a:ext>
              </a:extLst>
            </p:cNvPr>
            <p:cNvGrpSpPr/>
            <p:nvPr/>
          </p:nvGrpSpPr>
          <p:grpSpPr>
            <a:xfrm>
              <a:off x="6848155" y="3150870"/>
              <a:ext cx="1417022" cy="1042337"/>
              <a:chOff x="10444055" y="1144785"/>
              <a:chExt cx="1417022" cy="1042337"/>
            </a:xfrm>
          </p:grpSpPr>
          <p:sp>
            <p:nvSpPr>
              <p:cNvPr id="24" name="자유형 31">
                <a:extLst>
                  <a:ext uri="{FF2B5EF4-FFF2-40B4-BE49-F238E27FC236}">
                    <a16:creationId xmlns:a16="http://schemas.microsoft.com/office/drawing/2014/main" id="{62B269E9-E29C-4800-AE48-3411F32E5FC8}"/>
                  </a:ext>
                </a:extLst>
              </p:cNvPr>
              <p:cNvSpPr/>
              <p:nvPr/>
            </p:nvSpPr>
            <p:spPr>
              <a:xfrm rot="5400000">
                <a:off x="10481787" y="1126516"/>
                <a:ext cx="347408" cy="383946"/>
              </a:xfrm>
              <a:custGeom>
                <a:avLst/>
                <a:gdLst>
                  <a:gd name="connsiteX0" fmla="*/ 0 w 701633"/>
                  <a:gd name="connsiteY0" fmla="*/ 471529 h 701633"/>
                  <a:gd name="connsiteX1" fmla="*/ 0 w 701633"/>
                  <a:gd name="connsiteY1" fmla="*/ 0 h 701633"/>
                  <a:gd name="connsiteX2" fmla="*/ 701633 w 701633"/>
                  <a:gd name="connsiteY2" fmla="*/ 701633 h 701633"/>
                  <a:gd name="connsiteX3" fmla="*/ 230104 w 701633"/>
                  <a:gd name="connsiteY3" fmla="*/ 701633 h 701633"/>
                  <a:gd name="connsiteX4" fmla="*/ 0 w 701633"/>
                  <a:gd name="connsiteY4" fmla="*/ 471529 h 7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33" h="701633">
                    <a:moveTo>
                      <a:pt x="0" y="471529"/>
                    </a:moveTo>
                    <a:lnTo>
                      <a:pt x="0" y="0"/>
                    </a:lnTo>
                    <a:lnTo>
                      <a:pt x="701633" y="701633"/>
                    </a:lnTo>
                    <a:lnTo>
                      <a:pt x="230104" y="701633"/>
                    </a:lnTo>
                    <a:cubicBezTo>
                      <a:pt x="103021" y="701633"/>
                      <a:pt x="0" y="598612"/>
                      <a:pt x="0" y="471529"/>
                    </a:cubicBezTo>
                    <a:close/>
                  </a:path>
                </a:pathLst>
              </a:custGeom>
              <a:solidFill>
                <a:srgbClr val="DD4B4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prstClr val="white"/>
                  </a:solidFill>
                  <a:latin typeface="微軟正黑體" panose="020B0604030504040204" pitchFamily="34" charset="-120"/>
                </a:endParaRPr>
              </a:p>
            </p:txBody>
          </p:sp>
          <p:sp>
            <p:nvSpPr>
              <p:cNvPr id="25" name="자유형 32">
                <a:extLst>
                  <a:ext uri="{FF2B5EF4-FFF2-40B4-BE49-F238E27FC236}">
                    <a16:creationId xmlns:a16="http://schemas.microsoft.com/office/drawing/2014/main" id="{A352FE30-48DD-40D3-B5E7-A08B409067AA}"/>
                  </a:ext>
                </a:extLst>
              </p:cNvPr>
              <p:cNvSpPr/>
              <p:nvPr/>
            </p:nvSpPr>
            <p:spPr>
              <a:xfrm rot="5400000">
                <a:off x="10590350" y="1017954"/>
                <a:ext cx="1042337" cy="1296000"/>
              </a:xfrm>
              <a:custGeom>
                <a:avLst/>
                <a:gdLst>
                  <a:gd name="connsiteX0" fmla="*/ 0 w 2133558"/>
                  <a:gd name="connsiteY0" fmla="*/ 2276517 h 2978150"/>
                  <a:gd name="connsiteX1" fmla="*/ 0 w 2133558"/>
                  <a:gd name="connsiteY1" fmla="*/ 1667349 h 2978150"/>
                  <a:gd name="connsiteX2" fmla="*/ 8550 w 2133558"/>
                  <a:gd name="connsiteY2" fmla="*/ 1669075 h 2978150"/>
                  <a:gd name="connsiteX3" fmla="*/ 188550 w 2133558"/>
                  <a:gd name="connsiteY3" fmla="*/ 1489075 h 2978150"/>
                  <a:gd name="connsiteX4" fmla="*/ 8550 w 2133558"/>
                  <a:gd name="connsiteY4" fmla="*/ 1309075 h 2978150"/>
                  <a:gd name="connsiteX5" fmla="*/ 0 w 2133558"/>
                  <a:gd name="connsiteY5" fmla="*/ 1310801 h 2978150"/>
                  <a:gd name="connsiteX6" fmla="*/ 0 w 2133558"/>
                  <a:gd name="connsiteY6" fmla="*/ 230104 h 2978150"/>
                  <a:gd name="connsiteX7" fmla="*/ 230104 w 2133558"/>
                  <a:gd name="connsiteY7" fmla="*/ 0 h 2978150"/>
                  <a:gd name="connsiteX8" fmla="*/ 1903454 w 2133558"/>
                  <a:gd name="connsiteY8" fmla="*/ 0 h 2978150"/>
                  <a:gd name="connsiteX9" fmla="*/ 2133558 w 2133558"/>
                  <a:gd name="connsiteY9" fmla="*/ 230104 h 2978150"/>
                  <a:gd name="connsiteX10" fmla="*/ 2133558 w 2133558"/>
                  <a:gd name="connsiteY10" fmla="*/ 1309075 h 2978150"/>
                  <a:gd name="connsiteX11" fmla="*/ 1953558 w 2133558"/>
                  <a:gd name="connsiteY11" fmla="*/ 1489075 h 2978150"/>
                  <a:gd name="connsiteX12" fmla="*/ 2133558 w 2133558"/>
                  <a:gd name="connsiteY12" fmla="*/ 1669075 h 2978150"/>
                  <a:gd name="connsiteX13" fmla="*/ 2133558 w 2133558"/>
                  <a:gd name="connsiteY13" fmla="*/ 2748046 h 2978150"/>
                  <a:gd name="connsiteX14" fmla="*/ 1903454 w 2133558"/>
                  <a:gd name="connsiteY14" fmla="*/ 2978150 h 2978150"/>
                  <a:gd name="connsiteX15" fmla="*/ 701633 w 2133558"/>
                  <a:gd name="connsiteY15" fmla="*/ 2978150 h 2978150"/>
                  <a:gd name="connsiteX16" fmla="*/ 0 w 2133558"/>
                  <a:gd name="connsiteY16" fmla="*/ 2276517 h 297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3558" h="2978150">
                    <a:moveTo>
                      <a:pt x="0" y="2276517"/>
                    </a:moveTo>
                    <a:lnTo>
                      <a:pt x="0" y="1667349"/>
                    </a:lnTo>
                    <a:lnTo>
                      <a:pt x="8550" y="1669075"/>
                    </a:lnTo>
                    <a:cubicBezTo>
                      <a:pt x="107961" y="1669075"/>
                      <a:pt x="188550" y="1588486"/>
                      <a:pt x="188550" y="1489075"/>
                    </a:cubicBezTo>
                    <a:cubicBezTo>
                      <a:pt x="188550" y="1389664"/>
                      <a:pt x="107961" y="1309075"/>
                      <a:pt x="8550" y="1309075"/>
                    </a:cubicBezTo>
                    <a:lnTo>
                      <a:pt x="0" y="1310801"/>
                    </a:lnTo>
                    <a:lnTo>
                      <a:pt x="0" y="230104"/>
                    </a:lnTo>
                    <a:cubicBezTo>
                      <a:pt x="0" y="103021"/>
                      <a:pt x="103021" y="0"/>
                      <a:pt x="230104" y="0"/>
                    </a:cubicBezTo>
                    <a:lnTo>
                      <a:pt x="1903454" y="0"/>
                    </a:lnTo>
                    <a:cubicBezTo>
                      <a:pt x="2030537" y="0"/>
                      <a:pt x="2133558" y="103021"/>
                      <a:pt x="2133558" y="230104"/>
                    </a:cubicBezTo>
                    <a:lnTo>
                      <a:pt x="2133558" y="1309075"/>
                    </a:lnTo>
                    <a:cubicBezTo>
                      <a:pt x="2034147" y="1309075"/>
                      <a:pt x="1953558" y="1389664"/>
                      <a:pt x="1953558" y="1489075"/>
                    </a:cubicBezTo>
                    <a:cubicBezTo>
                      <a:pt x="1953558" y="1588486"/>
                      <a:pt x="2034147" y="1669075"/>
                      <a:pt x="2133558" y="1669075"/>
                    </a:cubicBezTo>
                    <a:lnTo>
                      <a:pt x="2133558" y="2748046"/>
                    </a:lnTo>
                    <a:cubicBezTo>
                      <a:pt x="2133558" y="2875129"/>
                      <a:pt x="2030537" y="2978150"/>
                      <a:pt x="1903454" y="2978150"/>
                    </a:cubicBezTo>
                    <a:lnTo>
                      <a:pt x="701633" y="2978150"/>
                    </a:lnTo>
                    <a:lnTo>
                      <a:pt x="0" y="2276517"/>
                    </a:lnTo>
                    <a:close/>
                  </a:path>
                </a:pathLst>
              </a:custGeom>
              <a:solidFill>
                <a:schemeClr val="bg1"/>
              </a:solidFill>
              <a:ln w="25400">
                <a:solidFill>
                  <a:schemeClr val="tx1">
                    <a:lumMod val="75000"/>
                    <a:lumOff val="25000"/>
                  </a:schemeClr>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微軟正黑體" panose="020B0604030504040204" pitchFamily="34" charset="-120"/>
                </a:endParaRPr>
              </a:p>
            </p:txBody>
          </p:sp>
          <p:sp>
            <p:nvSpPr>
              <p:cNvPr id="26" name="文字方塊 25">
                <a:extLst>
                  <a:ext uri="{FF2B5EF4-FFF2-40B4-BE49-F238E27FC236}">
                    <a16:creationId xmlns:a16="http://schemas.microsoft.com/office/drawing/2014/main" id="{B11939AA-DD1B-4469-B6DB-302DF35C1805}"/>
                  </a:ext>
                </a:extLst>
              </p:cNvPr>
              <p:cNvSpPr txBox="1"/>
              <p:nvPr/>
            </p:nvSpPr>
            <p:spPr>
              <a:xfrm>
                <a:off x="10444055" y="1339087"/>
                <a:ext cx="1417022" cy="719171"/>
              </a:xfrm>
              <a:prstGeom prst="rect">
                <a:avLst/>
              </a:prstGeom>
              <a:noFill/>
            </p:spPr>
            <p:txBody>
              <a:bodyPr wrap="square">
                <a:spAutoFit/>
              </a:bodyPr>
              <a:lstStyle/>
              <a:p>
                <a:pPr algn="ctr">
                  <a:lnSpc>
                    <a:spcPts val="2500"/>
                  </a:lnSpc>
                </a:pPr>
                <a:r>
                  <a:rPr lang="zh-TW" altLang="en-US" sz="2000" b="1" dirty="0">
                    <a:latin typeface="微軟正黑體" panose="020B0604030504040204" pitchFamily="34" charset="-120"/>
                    <a:ea typeface="微軟正黑體" panose="020B0604030504040204" pitchFamily="34" charset="-120"/>
                  </a:rPr>
                  <a:t>專業認證獎金</a:t>
                </a:r>
                <a:endParaRPr lang="zh-TW" altLang="en-US" sz="2000" dirty="0">
                  <a:latin typeface="微軟正黑體" panose="020B06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80CC1EF8-17C0-4598-9CB5-B595C1845FC8}"/>
                </a:ext>
              </a:extLst>
            </p:cNvPr>
            <p:cNvGrpSpPr/>
            <p:nvPr/>
          </p:nvGrpSpPr>
          <p:grpSpPr>
            <a:xfrm>
              <a:off x="10425470" y="1188877"/>
              <a:ext cx="1417022" cy="1044687"/>
              <a:chOff x="10444055" y="1142435"/>
              <a:chExt cx="1417022" cy="1044687"/>
            </a:xfrm>
          </p:grpSpPr>
          <p:sp>
            <p:nvSpPr>
              <p:cNvPr id="21" name="자유형 31">
                <a:extLst>
                  <a:ext uri="{FF2B5EF4-FFF2-40B4-BE49-F238E27FC236}">
                    <a16:creationId xmlns:a16="http://schemas.microsoft.com/office/drawing/2014/main" id="{80520153-FFBE-4E93-8F4C-8EDECE181785}"/>
                  </a:ext>
                </a:extLst>
              </p:cNvPr>
              <p:cNvSpPr/>
              <p:nvPr/>
            </p:nvSpPr>
            <p:spPr>
              <a:xfrm rot="5400000">
                <a:off x="10438772" y="1169824"/>
                <a:ext cx="342778" cy="288000"/>
              </a:xfrm>
              <a:custGeom>
                <a:avLst/>
                <a:gdLst>
                  <a:gd name="connsiteX0" fmla="*/ 0 w 701633"/>
                  <a:gd name="connsiteY0" fmla="*/ 471529 h 701633"/>
                  <a:gd name="connsiteX1" fmla="*/ 0 w 701633"/>
                  <a:gd name="connsiteY1" fmla="*/ 0 h 701633"/>
                  <a:gd name="connsiteX2" fmla="*/ 701633 w 701633"/>
                  <a:gd name="connsiteY2" fmla="*/ 701633 h 701633"/>
                  <a:gd name="connsiteX3" fmla="*/ 230104 w 701633"/>
                  <a:gd name="connsiteY3" fmla="*/ 701633 h 701633"/>
                  <a:gd name="connsiteX4" fmla="*/ 0 w 701633"/>
                  <a:gd name="connsiteY4" fmla="*/ 471529 h 7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33" h="701633">
                    <a:moveTo>
                      <a:pt x="0" y="471529"/>
                    </a:moveTo>
                    <a:lnTo>
                      <a:pt x="0" y="0"/>
                    </a:lnTo>
                    <a:lnTo>
                      <a:pt x="701633" y="701633"/>
                    </a:lnTo>
                    <a:lnTo>
                      <a:pt x="230104" y="701633"/>
                    </a:lnTo>
                    <a:cubicBezTo>
                      <a:pt x="103021" y="701633"/>
                      <a:pt x="0" y="598612"/>
                      <a:pt x="0" y="471529"/>
                    </a:cubicBezTo>
                    <a:close/>
                  </a:path>
                </a:pathLst>
              </a:custGeom>
              <a:solidFill>
                <a:srgbClr val="DD4B4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prstClr val="white"/>
                  </a:solidFill>
                  <a:latin typeface="微軟正黑體" panose="020B0604030504040204" pitchFamily="34" charset="-120"/>
                </a:endParaRPr>
              </a:p>
            </p:txBody>
          </p:sp>
          <p:sp>
            <p:nvSpPr>
              <p:cNvPr id="22" name="자유형 32">
                <a:extLst>
                  <a:ext uri="{FF2B5EF4-FFF2-40B4-BE49-F238E27FC236}">
                    <a16:creationId xmlns:a16="http://schemas.microsoft.com/office/drawing/2014/main" id="{FEFFD911-300C-4C87-9DBB-39D2924C274B}"/>
                  </a:ext>
                </a:extLst>
              </p:cNvPr>
              <p:cNvSpPr/>
              <p:nvPr/>
            </p:nvSpPr>
            <p:spPr>
              <a:xfrm rot="5400000">
                <a:off x="10590350" y="1017954"/>
                <a:ext cx="1042337" cy="1296000"/>
              </a:xfrm>
              <a:custGeom>
                <a:avLst/>
                <a:gdLst>
                  <a:gd name="connsiteX0" fmla="*/ 0 w 2133558"/>
                  <a:gd name="connsiteY0" fmla="*/ 2276517 h 2978150"/>
                  <a:gd name="connsiteX1" fmla="*/ 0 w 2133558"/>
                  <a:gd name="connsiteY1" fmla="*/ 1667349 h 2978150"/>
                  <a:gd name="connsiteX2" fmla="*/ 8550 w 2133558"/>
                  <a:gd name="connsiteY2" fmla="*/ 1669075 h 2978150"/>
                  <a:gd name="connsiteX3" fmla="*/ 188550 w 2133558"/>
                  <a:gd name="connsiteY3" fmla="*/ 1489075 h 2978150"/>
                  <a:gd name="connsiteX4" fmla="*/ 8550 w 2133558"/>
                  <a:gd name="connsiteY4" fmla="*/ 1309075 h 2978150"/>
                  <a:gd name="connsiteX5" fmla="*/ 0 w 2133558"/>
                  <a:gd name="connsiteY5" fmla="*/ 1310801 h 2978150"/>
                  <a:gd name="connsiteX6" fmla="*/ 0 w 2133558"/>
                  <a:gd name="connsiteY6" fmla="*/ 230104 h 2978150"/>
                  <a:gd name="connsiteX7" fmla="*/ 230104 w 2133558"/>
                  <a:gd name="connsiteY7" fmla="*/ 0 h 2978150"/>
                  <a:gd name="connsiteX8" fmla="*/ 1903454 w 2133558"/>
                  <a:gd name="connsiteY8" fmla="*/ 0 h 2978150"/>
                  <a:gd name="connsiteX9" fmla="*/ 2133558 w 2133558"/>
                  <a:gd name="connsiteY9" fmla="*/ 230104 h 2978150"/>
                  <a:gd name="connsiteX10" fmla="*/ 2133558 w 2133558"/>
                  <a:gd name="connsiteY10" fmla="*/ 1309075 h 2978150"/>
                  <a:gd name="connsiteX11" fmla="*/ 1953558 w 2133558"/>
                  <a:gd name="connsiteY11" fmla="*/ 1489075 h 2978150"/>
                  <a:gd name="connsiteX12" fmla="*/ 2133558 w 2133558"/>
                  <a:gd name="connsiteY12" fmla="*/ 1669075 h 2978150"/>
                  <a:gd name="connsiteX13" fmla="*/ 2133558 w 2133558"/>
                  <a:gd name="connsiteY13" fmla="*/ 2748046 h 2978150"/>
                  <a:gd name="connsiteX14" fmla="*/ 1903454 w 2133558"/>
                  <a:gd name="connsiteY14" fmla="*/ 2978150 h 2978150"/>
                  <a:gd name="connsiteX15" fmla="*/ 701633 w 2133558"/>
                  <a:gd name="connsiteY15" fmla="*/ 2978150 h 2978150"/>
                  <a:gd name="connsiteX16" fmla="*/ 0 w 2133558"/>
                  <a:gd name="connsiteY16" fmla="*/ 2276517 h 297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3558" h="2978150">
                    <a:moveTo>
                      <a:pt x="0" y="2276517"/>
                    </a:moveTo>
                    <a:lnTo>
                      <a:pt x="0" y="1667349"/>
                    </a:lnTo>
                    <a:lnTo>
                      <a:pt x="8550" y="1669075"/>
                    </a:lnTo>
                    <a:cubicBezTo>
                      <a:pt x="107961" y="1669075"/>
                      <a:pt x="188550" y="1588486"/>
                      <a:pt x="188550" y="1489075"/>
                    </a:cubicBezTo>
                    <a:cubicBezTo>
                      <a:pt x="188550" y="1389664"/>
                      <a:pt x="107961" y="1309075"/>
                      <a:pt x="8550" y="1309075"/>
                    </a:cubicBezTo>
                    <a:lnTo>
                      <a:pt x="0" y="1310801"/>
                    </a:lnTo>
                    <a:lnTo>
                      <a:pt x="0" y="230104"/>
                    </a:lnTo>
                    <a:cubicBezTo>
                      <a:pt x="0" y="103021"/>
                      <a:pt x="103021" y="0"/>
                      <a:pt x="230104" y="0"/>
                    </a:cubicBezTo>
                    <a:lnTo>
                      <a:pt x="1903454" y="0"/>
                    </a:lnTo>
                    <a:cubicBezTo>
                      <a:pt x="2030537" y="0"/>
                      <a:pt x="2133558" y="103021"/>
                      <a:pt x="2133558" y="230104"/>
                    </a:cubicBezTo>
                    <a:lnTo>
                      <a:pt x="2133558" y="1309075"/>
                    </a:lnTo>
                    <a:cubicBezTo>
                      <a:pt x="2034147" y="1309075"/>
                      <a:pt x="1953558" y="1389664"/>
                      <a:pt x="1953558" y="1489075"/>
                    </a:cubicBezTo>
                    <a:cubicBezTo>
                      <a:pt x="1953558" y="1588486"/>
                      <a:pt x="2034147" y="1669075"/>
                      <a:pt x="2133558" y="1669075"/>
                    </a:cubicBezTo>
                    <a:lnTo>
                      <a:pt x="2133558" y="2748046"/>
                    </a:lnTo>
                    <a:cubicBezTo>
                      <a:pt x="2133558" y="2875129"/>
                      <a:pt x="2030537" y="2978150"/>
                      <a:pt x="1903454" y="2978150"/>
                    </a:cubicBezTo>
                    <a:lnTo>
                      <a:pt x="701633" y="2978150"/>
                    </a:lnTo>
                    <a:lnTo>
                      <a:pt x="0" y="2276517"/>
                    </a:lnTo>
                    <a:close/>
                  </a:path>
                </a:pathLst>
              </a:custGeom>
              <a:solidFill>
                <a:schemeClr val="bg1"/>
              </a:solidFill>
              <a:ln w="25400">
                <a:solidFill>
                  <a:schemeClr val="tx1">
                    <a:lumMod val="75000"/>
                    <a:lumOff val="25000"/>
                  </a:schemeClr>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微軟正黑體" panose="020B0604030504040204" pitchFamily="34" charset="-120"/>
                </a:endParaRPr>
              </a:p>
            </p:txBody>
          </p:sp>
          <p:sp>
            <p:nvSpPr>
              <p:cNvPr id="23" name="文字方塊 22">
                <a:extLst>
                  <a:ext uri="{FF2B5EF4-FFF2-40B4-BE49-F238E27FC236}">
                    <a16:creationId xmlns:a16="http://schemas.microsoft.com/office/drawing/2014/main" id="{67DBE822-4637-467A-BECA-FD5B34E9AC99}"/>
                  </a:ext>
                </a:extLst>
              </p:cNvPr>
              <p:cNvSpPr txBox="1"/>
              <p:nvPr/>
            </p:nvSpPr>
            <p:spPr>
              <a:xfrm>
                <a:off x="10444055" y="1339087"/>
                <a:ext cx="1417022" cy="719171"/>
              </a:xfrm>
              <a:prstGeom prst="rect">
                <a:avLst/>
              </a:prstGeom>
              <a:noFill/>
            </p:spPr>
            <p:txBody>
              <a:bodyPr wrap="square">
                <a:spAutoFit/>
              </a:bodyPr>
              <a:lstStyle/>
              <a:p>
                <a:pPr algn="ctr">
                  <a:lnSpc>
                    <a:spcPts val="2500"/>
                  </a:lnSpc>
                </a:pPr>
                <a:r>
                  <a:rPr lang="zh-TW" altLang="en-US" sz="2000" b="1" dirty="0">
                    <a:latin typeface="微軟正黑體" panose="020B0604030504040204" pitchFamily="34" charset="-120"/>
                    <a:ea typeface="微軟正黑體" panose="020B0604030504040204" pitchFamily="34" charset="-120"/>
                  </a:rPr>
                  <a:t>實踐獎金</a:t>
                </a:r>
                <a:endParaRPr lang="en-US" altLang="zh-TW" sz="2000" b="1" dirty="0">
                  <a:latin typeface="微軟正黑體" panose="020B0604030504040204" pitchFamily="34" charset="-120"/>
                  <a:ea typeface="微軟正黑體" panose="020B0604030504040204" pitchFamily="34" charset="-120"/>
                </a:endParaRPr>
              </a:p>
              <a:p>
                <a:pPr algn="ctr">
                  <a:lnSpc>
                    <a:spcPts val="2500"/>
                  </a:lnSpc>
                </a:pPr>
                <a:r>
                  <a:rPr lang="zh-TW" altLang="en-US" sz="2000" b="1" dirty="0">
                    <a:latin typeface="微軟正黑體" panose="020B0604030504040204" pitchFamily="34" charset="-120"/>
                    <a:ea typeface="微軟正黑體" panose="020B0604030504040204" pitchFamily="34" charset="-120"/>
                  </a:rPr>
                  <a:t>分</a:t>
                </a:r>
                <a:r>
                  <a:rPr lang="en-US" altLang="zh-TW" sz="2000" b="1" dirty="0">
                    <a:latin typeface="微軟正黑體" panose="020B0604030504040204" pitchFamily="34" charset="-120"/>
                    <a:ea typeface="微軟正黑體" panose="020B0604030504040204" pitchFamily="34" charset="-120"/>
                  </a:rPr>
                  <a:t>3</a:t>
                </a:r>
                <a:r>
                  <a:rPr lang="zh-TW" altLang="en-US" sz="2000" b="1" dirty="0">
                    <a:latin typeface="微軟正黑體" panose="020B0604030504040204" pitchFamily="34" charset="-120"/>
                    <a:ea typeface="微軟正黑體" panose="020B0604030504040204" pitchFamily="34" charset="-120"/>
                  </a:rPr>
                  <a:t>期撥付</a:t>
                </a:r>
                <a:endParaRPr lang="zh-TW" altLang="en-US" sz="2000" dirty="0">
                  <a:latin typeface="微軟正黑體" panose="020B0604030504040204" pitchFamily="34" charset="-120"/>
                  <a:ea typeface="微軟正黑體" panose="020B0604030504040204" pitchFamily="34" charset="-120"/>
                </a:endParaRPr>
              </a:p>
            </p:txBody>
          </p:sp>
        </p:grpSp>
        <p:grpSp>
          <p:nvGrpSpPr>
            <p:cNvPr id="17" name="群組 16">
              <a:extLst>
                <a:ext uri="{FF2B5EF4-FFF2-40B4-BE49-F238E27FC236}">
                  <a16:creationId xmlns:a16="http://schemas.microsoft.com/office/drawing/2014/main" id="{ECBCEB6C-27A8-45D0-8BD1-62337B97B33E}"/>
                </a:ext>
              </a:extLst>
            </p:cNvPr>
            <p:cNvGrpSpPr/>
            <p:nvPr/>
          </p:nvGrpSpPr>
          <p:grpSpPr>
            <a:xfrm>
              <a:off x="5235785" y="3155104"/>
              <a:ext cx="1417022" cy="1044687"/>
              <a:chOff x="10435722" y="1142435"/>
              <a:chExt cx="1417022" cy="1044687"/>
            </a:xfrm>
          </p:grpSpPr>
          <p:sp>
            <p:nvSpPr>
              <p:cNvPr id="18" name="자유형 31">
                <a:extLst>
                  <a:ext uri="{FF2B5EF4-FFF2-40B4-BE49-F238E27FC236}">
                    <a16:creationId xmlns:a16="http://schemas.microsoft.com/office/drawing/2014/main" id="{B1D76229-C7F4-46D0-B66D-0A46B880681B}"/>
                  </a:ext>
                </a:extLst>
              </p:cNvPr>
              <p:cNvSpPr/>
              <p:nvPr/>
            </p:nvSpPr>
            <p:spPr>
              <a:xfrm rot="5400000">
                <a:off x="10442315" y="1163638"/>
                <a:ext cx="342778" cy="300371"/>
              </a:xfrm>
              <a:custGeom>
                <a:avLst/>
                <a:gdLst>
                  <a:gd name="connsiteX0" fmla="*/ 0 w 701633"/>
                  <a:gd name="connsiteY0" fmla="*/ 471529 h 701633"/>
                  <a:gd name="connsiteX1" fmla="*/ 0 w 701633"/>
                  <a:gd name="connsiteY1" fmla="*/ 0 h 701633"/>
                  <a:gd name="connsiteX2" fmla="*/ 701633 w 701633"/>
                  <a:gd name="connsiteY2" fmla="*/ 701633 h 701633"/>
                  <a:gd name="connsiteX3" fmla="*/ 230104 w 701633"/>
                  <a:gd name="connsiteY3" fmla="*/ 701633 h 701633"/>
                  <a:gd name="connsiteX4" fmla="*/ 0 w 701633"/>
                  <a:gd name="connsiteY4" fmla="*/ 471529 h 7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33" h="701633">
                    <a:moveTo>
                      <a:pt x="0" y="471529"/>
                    </a:moveTo>
                    <a:lnTo>
                      <a:pt x="0" y="0"/>
                    </a:lnTo>
                    <a:lnTo>
                      <a:pt x="701633" y="701633"/>
                    </a:lnTo>
                    <a:lnTo>
                      <a:pt x="230104" y="701633"/>
                    </a:lnTo>
                    <a:cubicBezTo>
                      <a:pt x="103021" y="701633"/>
                      <a:pt x="0" y="598612"/>
                      <a:pt x="0" y="471529"/>
                    </a:cubicBezTo>
                    <a:close/>
                  </a:path>
                </a:pathLst>
              </a:custGeom>
              <a:solidFill>
                <a:srgbClr val="DD4B4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prstClr val="white"/>
                  </a:solidFill>
                  <a:latin typeface="微軟正黑體" panose="020B0604030504040204" pitchFamily="34" charset="-120"/>
                </a:endParaRPr>
              </a:p>
            </p:txBody>
          </p:sp>
          <p:sp>
            <p:nvSpPr>
              <p:cNvPr id="19" name="자유형 32">
                <a:extLst>
                  <a:ext uri="{FF2B5EF4-FFF2-40B4-BE49-F238E27FC236}">
                    <a16:creationId xmlns:a16="http://schemas.microsoft.com/office/drawing/2014/main" id="{BB4C7A78-1FC5-418A-81EA-D28761AA0FE6}"/>
                  </a:ext>
                </a:extLst>
              </p:cNvPr>
              <p:cNvSpPr/>
              <p:nvPr/>
            </p:nvSpPr>
            <p:spPr>
              <a:xfrm rot="5400000">
                <a:off x="10590350" y="1017954"/>
                <a:ext cx="1042337" cy="1296000"/>
              </a:xfrm>
              <a:custGeom>
                <a:avLst/>
                <a:gdLst>
                  <a:gd name="connsiteX0" fmla="*/ 0 w 2133558"/>
                  <a:gd name="connsiteY0" fmla="*/ 2276517 h 2978150"/>
                  <a:gd name="connsiteX1" fmla="*/ 0 w 2133558"/>
                  <a:gd name="connsiteY1" fmla="*/ 1667349 h 2978150"/>
                  <a:gd name="connsiteX2" fmla="*/ 8550 w 2133558"/>
                  <a:gd name="connsiteY2" fmla="*/ 1669075 h 2978150"/>
                  <a:gd name="connsiteX3" fmla="*/ 188550 w 2133558"/>
                  <a:gd name="connsiteY3" fmla="*/ 1489075 h 2978150"/>
                  <a:gd name="connsiteX4" fmla="*/ 8550 w 2133558"/>
                  <a:gd name="connsiteY4" fmla="*/ 1309075 h 2978150"/>
                  <a:gd name="connsiteX5" fmla="*/ 0 w 2133558"/>
                  <a:gd name="connsiteY5" fmla="*/ 1310801 h 2978150"/>
                  <a:gd name="connsiteX6" fmla="*/ 0 w 2133558"/>
                  <a:gd name="connsiteY6" fmla="*/ 230104 h 2978150"/>
                  <a:gd name="connsiteX7" fmla="*/ 230104 w 2133558"/>
                  <a:gd name="connsiteY7" fmla="*/ 0 h 2978150"/>
                  <a:gd name="connsiteX8" fmla="*/ 1903454 w 2133558"/>
                  <a:gd name="connsiteY8" fmla="*/ 0 h 2978150"/>
                  <a:gd name="connsiteX9" fmla="*/ 2133558 w 2133558"/>
                  <a:gd name="connsiteY9" fmla="*/ 230104 h 2978150"/>
                  <a:gd name="connsiteX10" fmla="*/ 2133558 w 2133558"/>
                  <a:gd name="connsiteY10" fmla="*/ 1309075 h 2978150"/>
                  <a:gd name="connsiteX11" fmla="*/ 1953558 w 2133558"/>
                  <a:gd name="connsiteY11" fmla="*/ 1489075 h 2978150"/>
                  <a:gd name="connsiteX12" fmla="*/ 2133558 w 2133558"/>
                  <a:gd name="connsiteY12" fmla="*/ 1669075 h 2978150"/>
                  <a:gd name="connsiteX13" fmla="*/ 2133558 w 2133558"/>
                  <a:gd name="connsiteY13" fmla="*/ 2748046 h 2978150"/>
                  <a:gd name="connsiteX14" fmla="*/ 1903454 w 2133558"/>
                  <a:gd name="connsiteY14" fmla="*/ 2978150 h 2978150"/>
                  <a:gd name="connsiteX15" fmla="*/ 701633 w 2133558"/>
                  <a:gd name="connsiteY15" fmla="*/ 2978150 h 2978150"/>
                  <a:gd name="connsiteX16" fmla="*/ 0 w 2133558"/>
                  <a:gd name="connsiteY16" fmla="*/ 2276517 h 297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3558" h="2978150">
                    <a:moveTo>
                      <a:pt x="0" y="2276517"/>
                    </a:moveTo>
                    <a:lnTo>
                      <a:pt x="0" y="1667349"/>
                    </a:lnTo>
                    <a:lnTo>
                      <a:pt x="8550" y="1669075"/>
                    </a:lnTo>
                    <a:cubicBezTo>
                      <a:pt x="107961" y="1669075"/>
                      <a:pt x="188550" y="1588486"/>
                      <a:pt x="188550" y="1489075"/>
                    </a:cubicBezTo>
                    <a:cubicBezTo>
                      <a:pt x="188550" y="1389664"/>
                      <a:pt x="107961" y="1309075"/>
                      <a:pt x="8550" y="1309075"/>
                    </a:cubicBezTo>
                    <a:lnTo>
                      <a:pt x="0" y="1310801"/>
                    </a:lnTo>
                    <a:lnTo>
                      <a:pt x="0" y="230104"/>
                    </a:lnTo>
                    <a:cubicBezTo>
                      <a:pt x="0" y="103021"/>
                      <a:pt x="103021" y="0"/>
                      <a:pt x="230104" y="0"/>
                    </a:cubicBezTo>
                    <a:lnTo>
                      <a:pt x="1903454" y="0"/>
                    </a:lnTo>
                    <a:cubicBezTo>
                      <a:pt x="2030537" y="0"/>
                      <a:pt x="2133558" y="103021"/>
                      <a:pt x="2133558" y="230104"/>
                    </a:cubicBezTo>
                    <a:lnTo>
                      <a:pt x="2133558" y="1309075"/>
                    </a:lnTo>
                    <a:cubicBezTo>
                      <a:pt x="2034147" y="1309075"/>
                      <a:pt x="1953558" y="1389664"/>
                      <a:pt x="1953558" y="1489075"/>
                    </a:cubicBezTo>
                    <a:cubicBezTo>
                      <a:pt x="1953558" y="1588486"/>
                      <a:pt x="2034147" y="1669075"/>
                      <a:pt x="2133558" y="1669075"/>
                    </a:cubicBezTo>
                    <a:lnTo>
                      <a:pt x="2133558" y="2748046"/>
                    </a:lnTo>
                    <a:cubicBezTo>
                      <a:pt x="2133558" y="2875129"/>
                      <a:pt x="2030537" y="2978150"/>
                      <a:pt x="1903454" y="2978150"/>
                    </a:cubicBezTo>
                    <a:lnTo>
                      <a:pt x="701633" y="2978150"/>
                    </a:lnTo>
                    <a:lnTo>
                      <a:pt x="0" y="2276517"/>
                    </a:lnTo>
                    <a:close/>
                  </a:path>
                </a:pathLst>
              </a:custGeom>
              <a:solidFill>
                <a:schemeClr val="bg1"/>
              </a:solidFill>
              <a:ln w="25400">
                <a:solidFill>
                  <a:schemeClr val="tx1">
                    <a:lumMod val="75000"/>
                    <a:lumOff val="25000"/>
                  </a:schemeClr>
                </a:solidFill>
              </a:ln>
              <a:effectLst>
                <a:outerShdw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prstClr val="white"/>
                  </a:solidFill>
                  <a:latin typeface="微軟正黑體" panose="020B0604030504040204" pitchFamily="34" charset="-120"/>
                </a:endParaRPr>
              </a:p>
            </p:txBody>
          </p:sp>
          <p:sp>
            <p:nvSpPr>
              <p:cNvPr id="20" name="文字方塊 19">
                <a:extLst>
                  <a:ext uri="{FF2B5EF4-FFF2-40B4-BE49-F238E27FC236}">
                    <a16:creationId xmlns:a16="http://schemas.microsoft.com/office/drawing/2014/main" id="{747AB365-0BFB-40D5-B1A0-6F88FF89E82D}"/>
                  </a:ext>
                </a:extLst>
              </p:cNvPr>
              <p:cNvSpPr txBox="1"/>
              <p:nvPr/>
            </p:nvSpPr>
            <p:spPr>
              <a:xfrm>
                <a:off x="10435722" y="1327416"/>
                <a:ext cx="1417022" cy="719171"/>
              </a:xfrm>
              <a:prstGeom prst="rect">
                <a:avLst/>
              </a:prstGeom>
              <a:noFill/>
            </p:spPr>
            <p:txBody>
              <a:bodyPr wrap="square">
                <a:spAutoFit/>
              </a:bodyPr>
              <a:lstStyle/>
              <a:p>
                <a:pPr algn="ctr">
                  <a:lnSpc>
                    <a:spcPts val="2500"/>
                  </a:lnSpc>
                </a:pPr>
                <a:r>
                  <a:rPr lang="zh-TW" altLang="en-US" sz="2000" b="1" dirty="0">
                    <a:latin typeface="微軟正黑體" panose="020B0604030504040204" pitchFamily="34" charset="-120"/>
                    <a:ea typeface="微軟正黑體" panose="020B0604030504040204" pitchFamily="34" charset="-120"/>
                  </a:rPr>
                  <a:t>職場歷練獎金</a:t>
                </a:r>
                <a:endParaRPr lang="zh-TW" altLang="en-US" sz="2000" dirty="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351334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B2509A0D-A3E9-498C-B0C5-EC4168CC096F}"/>
              </a:ext>
            </a:extLst>
          </p:cNvPr>
          <p:cNvSpPr txBox="1">
            <a:spLocks/>
          </p:cNvSpPr>
          <p:nvPr/>
        </p:nvSpPr>
        <p:spPr>
          <a:xfrm>
            <a:off x="328753" y="872528"/>
            <a:ext cx="2781916"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不予請領</a:t>
            </a:r>
          </a:p>
        </p:txBody>
      </p:sp>
      <p:sp>
        <p:nvSpPr>
          <p:cNvPr id="3" name="文字方塊 2">
            <a:extLst>
              <a:ext uri="{FF2B5EF4-FFF2-40B4-BE49-F238E27FC236}">
                <a16:creationId xmlns:a16="http://schemas.microsoft.com/office/drawing/2014/main" id="{B3F488EE-A1B6-4455-B4D7-E32823247CFD}"/>
              </a:ext>
            </a:extLst>
          </p:cNvPr>
          <p:cNvSpPr txBox="1"/>
          <p:nvPr/>
        </p:nvSpPr>
        <p:spPr>
          <a:xfrm rot="5400000">
            <a:off x="6433758" y="1674138"/>
            <a:ext cx="2317814" cy="7840495"/>
          </a:xfrm>
          <a:prstGeom prst="accentCallout1">
            <a:avLst>
              <a:gd name="adj1" fmla="val 51380"/>
              <a:gd name="adj2" fmla="val -359"/>
              <a:gd name="adj3" fmla="val 51334"/>
              <a:gd name="adj4" fmla="val -11053"/>
            </a:avLst>
          </a:prstGeom>
          <a:noFill/>
          <a:ln>
            <a:solidFill>
              <a:schemeClr val="accent2">
                <a:lumMod val="50000"/>
              </a:schemeClr>
            </a:solidFill>
          </a:ln>
        </p:spPr>
        <p:style>
          <a:lnRef idx="2">
            <a:schemeClr val="accent4"/>
          </a:lnRef>
          <a:fillRef idx="1">
            <a:schemeClr val="lt1"/>
          </a:fillRef>
          <a:effectRef idx="0">
            <a:schemeClr val="accent4"/>
          </a:effectRef>
          <a:fontRef idx="minor">
            <a:schemeClr val="dk1"/>
          </a:fontRef>
        </p:style>
        <p:txBody>
          <a:bodyPr vert="vert270" wrap="square">
            <a:spAutoFit/>
          </a:bodyPr>
          <a:lstStyle/>
          <a:p>
            <a:pPr marL="273064" indent="-273064">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1. </a:t>
            </a:r>
            <a:r>
              <a:rPr lang="zh-TW" altLang="en-US" sz="2000" b="1" dirty="0">
                <a:latin typeface="微軟正黑體" panose="020B0604030504040204" pitchFamily="34" charset="-120"/>
                <a:ea typeface="微軟正黑體" panose="020B0604030504040204" pitchFamily="34" charset="-120"/>
              </a:rPr>
              <a:t>違反計畫第十二條所訂進修規定，經青年署認定。</a:t>
            </a:r>
          </a:p>
          <a:p>
            <a:pPr marL="273064" indent="-273064">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2. </a:t>
            </a:r>
            <a:r>
              <a:rPr lang="zh-TW" altLang="en-US" sz="2000" b="1" dirty="0">
                <a:latin typeface="微軟正黑體" panose="020B0604030504040204" pitchFamily="34" charset="-120"/>
                <a:ea typeface="微軟正黑體" panose="020B0604030504040204" pitchFamily="34" charset="-120"/>
              </a:rPr>
              <a:t>以詐欺或其他不正之方法申請獎勵金或申請資料有虛偽、隱匿等不實情事。</a:t>
            </a:r>
          </a:p>
          <a:p>
            <a:pPr marL="273064" indent="-273064">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3. </a:t>
            </a:r>
            <a:r>
              <a:rPr lang="zh-TW" altLang="en-US" sz="2000" b="1" dirty="0">
                <a:latin typeface="微軟正黑體" panose="020B0604030504040204" pitchFamily="34" charset="-120"/>
                <a:ea typeface="微軟正黑體" panose="020B0604030504040204" pitchFamily="34" charset="-120"/>
              </a:rPr>
              <a:t>其他違反本計畫規定，經通知限期改善，屆期未改善。</a:t>
            </a:r>
          </a:p>
          <a:p>
            <a:pPr marL="273064" indent="-273064">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4. </a:t>
            </a:r>
            <a:r>
              <a:rPr lang="zh-TW" altLang="en-US" sz="2000" b="1" dirty="0">
                <a:solidFill>
                  <a:srgbClr val="C00000"/>
                </a:solidFill>
                <a:latin typeface="微軟正黑體" panose="020B0604030504040204" pitchFamily="34" charset="-120"/>
                <a:ea typeface="微軟正黑體" panose="020B0604030504040204" pitchFamily="34" charset="-120"/>
              </a:rPr>
              <a:t>同一月份內如</a:t>
            </a:r>
            <a:r>
              <a:rPr lang="zh-TW" altLang="en-US" sz="2000" b="1" dirty="0">
                <a:latin typeface="微軟正黑體" panose="020B0604030504040204" pitchFamily="34" charset="-120"/>
                <a:ea typeface="微軟正黑體" panose="020B0604030504040204" pitchFamily="34" charset="-120"/>
              </a:rPr>
              <a:t>已請領青年署「青年百億圓夢基金計畫」經費補助者，不得重複請領本計畫實踐獎金。</a:t>
            </a:r>
          </a:p>
        </p:txBody>
      </p:sp>
      <p:sp>
        <p:nvSpPr>
          <p:cNvPr id="4" name="矩形: 圓角 3">
            <a:extLst>
              <a:ext uri="{FF2B5EF4-FFF2-40B4-BE49-F238E27FC236}">
                <a16:creationId xmlns:a16="http://schemas.microsoft.com/office/drawing/2014/main" id="{E1B61A15-0D7C-4467-B077-54932EAE01FD}"/>
              </a:ext>
            </a:extLst>
          </p:cNvPr>
          <p:cNvSpPr/>
          <p:nvPr/>
        </p:nvSpPr>
        <p:spPr>
          <a:xfrm>
            <a:off x="3750246" y="992124"/>
            <a:ext cx="6751037" cy="1848256"/>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未依規定於期限前繳交獎金核銷文件者，或經通知補件而未於補件期限前完成繳交者，視同放棄獎金請領。</a:t>
            </a:r>
          </a:p>
        </p:txBody>
      </p:sp>
      <p:sp>
        <p:nvSpPr>
          <p:cNvPr id="5" name="矩形: 圓角 4">
            <a:extLst>
              <a:ext uri="{FF2B5EF4-FFF2-40B4-BE49-F238E27FC236}">
                <a16:creationId xmlns:a16="http://schemas.microsoft.com/office/drawing/2014/main" id="{1A621406-9ADB-4DD9-957C-FF3148D65448}"/>
              </a:ext>
            </a:extLst>
          </p:cNvPr>
          <p:cNvSpPr/>
          <p:nvPr/>
        </p:nvSpPr>
        <p:spPr>
          <a:xfrm>
            <a:off x="3750246" y="3269565"/>
            <a:ext cx="6751037" cy="833119"/>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有下列情形之一，不予核發獎勵金。</a:t>
            </a:r>
          </a:p>
        </p:txBody>
      </p:sp>
      <p:grpSp>
        <p:nvGrpSpPr>
          <p:cNvPr id="6" name="群組 5">
            <a:extLst>
              <a:ext uri="{FF2B5EF4-FFF2-40B4-BE49-F238E27FC236}">
                <a16:creationId xmlns:a16="http://schemas.microsoft.com/office/drawing/2014/main" id="{7B0B3190-DAEE-40CB-8E34-7A0F4A07A559}"/>
              </a:ext>
            </a:extLst>
          </p:cNvPr>
          <p:cNvGrpSpPr/>
          <p:nvPr/>
        </p:nvGrpSpPr>
        <p:grpSpPr>
          <a:xfrm>
            <a:off x="627662" y="4327308"/>
            <a:ext cx="2782111" cy="1940176"/>
            <a:chOff x="7568710" y="3486580"/>
            <a:chExt cx="2758808" cy="1117736"/>
          </a:xfrm>
          <a:solidFill>
            <a:schemeClr val="bg1"/>
          </a:solidFill>
        </p:grpSpPr>
        <p:grpSp>
          <p:nvGrpSpPr>
            <p:cNvPr id="7" name="组合 89">
              <a:extLst>
                <a:ext uri="{FF2B5EF4-FFF2-40B4-BE49-F238E27FC236}">
                  <a16:creationId xmlns:a16="http://schemas.microsoft.com/office/drawing/2014/main" id="{8AC14B96-5032-4C9D-BAEF-AC888AB1C968}"/>
                </a:ext>
              </a:extLst>
            </p:cNvPr>
            <p:cNvGrpSpPr>
              <a:grpSpLocks/>
            </p:cNvGrpSpPr>
            <p:nvPr/>
          </p:nvGrpSpPr>
          <p:grpSpPr bwMode="auto">
            <a:xfrm>
              <a:off x="7568710" y="3486580"/>
              <a:ext cx="2758808" cy="1117736"/>
              <a:chOff x="-26828" y="-1"/>
              <a:chExt cx="3035074" cy="952500"/>
            </a:xfrm>
            <a:grpFill/>
          </p:grpSpPr>
          <p:sp>
            <p:nvSpPr>
              <p:cNvPr id="9" name="圆角矩形 90">
                <a:extLst>
                  <a:ext uri="{FF2B5EF4-FFF2-40B4-BE49-F238E27FC236}">
                    <a16:creationId xmlns:a16="http://schemas.microsoft.com/office/drawing/2014/main" id="{DEA2551A-8731-4A4B-9A77-D92008D34304}"/>
                  </a:ext>
                </a:extLst>
              </p:cNvPr>
              <p:cNvSpPr>
                <a:spLocks noChangeArrowheads="1"/>
              </p:cNvSpPr>
              <p:nvPr/>
            </p:nvSpPr>
            <p:spPr bwMode="auto">
              <a:xfrm>
                <a:off x="-26828" y="-1"/>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0" name="矩形 91">
                <a:extLst>
                  <a:ext uri="{FF2B5EF4-FFF2-40B4-BE49-F238E27FC236}">
                    <a16:creationId xmlns:a16="http://schemas.microsoft.com/office/drawing/2014/main" id="{00C84B09-B75C-44DE-99AE-24FC42261018}"/>
                  </a:ext>
                </a:extLst>
              </p:cNvPr>
              <p:cNvSpPr>
                <a:spLocks noChangeArrowheads="1"/>
              </p:cNvSpPr>
              <p:nvPr/>
            </p:nvSpPr>
            <p:spPr bwMode="auto">
              <a:xfrm>
                <a:off x="2817747" y="304908"/>
                <a:ext cx="190499" cy="353473"/>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8" name="文字方塊 7">
              <a:extLst>
                <a:ext uri="{FF2B5EF4-FFF2-40B4-BE49-F238E27FC236}">
                  <a16:creationId xmlns:a16="http://schemas.microsoft.com/office/drawing/2014/main" id="{10940873-F3AF-4404-AD66-4B7715847BAF}"/>
                </a:ext>
              </a:extLst>
            </p:cNvPr>
            <p:cNvSpPr txBox="1"/>
            <p:nvPr/>
          </p:nvSpPr>
          <p:spPr>
            <a:xfrm>
              <a:off x="7597305" y="3538944"/>
              <a:ext cx="2557053" cy="1005349"/>
            </a:xfrm>
            <a:prstGeom prst="rect">
              <a:avLst/>
            </a:prstGeom>
            <a:noFill/>
          </p:spPr>
          <p:txBody>
            <a:bodyPr wrap="square">
              <a:spAutoFit/>
            </a:bodyPr>
            <a:lstStyle/>
            <a:p>
              <a:pPr algn="just">
                <a:lnSpc>
                  <a:spcPts val="2500"/>
                </a:lnSpc>
                <a:spcAft>
                  <a:spcPts val="600"/>
                </a:spcAft>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已核發者，撤銷並以書面命其限期返還。</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ts val="2500"/>
                </a:lnSpc>
                <a:spcAft>
                  <a:spcPts val="600"/>
                </a:spcAft>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情節重大者青年署得廢止青年參與本計畫資格及相關配套措施。</a:t>
              </a:r>
            </a:p>
          </p:txBody>
        </p:sp>
      </p:grpSp>
    </p:spTree>
    <p:extLst>
      <p:ext uri="{BB962C8B-B14F-4D97-AF65-F5344CB8AC3E}">
        <p14:creationId xmlns:p14="http://schemas.microsoft.com/office/powerpoint/2010/main" val="951057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2316041" y="4003528"/>
            <a:ext cx="5179072"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5334" b="1" dirty="0">
                <a:latin typeface="微軟正黑體" panose="020B0604030504040204" pitchFamily="34" charset="-120"/>
                <a:ea typeface="微軟正黑體" panose="020B0604030504040204" pitchFamily="34" charset="-120"/>
              </a:rPr>
              <a:t>配套措施</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a:t>
            </a:r>
            <a:r>
              <a:rPr lang="en-US" altLang="zh-TW" sz="11734" dirty="0">
                <a:latin typeface="微軟正黑體" panose="020B0604030504040204" pitchFamily="34" charset="-120"/>
                <a:ea typeface="微軟正黑體" panose="020B0604030504040204" pitchFamily="34" charset="-120"/>
              </a:rPr>
              <a:t>8</a:t>
            </a:r>
            <a:endParaRPr lang="en" sz="11734" dirty="0">
              <a:latin typeface="微軟正黑體" panose="020B0604030504040204" pitchFamily="34" charset="-120"/>
              <a:ea typeface="微軟正黑體" panose="020B0604030504040204" pitchFamily="34" charset="-120"/>
            </a:endParaRP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4581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A2C0B94F-7782-4C29-8BC4-DC699A6AE009}"/>
              </a:ext>
            </a:extLst>
          </p:cNvPr>
          <p:cNvSpPr txBox="1">
            <a:spLocks/>
          </p:cNvSpPr>
          <p:nvPr/>
        </p:nvSpPr>
        <p:spPr>
          <a:xfrm>
            <a:off x="294570" y="907501"/>
            <a:ext cx="2739187"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配套措施</a:t>
            </a:r>
          </a:p>
        </p:txBody>
      </p:sp>
      <p:sp>
        <p:nvSpPr>
          <p:cNvPr id="3" name="矩形: 圓角 2">
            <a:extLst>
              <a:ext uri="{FF2B5EF4-FFF2-40B4-BE49-F238E27FC236}">
                <a16:creationId xmlns:a16="http://schemas.microsoft.com/office/drawing/2014/main" id="{78FC7198-EDBC-4100-B353-ECFE8EC68C4D}"/>
              </a:ext>
            </a:extLst>
          </p:cNvPr>
          <p:cNvSpPr/>
          <p:nvPr/>
        </p:nvSpPr>
        <p:spPr>
          <a:xfrm>
            <a:off x="3365915" y="1180566"/>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職場體驗資源</a:t>
            </a:r>
            <a:endParaRPr lang="en-US" altLang="zh-TW" sz="28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A00CA3BC-EF7C-4C88-A915-54195997D3DD}"/>
              </a:ext>
            </a:extLst>
          </p:cNvPr>
          <p:cNvSpPr txBox="1"/>
          <p:nvPr/>
        </p:nvSpPr>
        <p:spPr>
          <a:xfrm>
            <a:off x="6257219" y="1164485"/>
            <a:ext cx="5158161" cy="1353447"/>
          </a:xfrm>
          <a:prstGeom prst="accentCallout1">
            <a:avLst>
              <a:gd name="adj1" fmla="val 29110"/>
              <a:gd name="adj2" fmla="val 14"/>
              <a:gd name="adj3" fmla="val 28677"/>
              <a:gd name="adj4" fmla="val -8099"/>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solidFill>
                  <a:srgbClr val="000000"/>
                </a:solidFill>
                <a:latin typeface="微軟正黑體" panose="020B0604030504040204" pitchFamily="34" charset="-120"/>
                <a:ea typeface="微軟正黑體" panose="020B0604030504040204" pitchFamily="34" charset="-120"/>
              </a:rPr>
              <a:t>以勞動部全臺五處青年職涯發展中心（</a:t>
            </a:r>
            <a:r>
              <a:rPr lang="en-US" altLang="zh-TW" sz="2000" b="1" dirty="0">
                <a:solidFill>
                  <a:srgbClr val="000000"/>
                </a:solidFill>
                <a:latin typeface="微軟正黑體" panose="020B0604030504040204" pitchFamily="34" charset="-120"/>
                <a:ea typeface="微軟正黑體" panose="020B0604030504040204" pitchFamily="34" charset="-120"/>
              </a:rPr>
              <a:t>Youth Salon</a:t>
            </a:r>
            <a:r>
              <a:rPr lang="zh-TW" altLang="en-US" sz="2000" b="1" dirty="0">
                <a:solidFill>
                  <a:srgbClr val="000000"/>
                </a:solidFill>
                <a:latin typeface="微軟正黑體" panose="020B0604030504040204" pitchFamily="34" charset="-120"/>
                <a:ea typeface="微軟正黑體" panose="020B0604030504040204" pitchFamily="34" charset="-120"/>
              </a:rPr>
              <a:t>）作為單一服務窗口，提供尋職、就職及離職等職場體驗各階段之輔導與支援。</a:t>
            </a:r>
            <a:endParaRPr lang="zh-TW" altLang="en-US" sz="2000" b="1" dirty="0">
              <a:latin typeface="微軟正黑體" panose="020B0604030504040204" pitchFamily="34" charset="-120"/>
              <a:ea typeface="微軟正黑體" panose="020B0604030504040204" pitchFamily="34" charset="-120"/>
            </a:endParaRPr>
          </a:p>
        </p:txBody>
      </p:sp>
      <p:sp>
        <p:nvSpPr>
          <p:cNvPr id="5" name="矩形: 圓角 4">
            <a:extLst>
              <a:ext uri="{FF2B5EF4-FFF2-40B4-BE49-F238E27FC236}">
                <a16:creationId xmlns:a16="http://schemas.microsoft.com/office/drawing/2014/main" id="{53F01CB0-B171-49C2-BFDA-EBCE1764718E}"/>
              </a:ext>
            </a:extLst>
          </p:cNvPr>
          <p:cNvSpPr/>
          <p:nvPr/>
        </p:nvSpPr>
        <p:spPr>
          <a:xfrm>
            <a:off x="3347443" y="3009516"/>
            <a:ext cx="2447999"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就學管道</a:t>
            </a:r>
          </a:p>
        </p:txBody>
      </p:sp>
      <p:sp>
        <p:nvSpPr>
          <p:cNvPr id="6" name="文字方塊 5">
            <a:extLst>
              <a:ext uri="{FF2B5EF4-FFF2-40B4-BE49-F238E27FC236}">
                <a16:creationId xmlns:a16="http://schemas.microsoft.com/office/drawing/2014/main" id="{11C0EFA9-B189-449B-AC42-B2CC33AE722E}"/>
              </a:ext>
            </a:extLst>
          </p:cNvPr>
          <p:cNvSpPr txBox="1"/>
          <p:nvPr/>
        </p:nvSpPr>
        <p:spPr>
          <a:xfrm>
            <a:off x="6221628" y="2866996"/>
            <a:ext cx="5090056" cy="3661772"/>
          </a:xfrm>
          <a:prstGeom prst="accentCallout1">
            <a:avLst>
              <a:gd name="adj1" fmla="val 13171"/>
              <a:gd name="adj2" fmla="val 200"/>
              <a:gd name="adj3" fmla="val 13145"/>
              <a:gd name="adj4" fmla="val -7728"/>
            </a:avLst>
          </a:prstGeom>
          <a:noFill/>
          <a:ln w="28575">
            <a:solidFill>
              <a:schemeClr val="accent2">
                <a:lumMod val="50000"/>
              </a:schemeClr>
            </a:solidFill>
          </a:ln>
        </p:spPr>
        <p:txBody>
          <a:bodyPr wrap="square">
            <a:spAutoFit/>
          </a:bodyPr>
          <a:lstStyle/>
          <a:p>
            <a:pPr>
              <a:lnSpc>
                <a:spcPts val="2500"/>
              </a:lnSpc>
              <a:spcAft>
                <a:spcPts val="600"/>
              </a:spcAft>
            </a:pPr>
            <a:r>
              <a:rPr lang="en-US" altLang="zh-TW" sz="2000" b="1" dirty="0">
                <a:solidFill>
                  <a:srgbClr val="C00000"/>
                </a:solidFill>
                <a:latin typeface="微軟正黑體" panose="020B0604030504040204" pitchFamily="34" charset="-120"/>
                <a:ea typeface="微軟正黑體" panose="020B0604030504040204" pitchFamily="34" charset="-120"/>
              </a:rPr>
              <a:t>1.</a:t>
            </a:r>
            <a:r>
              <a:rPr lang="zh-TW" altLang="en-US" sz="2000" b="1" dirty="0">
                <a:solidFill>
                  <a:srgbClr val="C00000"/>
                </a:solidFill>
                <a:latin typeface="微軟正黑體" panose="020B0604030504040204" pitchFamily="34" charset="-120"/>
                <a:ea typeface="微軟正黑體" panose="020B0604030504040204" pitchFamily="34" charset="-120"/>
              </a:rPr>
              <a:t>特殊選才：</a:t>
            </a:r>
          </a:p>
          <a:p>
            <a:pPr marL="536602" indent="-357206" algn="just">
              <a:lnSpc>
                <a:spcPts val="2500"/>
              </a:lnSpc>
              <a:spcAft>
                <a:spcPts val="600"/>
              </a:spcAft>
              <a:tabLst>
                <a:tab pos="536602" algn="l"/>
              </a:tabLst>
            </a:pPr>
            <a:r>
              <a:rPr lang="en-US" altLang="zh-TW" sz="2000" b="1" dirty="0">
                <a:latin typeface="微軟正黑體" panose="020B0604030504040204" pitchFamily="34" charset="-120"/>
                <a:ea typeface="微軟正黑體" panose="020B0604030504040204" pitchFamily="34" charset="-120"/>
              </a:rPr>
              <a:t>A. </a:t>
            </a:r>
            <a:r>
              <a:rPr lang="zh-TW" altLang="en-US" sz="2000" b="1" dirty="0">
                <a:latin typeface="微軟正黑體" panose="020B0604030504040204" pitchFamily="34" charset="-120"/>
                <a:ea typeface="微軟正黑體" panose="020B0604030504040204" pitchFamily="34" charset="-120"/>
              </a:rPr>
              <a:t>免持統一入學測驗或學科能力測驗成績。</a:t>
            </a:r>
          </a:p>
          <a:p>
            <a:pPr marL="536602" indent="-357206" algn="just">
              <a:lnSpc>
                <a:spcPts val="2500"/>
              </a:lnSpc>
              <a:spcAft>
                <a:spcPts val="600"/>
              </a:spcAft>
              <a:tabLst>
                <a:tab pos="536602" algn="l"/>
              </a:tabLst>
            </a:pPr>
            <a:r>
              <a:rPr lang="en-US" altLang="zh-TW" sz="2000" b="1" dirty="0">
                <a:latin typeface="微軟正黑體" panose="020B0604030504040204" pitchFamily="34" charset="-120"/>
                <a:ea typeface="微軟正黑體" panose="020B0604030504040204" pitchFamily="34" charset="-120"/>
              </a:rPr>
              <a:t>B. </a:t>
            </a:r>
            <a:r>
              <a:rPr lang="zh-TW" altLang="en-US" sz="2000" b="1" dirty="0">
                <a:latin typeface="微軟正黑體" panose="020B0604030504040204" pitchFamily="34" charset="-120"/>
                <a:ea typeface="微軟正黑體" panose="020B0604030504040204" pitchFamily="34" charset="-120"/>
              </a:rPr>
              <a:t>入學管道：一般大學及技專校院採共同聯合招生。</a:t>
            </a:r>
          </a:p>
          <a:p>
            <a:pPr algn="just">
              <a:lnSpc>
                <a:spcPts val="2500"/>
              </a:lnSpc>
              <a:spcAft>
                <a:spcPts val="600"/>
              </a:spcAft>
            </a:pPr>
            <a:r>
              <a:rPr lang="en-US" altLang="zh-TW" sz="2000" b="1" dirty="0">
                <a:solidFill>
                  <a:srgbClr val="C00000"/>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彈性選系：</a:t>
            </a:r>
          </a:p>
          <a:p>
            <a:pPr marL="447698" indent="-268301" algn="just">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A.</a:t>
            </a:r>
            <a:r>
              <a:rPr lang="zh-TW" altLang="en-US" sz="2000" b="1" dirty="0">
                <a:latin typeface="微軟正黑體" panose="020B0604030504040204" pitchFamily="34" charset="-120"/>
                <a:ea typeface="微軟正黑體" panose="020B0604030504040204" pitchFamily="34" charset="-120"/>
              </a:rPr>
              <a:t>應屆畢業當學年度已考取並辦理保留入學資格或休學者。</a:t>
            </a:r>
          </a:p>
          <a:p>
            <a:pPr marL="447698" indent="-268301" algn="just">
              <a:lnSpc>
                <a:spcPts val="2500"/>
              </a:lnSpc>
              <a:spcAft>
                <a:spcPts val="600"/>
              </a:spcAft>
            </a:pPr>
            <a:r>
              <a:rPr lang="en-US" altLang="zh-TW" sz="2000" b="1" dirty="0">
                <a:latin typeface="微軟正黑體" panose="020B0604030504040204" pitchFamily="34" charset="-120"/>
                <a:ea typeface="微軟正黑體" panose="020B0604030504040204" pitchFamily="34" charset="-120"/>
              </a:rPr>
              <a:t>B.</a:t>
            </a:r>
            <a:r>
              <a:rPr lang="zh-TW" altLang="en-US" sz="2000" b="1" dirty="0">
                <a:latin typeface="微軟正黑體" panose="020B0604030504040204" pitchFamily="34" charset="-120"/>
                <a:ea typeface="微軟正黑體" panose="020B0604030504040204" pitchFamily="34" charset="-120"/>
              </a:rPr>
              <a:t>入學管道：如擬變更原錄取學系，於學校規定期間內持學習體驗資歷申請轉系，並符合學校審查規定予以錄取。</a:t>
            </a:r>
            <a:endParaRPr lang="en-US" altLang="zh-TW" sz="2000" b="1"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a16="http://schemas.microsoft.com/office/drawing/2014/main" id="{1D3CADE6-CA0D-4BD2-9CD6-56504A9A7942}"/>
              </a:ext>
            </a:extLst>
          </p:cNvPr>
          <p:cNvGrpSpPr/>
          <p:nvPr/>
        </p:nvGrpSpPr>
        <p:grpSpPr>
          <a:xfrm>
            <a:off x="3411157" y="4145646"/>
            <a:ext cx="2531135" cy="1940176"/>
            <a:chOff x="7568709" y="3486580"/>
            <a:chExt cx="2758809" cy="1117736"/>
          </a:xfrm>
          <a:solidFill>
            <a:schemeClr val="bg1"/>
          </a:solidFill>
        </p:grpSpPr>
        <p:grpSp>
          <p:nvGrpSpPr>
            <p:cNvPr id="8" name="组合 89">
              <a:extLst>
                <a:ext uri="{FF2B5EF4-FFF2-40B4-BE49-F238E27FC236}">
                  <a16:creationId xmlns:a16="http://schemas.microsoft.com/office/drawing/2014/main" id="{085A1544-E9CB-4834-9F79-DE7B76938B34}"/>
                </a:ext>
              </a:extLst>
            </p:cNvPr>
            <p:cNvGrpSpPr>
              <a:grpSpLocks/>
            </p:cNvGrpSpPr>
            <p:nvPr/>
          </p:nvGrpSpPr>
          <p:grpSpPr bwMode="auto">
            <a:xfrm>
              <a:off x="7568709" y="3486580"/>
              <a:ext cx="2758809" cy="1117736"/>
              <a:chOff x="-26829" y="-1"/>
              <a:chExt cx="3035075" cy="952500"/>
            </a:xfrm>
            <a:grpFill/>
          </p:grpSpPr>
          <p:sp>
            <p:nvSpPr>
              <p:cNvPr id="10" name="圆角矩形 90">
                <a:extLst>
                  <a:ext uri="{FF2B5EF4-FFF2-40B4-BE49-F238E27FC236}">
                    <a16:creationId xmlns:a16="http://schemas.microsoft.com/office/drawing/2014/main" id="{BD057B7D-F24B-490C-814F-97F262D204A7}"/>
                  </a:ext>
                </a:extLst>
              </p:cNvPr>
              <p:cNvSpPr>
                <a:spLocks noChangeArrowheads="1"/>
              </p:cNvSpPr>
              <p:nvPr/>
            </p:nvSpPr>
            <p:spPr bwMode="auto">
              <a:xfrm>
                <a:off x="-26829" y="-1"/>
                <a:ext cx="2859087" cy="952500"/>
              </a:xfrm>
              <a:prstGeom prst="roundRect">
                <a:avLst>
                  <a:gd name="adj" fmla="val 10667"/>
                </a:avLst>
              </a:prstGeom>
              <a:grpFill/>
              <a:ln w="635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1" name="矩形 91">
                <a:extLst>
                  <a:ext uri="{FF2B5EF4-FFF2-40B4-BE49-F238E27FC236}">
                    <a16:creationId xmlns:a16="http://schemas.microsoft.com/office/drawing/2014/main" id="{2D968ABD-8316-4AF0-B596-F1A2D3717168}"/>
                  </a:ext>
                </a:extLst>
              </p:cNvPr>
              <p:cNvSpPr>
                <a:spLocks noChangeArrowheads="1"/>
              </p:cNvSpPr>
              <p:nvPr/>
            </p:nvSpPr>
            <p:spPr bwMode="auto">
              <a:xfrm>
                <a:off x="2817747" y="304904"/>
                <a:ext cx="190499" cy="353473"/>
              </a:xfrm>
              <a:prstGeom prst="rect">
                <a:avLst/>
              </a:prstGeom>
              <a:solidFill>
                <a:srgbClr val="69B6C8"/>
              </a:solidFill>
              <a:ln w="12700">
                <a:solidFill>
                  <a:srgbClr val="69B6C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rgbClr val="FFFFFF"/>
                  </a:solidFill>
                  <a:latin typeface="微軟正黑體" panose="020B0604030504040204" pitchFamily="34" charset="-120"/>
                  <a:ea typeface="微軟正黑體" panose="020B0604030504040204" pitchFamily="34" charset="-120"/>
                  <a:sym typeface="宋体" panose="02010600030101010101" pitchFamily="2" charset="-122"/>
                </a:endParaRPr>
              </a:p>
            </p:txBody>
          </p:sp>
        </p:grpSp>
        <p:sp>
          <p:nvSpPr>
            <p:cNvPr id="9" name="文字方塊 8">
              <a:extLst>
                <a:ext uri="{FF2B5EF4-FFF2-40B4-BE49-F238E27FC236}">
                  <a16:creationId xmlns:a16="http://schemas.microsoft.com/office/drawing/2014/main" id="{E6C64DF9-C767-4DD2-8714-B7C2302F4C00}"/>
                </a:ext>
              </a:extLst>
            </p:cNvPr>
            <p:cNvSpPr txBox="1"/>
            <p:nvPr/>
          </p:nvSpPr>
          <p:spPr>
            <a:xfrm>
              <a:off x="7663236" y="3538944"/>
              <a:ext cx="2444716" cy="1005349"/>
            </a:xfrm>
            <a:prstGeom prst="rect">
              <a:avLst/>
            </a:prstGeom>
            <a:noFill/>
          </p:spPr>
          <p:txBody>
            <a:bodyPr wrap="square">
              <a:spAutoFit/>
            </a:bodyPr>
            <a:lstStyle/>
            <a:p>
              <a:pPr>
                <a:lnSpc>
                  <a:spcPts val="2500"/>
                </a:lnSpc>
                <a:spcAft>
                  <a:spcPts val="600"/>
                </a:spcAft>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招生方式：採多元選才甄試</a:t>
              </a:r>
              <a:endParaRPr lang="en-US" altLang="zh-TW" b="1" dirty="0">
                <a:solidFill>
                  <a:schemeClr val="accent4">
                    <a:lumMod val="75000"/>
                  </a:schemeClr>
                </a:solidFill>
                <a:latin typeface="微軟正黑體" panose="020B0604030504040204" pitchFamily="34" charset="-120"/>
                <a:ea typeface="微軟正黑體" panose="020B0604030504040204" pitchFamily="34" charset="-120"/>
              </a:endParaRPr>
            </a:p>
            <a:p>
              <a:pPr>
                <a:lnSpc>
                  <a:spcPts val="2500"/>
                </a:lnSpc>
                <a:spcAft>
                  <a:spcPts val="600"/>
                </a:spcAft>
              </a:pP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書面審查</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著重學習體驗資歷</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chemeClr val="accent4">
                      <a:lumMod val="75000"/>
                    </a:schemeClr>
                  </a:solidFill>
                  <a:latin typeface="微軟正黑體" panose="020B0604030504040204" pitchFamily="34" charset="-120"/>
                  <a:ea typeface="微軟正黑體" panose="020B0604030504040204" pitchFamily="34" charset="-120"/>
                </a:rPr>
                <a:t>，並由學校自訂加分項目。</a:t>
              </a:r>
            </a:p>
          </p:txBody>
        </p:sp>
      </p:grpSp>
    </p:spTree>
    <p:extLst>
      <p:ext uri="{BB962C8B-B14F-4D97-AF65-F5344CB8AC3E}">
        <p14:creationId xmlns:p14="http://schemas.microsoft.com/office/powerpoint/2010/main" val="1010089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19D94350-51DE-4135-9D90-3BE4DFC6ACEB}"/>
              </a:ext>
            </a:extLst>
          </p:cNvPr>
          <p:cNvSpPr/>
          <p:nvPr/>
        </p:nvSpPr>
        <p:spPr>
          <a:xfrm>
            <a:off x="1050780" y="3964576"/>
            <a:ext cx="2448000" cy="648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2800" b="1" dirty="0">
                <a:solidFill>
                  <a:schemeClr val="bg2">
                    <a:lumMod val="25000"/>
                  </a:schemeClr>
                </a:solidFill>
                <a:latin typeface="微軟正黑體" panose="020B0604030504040204" pitchFamily="34" charset="-120"/>
                <a:ea typeface="微軟正黑體" panose="020B0604030504040204" pitchFamily="34" charset="-120"/>
              </a:rPr>
              <a:t>兵役配套</a:t>
            </a:r>
            <a:endParaRPr lang="en-US" altLang="zh-TW" sz="28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310D752E-D238-4917-8B96-94C769CF5662}"/>
              </a:ext>
            </a:extLst>
          </p:cNvPr>
          <p:cNvSpPr txBox="1"/>
          <p:nvPr/>
        </p:nvSpPr>
        <p:spPr>
          <a:xfrm>
            <a:off x="4030766" y="2706169"/>
            <a:ext cx="7741650" cy="2943626"/>
          </a:xfrm>
          <a:prstGeom prst="accentCallout1">
            <a:avLst>
              <a:gd name="adj1" fmla="val 53533"/>
              <a:gd name="adj2" fmla="val -443"/>
              <a:gd name="adj3" fmla="val 53555"/>
              <a:gd name="adj4" fmla="val -5502"/>
            </a:avLst>
          </a:prstGeom>
          <a:noFill/>
          <a:ln w="28575">
            <a:solidFill>
              <a:schemeClr val="accent2">
                <a:lumMod val="50000"/>
              </a:schemeClr>
            </a:solidFill>
          </a:ln>
        </p:spPr>
        <p:txBody>
          <a:bodyPr wrap="square">
            <a:spAutoFit/>
          </a:bodyPr>
          <a:lstStyle/>
          <a:p>
            <a:pPr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未出國者：</a:t>
            </a:r>
            <a:endParaRPr lang="en-US" altLang="zh-TW" sz="2000" b="1" dirty="0">
              <a:latin typeface="微軟正黑體" panose="020B0604030504040204" pitchFamily="34" charset="-120"/>
              <a:ea typeface="微軟正黑體" panose="020B0604030504040204" pitchFamily="34" charset="-120"/>
            </a:endParaRPr>
          </a:p>
          <a:p>
            <a:pPr marL="174634"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青年署彙整名冊前，如已接獲徵集令，應主動陳報，經查證計畫資格後，將協助函請內政部辦理專案延期徵集。 </a:t>
            </a:r>
            <a:endParaRPr lang="en-US" altLang="zh-TW" sz="2000" b="1" dirty="0">
              <a:latin typeface="微軟正黑體" panose="020B0604030504040204" pitchFamily="34" charset="-120"/>
              <a:ea typeface="微軟正黑體" panose="020B0604030504040204" pitchFamily="34" charset="-120"/>
            </a:endParaRPr>
          </a:p>
          <a:p>
            <a:pPr marL="174634" algn="just">
              <a:lnSpc>
                <a:spcPts val="2500"/>
              </a:lnSpc>
              <a:spcAft>
                <a:spcPts val="600"/>
              </a:spcAft>
            </a:pPr>
            <a:endParaRPr lang="en-US" altLang="zh-TW" sz="2000" b="1" dirty="0">
              <a:latin typeface="微軟正黑體" panose="020B0604030504040204" pitchFamily="34" charset="-120"/>
              <a:ea typeface="微軟正黑體" panose="020B0604030504040204" pitchFamily="34" charset="-120"/>
            </a:endParaRPr>
          </a:p>
          <a:p>
            <a:pPr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出國者：</a:t>
            </a:r>
            <a:endParaRPr lang="en-US" altLang="zh-TW" sz="2000" b="1" dirty="0">
              <a:latin typeface="微軟正黑體" panose="020B0604030504040204" pitchFamily="34" charset="-120"/>
              <a:ea typeface="微軟正黑體" panose="020B0604030504040204" pitchFamily="34" charset="-120"/>
            </a:endParaRPr>
          </a:p>
          <a:p>
            <a:pPr marL="174634" algn="just">
              <a:lnSpc>
                <a:spcPts val="2500"/>
              </a:lnSpc>
              <a:spcAft>
                <a:spcPts val="600"/>
              </a:spcAft>
            </a:pPr>
            <a:r>
              <a:rPr lang="zh-TW" altLang="en-US" sz="2000" b="1" dirty="0">
                <a:latin typeface="微軟正黑體" panose="020B0604030504040204" pitchFamily="34" charset="-120"/>
                <a:ea typeface="微軟正黑體" panose="020B0604030504040204" pitchFamily="34" charset="-120"/>
              </a:rPr>
              <a:t>參與本計畫之役齡男子，如因雇主指派需申請出境或經審查通過之企劃出國等事由，有延期返國需求者，由教育部提供延期返國名冊，函內政部轉戶籍地直轄市、縣（市）政府辦理延期返國。 </a:t>
            </a:r>
          </a:p>
        </p:txBody>
      </p:sp>
      <p:sp>
        <p:nvSpPr>
          <p:cNvPr id="4" name="Google Shape;497;p46">
            <a:extLst>
              <a:ext uri="{FF2B5EF4-FFF2-40B4-BE49-F238E27FC236}">
                <a16:creationId xmlns:a16="http://schemas.microsoft.com/office/drawing/2014/main" id="{D2549D82-3525-4D5B-B0E3-672E11888693}"/>
              </a:ext>
            </a:extLst>
          </p:cNvPr>
          <p:cNvSpPr txBox="1">
            <a:spLocks/>
          </p:cNvSpPr>
          <p:nvPr/>
        </p:nvSpPr>
        <p:spPr>
          <a:xfrm>
            <a:off x="362937" y="924462"/>
            <a:ext cx="2833191"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配套措施</a:t>
            </a:r>
          </a:p>
        </p:txBody>
      </p:sp>
    </p:spTree>
    <p:extLst>
      <p:ext uri="{BB962C8B-B14F-4D97-AF65-F5344CB8AC3E}">
        <p14:creationId xmlns:p14="http://schemas.microsoft.com/office/powerpoint/2010/main" val="94997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5E2D2A85-B136-44AD-B850-52220046419E}"/>
              </a:ext>
            </a:extLst>
          </p:cNvPr>
          <p:cNvSpPr txBox="1"/>
          <p:nvPr/>
        </p:nvSpPr>
        <p:spPr>
          <a:xfrm>
            <a:off x="3951823" y="2151727"/>
            <a:ext cx="4288353" cy="2554545"/>
          </a:xfrm>
          <a:prstGeom prst="rect">
            <a:avLst/>
          </a:prstGeom>
          <a:noFill/>
        </p:spPr>
        <p:txBody>
          <a:bodyPr wrap="none" rtlCol="0">
            <a:spAutoFit/>
          </a:bodyPr>
          <a:lstStyle/>
          <a:p>
            <a:r>
              <a:rPr lang="zh-TW" altLang="en-US" sz="8000" b="1" dirty="0">
                <a:solidFill>
                  <a:schemeClr val="bg2">
                    <a:lumMod val="50000"/>
                  </a:schemeClr>
                </a:solidFill>
                <a:latin typeface="微軟正黑體" panose="020B0604030504040204" pitchFamily="34" charset="-120"/>
                <a:ea typeface="微軟正黑體" panose="020B0604030504040204" pitchFamily="34" charset="-120"/>
              </a:rPr>
              <a:t>簡報結束</a:t>
            </a:r>
            <a:endParaRPr lang="en-US" altLang="zh-TW" sz="8000" b="1" dirty="0">
              <a:solidFill>
                <a:schemeClr val="bg2">
                  <a:lumMod val="50000"/>
                </a:schemeClr>
              </a:solidFill>
              <a:latin typeface="微軟正黑體" panose="020B0604030504040204" pitchFamily="34" charset="-120"/>
              <a:ea typeface="微軟正黑體" panose="020B0604030504040204" pitchFamily="34" charset="-120"/>
            </a:endParaRPr>
          </a:p>
          <a:p>
            <a:r>
              <a:rPr lang="zh-TW" altLang="en-US" sz="8000" b="1" dirty="0">
                <a:solidFill>
                  <a:schemeClr val="bg2">
                    <a:lumMod val="50000"/>
                  </a:schemeClr>
                </a:solidFill>
                <a:latin typeface="微軟正黑體" panose="020B0604030504040204" pitchFamily="34" charset="-120"/>
                <a:ea typeface="微軟正黑體" panose="020B0604030504040204" pitchFamily="34" charset="-120"/>
              </a:rPr>
              <a:t>謝謝聆聽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1605206" y="4098792"/>
            <a:ext cx="4503068"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5334" b="1" dirty="0">
                <a:latin typeface="微軟正黑體" panose="020B0604030504040204" pitchFamily="34" charset="-120"/>
                <a:ea typeface="微軟正黑體" panose="020B0604030504040204" pitchFamily="34" charset="-120"/>
              </a:rPr>
              <a:t>計畫目的</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a:t>
            </a:r>
            <a:r>
              <a:rPr lang="en-US" altLang="zh-TW" sz="11734" dirty="0">
                <a:latin typeface="微軟正黑體" panose="020B0604030504040204" pitchFamily="34" charset="-120"/>
                <a:ea typeface="微軟正黑體" panose="020B0604030504040204" pitchFamily="34" charset="-120"/>
              </a:rPr>
              <a:t>1</a:t>
            </a:r>
            <a:endParaRPr lang="en" sz="11734" dirty="0">
              <a:latin typeface="微軟正黑體" panose="020B0604030504040204" pitchFamily="34" charset="-120"/>
              <a:ea typeface="微軟正黑體" panose="020B0604030504040204" pitchFamily="34" charset="-120"/>
            </a:endParaRP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C7B7CE-F053-4DBC-B839-C2EA105AB49A}"/>
              </a:ext>
            </a:extLst>
          </p:cNvPr>
          <p:cNvSpPr>
            <a:spLocks noGrp="1"/>
          </p:cNvSpPr>
          <p:nvPr>
            <p:ph type="title"/>
          </p:nvPr>
        </p:nvSpPr>
        <p:spPr>
          <a:xfrm>
            <a:off x="384917" y="967666"/>
            <a:ext cx="2570824" cy="770160"/>
          </a:xfrm>
        </p:spPr>
        <p:txBody>
          <a:bodyPr>
            <a:normAutofit/>
          </a:bodyPr>
          <a:lstStyle/>
          <a:p>
            <a:r>
              <a:rPr lang="zh-TW" altLang="en-US" sz="4400" dirty="0">
                <a:effectLst/>
              </a:rPr>
              <a:t>計畫目的</a:t>
            </a:r>
          </a:p>
        </p:txBody>
      </p:sp>
      <p:sp>
        <p:nvSpPr>
          <p:cNvPr id="6" name="文字方塊 5">
            <a:extLst>
              <a:ext uri="{FF2B5EF4-FFF2-40B4-BE49-F238E27FC236}">
                <a16:creationId xmlns:a16="http://schemas.microsoft.com/office/drawing/2014/main" id="{503AE0F3-F9E9-4C60-8E0B-81E2F3F8F4AB}"/>
              </a:ext>
            </a:extLst>
          </p:cNvPr>
          <p:cNvSpPr txBox="1"/>
          <p:nvPr/>
        </p:nvSpPr>
        <p:spPr>
          <a:xfrm>
            <a:off x="4128409" y="2076978"/>
            <a:ext cx="5190716" cy="1231106"/>
          </a:xfrm>
          <a:prstGeom prst="rect">
            <a:avLst/>
          </a:prstGeom>
          <a:noFill/>
        </p:spPr>
        <p:txBody>
          <a:bodyPr wrap="square">
            <a:spAutoFit/>
          </a:bodyPr>
          <a:lstStyle/>
          <a:p>
            <a:pPr>
              <a:spcAft>
                <a:spcPts val="1200"/>
              </a:spcAft>
            </a:pPr>
            <a:r>
              <a:rPr lang="zh-TW" altLang="en-US" sz="3200" b="1" i="0" u="none" strike="noStrike" baseline="0" dirty="0">
                <a:solidFill>
                  <a:schemeClr val="bg2">
                    <a:lumMod val="25000"/>
                  </a:schemeClr>
                </a:solidFill>
                <a:latin typeface="微軟正黑體" panose="020B0604030504040204" pitchFamily="34" charset="-120"/>
                <a:ea typeface="微軟正黑體" panose="020B0604030504040204" pitchFamily="34" charset="-120"/>
              </a:rPr>
              <a:t>發掘非認知能力的關鍵價值</a:t>
            </a:r>
            <a:endParaRPr lang="en-US" altLang="zh-TW" sz="3200" b="1" i="0" u="none" strike="noStrike" baseline="0" dirty="0">
              <a:solidFill>
                <a:schemeClr val="bg2">
                  <a:lumMod val="25000"/>
                </a:schemeClr>
              </a:solidFill>
              <a:latin typeface="微軟正黑體" panose="020B0604030504040204" pitchFamily="34" charset="-120"/>
              <a:ea typeface="微軟正黑體" panose="020B0604030504040204" pitchFamily="34" charset="-120"/>
            </a:endParaRPr>
          </a:p>
          <a:p>
            <a:pPr algn="ctr">
              <a:spcAft>
                <a:spcPts val="1200"/>
              </a:spcAft>
            </a:pPr>
            <a:r>
              <a:rPr lang="zh-TW" altLang="en-US" sz="3200" b="1" i="0" u="none" strike="noStrike" baseline="0" dirty="0">
                <a:solidFill>
                  <a:schemeClr val="bg2">
                    <a:lumMod val="25000"/>
                  </a:schemeClr>
                </a:solidFill>
                <a:latin typeface="微軟正黑體" panose="020B0604030504040204" pitchFamily="34" charset="-120"/>
                <a:ea typeface="微軟正黑體" panose="020B0604030504040204" pitchFamily="34" charset="-120"/>
              </a:rPr>
              <a:t>打造未來競爭力 </a:t>
            </a:r>
            <a:endParaRPr lang="zh-TW" altLang="en-US" sz="3200"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7" name="정육면체 17">
            <a:extLst>
              <a:ext uri="{FF2B5EF4-FFF2-40B4-BE49-F238E27FC236}">
                <a16:creationId xmlns:a16="http://schemas.microsoft.com/office/drawing/2014/main" id="{870CA33B-7533-471A-8C6A-550DB1A3A54F}"/>
              </a:ext>
            </a:extLst>
          </p:cNvPr>
          <p:cNvSpPr/>
          <p:nvPr/>
        </p:nvSpPr>
        <p:spPr>
          <a:xfrm>
            <a:off x="5734684" y="4603109"/>
            <a:ext cx="1574412" cy="1574412"/>
          </a:xfrm>
          <a:prstGeom prst="cube">
            <a:avLst>
              <a:gd name="adj" fmla="val 29703"/>
            </a:avLst>
          </a:prstGeom>
          <a:solidFill>
            <a:srgbClr val="95C4BC"/>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latin typeface="微軟正黑體" panose="020B0604030504040204" pitchFamily="34" charset="-120"/>
            </a:endParaRPr>
          </a:p>
        </p:txBody>
      </p:sp>
      <p:sp>
        <p:nvSpPr>
          <p:cNvPr id="8" name="矩形: 圓角 7">
            <a:extLst>
              <a:ext uri="{FF2B5EF4-FFF2-40B4-BE49-F238E27FC236}">
                <a16:creationId xmlns:a16="http://schemas.microsoft.com/office/drawing/2014/main" id="{F39B4421-270D-47BD-86A1-4E21AE170612}"/>
              </a:ext>
            </a:extLst>
          </p:cNvPr>
          <p:cNvSpPr/>
          <p:nvPr/>
        </p:nvSpPr>
        <p:spPr>
          <a:xfrm>
            <a:off x="1968409" y="3730334"/>
            <a:ext cx="4320000" cy="2160000"/>
          </a:xfrm>
          <a:prstGeom prst="roundRect">
            <a:avLst/>
          </a:prstGeom>
          <a:solidFill>
            <a:schemeClr val="bg1"/>
          </a:solidFill>
          <a:ln w="38100">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3000" b="1" i="0" u="none" strike="noStrike" baseline="0" dirty="0">
                <a:solidFill>
                  <a:schemeClr val="bg2">
                    <a:lumMod val="25000"/>
                  </a:schemeClr>
                </a:solidFill>
                <a:latin typeface="微軟正黑體" panose="020B0604030504040204" pitchFamily="34" charset="-120"/>
                <a:ea typeface="微軟正黑體" panose="020B0604030504040204" pitchFamily="34" charset="-120"/>
              </a:rPr>
              <a:t>協助青年釐清生涯方向</a:t>
            </a:r>
            <a:endParaRPr lang="en-US" altLang="zh-TW" sz="3000" b="1" i="0" u="none" strike="noStrike" baseline="0" dirty="0">
              <a:solidFill>
                <a:schemeClr val="bg2">
                  <a:lumMod val="25000"/>
                </a:schemeClr>
              </a:solidFill>
              <a:latin typeface="微軟正黑體" panose="020B0604030504040204" pitchFamily="34" charset="-120"/>
              <a:ea typeface="微軟正黑體" panose="020B0604030504040204" pitchFamily="34" charset="-120"/>
            </a:endParaRPr>
          </a:p>
          <a:p>
            <a:pPr algn="ctr">
              <a:lnSpc>
                <a:spcPts val="4200"/>
              </a:lnSpc>
            </a:pPr>
            <a:r>
              <a:rPr lang="zh-TW" altLang="en-US" sz="3000" b="1" i="0" u="none" strike="noStrike" baseline="0" dirty="0">
                <a:solidFill>
                  <a:schemeClr val="bg2">
                    <a:lumMod val="25000"/>
                  </a:schemeClr>
                </a:solidFill>
                <a:latin typeface="微軟正黑體" panose="020B0604030504040204" pitchFamily="34" charset="-120"/>
                <a:ea typeface="微軟正黑體" panose="020B0604030504040204" pitchFamily="34" charset="-120"/>
              </a:rPr>
              <a:t>建構未來生涯發展藍圖</a:t>
            </a:r>
            <a:endParaRPr lang="zh-TW" altLang="en-US" sz="3000"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9" name="矩形: 圓角 8">
            <a:extLst>
              <a:ext uri="{FF2B5EF4-FFF2-40B4-BE49-F238E27FC236}">
                <a16:creationId xmlns:a16="http://schemas.microsoft.com/office/drawing/2014/main" id="{6B9A0594-B5E3-42A6-929B-F3E17636F3FC}"/>
              </a:ext>
            </a:extLst>
          </p:cNvPr>
          <p:cNvSpPr/>
          <p:nvPr/>
        </p:nvSpPr>
        <p:spPr>
          <a:xfrm>
            <a:off x="6949627" y="3730334"/>
            <a:ext cx="4319999" cy="2160000"/>
          </a:xfrm>
          <a:prstGeom prst="roundRect">
            <a:avLst/>
          </a:prstGeom>
          <a:solidFill>
            <a:schemeClr val="bg1"/>
          </a:solidFill>
          <a:ln w="38100">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透過職場與體驗學習</a:t>
            </a:r>
            <a:endParaRPr lang="en-US" altLang="zh-TW" sz="3000" b="1" dirty="0">
              <a:solidFill>
                <a:schemeClr val="bg2">
                  <a:lumMod val="25000"/>
                </a:schemeClr>
              </a:solidFill>
              <a:latin typeface="微軟正黑體" panose="020B0604030504040204" pitchFamily="34" charset="-120"/>
              <a:ea typeface="微軟正黑體" panose="020B0604030504040204" pitchFamily="34" charset="-120"/>
            </a:endParaRPr>
          </a:p>
          <a:p>
            <a:pPr algn="ctr">
              <a:lnSpc>
                <a:spcPts val="4200"/>
              </a:lnSpc>
            </a:pP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淬鍊青年韌性</a:t>
            </a:r>
            <a:endParaRPr lang="en-US" altLang="zh-TW" sz="3000" b="1" dirty="0">
              <a:solidFill>
                <a:schemeClr val="bg2">
                  <a:lumMod val="25000"/>
                </a:schemeClr>
              </a:solidFill>
              <a:latin typeface="微軟正黑體" panose="020B0604030504040204" pitchFamily="34" charset="-120"/>
              <a:ea typeface="微軟正黑體" panose="020B0604030504040204" pitchFamily="34" charset="-120"/>
            </a:endParaRPr>
          </a:p>
          <a:p>
            <a:pPr algn="ctr">
              <a:lnSpc>
                <a:spcPts val="4200"/>
              </a:lnSpc>
            </a:pP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及培養核心競爭力</a:t>
            </a:r>
          </a:p>
        </p:txBody>
      </p:sp>
    </p:spTree>
    <p:extLst>
      <p:ext uri="{BB962C8B-B14F-4D97-AF65-F5344CB8AC3E}">
        <p14:creationId xmlns:p14="http://schemas.microsoft.com/office/powerpoint/2010/main" val="348540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1605206" y="4098792"/>
            <a:ext cx="4503068"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5334" b="1" dirty="0">
                <a:latin typeface="微軟正黑體" panose="020B0604030504040204" pitchFamily="34" charset="-120"/>
                <a:ea typeface="微軟正黑體" panose="020B0604030504040204" pitchFamily="34" charset="-120"/>
              </a:rPr>
              <a:t>申請對象</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02</a:t>
            </a: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1740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정육면체 17">
            <a:extLst>
              <a:ext uri="{FF2B5EF4-FFF2-40B4-BE49-F238E27FC236}">
                <a16:creationId xmlns:a16="http://schemas.microsoft.com/office/drawing/2014/main" id="{870CA33B-7533-471A-8C6A-550DB1A3A54F}"/>
              </a:ext>
            </a:extLst>
          </p:cNvPr>
          <p:cNvSpPr/>
          <p:nvPr/>
        </p:nvSpPr>
        <p:spPr>
          <a:xfrm>
            <a:off x="6683919" y="3094796"/>
            <a:ext cx="1574412" cy="1574412"/>
          </a:xfrm>
          <a:prstGeom prst="cube">
            <a:avLst>
              <a:gd name="adj" fmla="val 29703"/>
            </a:avLst>
          </a:prstGeom>
          <a:solidFill>
            <a:srgbClr val="95C4BC"/>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latin typeface="微軟正黑體" panose="020B0604030504040204" pitchFamily="34" charset="-120"/>
            </a:endParaRPr>
          </a:p>
        </p:txBody>
      </p:sp>
      <p:sp>
        <p:nvSpPr>
          <p:cNvPr id="12" name="矩形: 圓角 11">
            <a:extLst>
              <a:ext uri="{FF2B5EF4-FFF2-40B4-BE49-F238E27FC236}">
                <a16:creationId xmlns:a16="http://schemas.microsoft.com/office/drawing/2014/main" id="{351C4E1B-53D4-4D31-8B88-13D6655FFACD}"/>
              </a:ext>
            </a:extLst>
          </p:cNvPr>
          <p:cNvSpPr/>
          <p:nvPr/>
        </p:nvSpPr>
        <p:spPr>
          <a:xfrm>
            <a:off x="4225657" y="4018381"/>
            <a:ext cx="4320000" cy="2160000"/>
          </a:xfrm>
          <a:prstGeom prst="roundRect">
            <a:avLst/>
          </a:prstGeom>
          <a:solidFill>
            <a:schemeClr val="bg1"/>
          </a:solidFill>
          <a:ln w="38100">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畢業當學年度將就讀教育部核定之技專校院產學攜手合作計畫專班者</a:t>
            </a:r>
          </a:p>
        </p:txBody>
      </p:sp>
      <p:sp>
        <p:nvSpPr>
          <p:cNvPr id="2" name="標題 1">
            <a:extLst>
              <a:ext uri="{FF2B5EF4-FFF2-40B4-BE49-F238E27FC236}">
                <a16:creationId xmlns:a16="http://schemas.microsoft.com/office/drawing/2014/main" id="{50C7B7CE-F053-4DBC-B839-C2EA105AB49A}"/>
              </a:ext>
            </a:extLst>
          </p:cNvPr>
          <p:cNvSpPr>
            <a:spLocks noGrp="1"/>
          </p:cNvSpPr>
          <p:nvPr>
            <p:ph type="title"/>
          </p:nvPr>
        </p:nvSpPr>
        <p:spPr>
          <a:xfrm>
            <a:off x="459351" y="867706"/>
            <a:ext cx="2570824" cy="770160"/>
          </a:xfrm>
        </p:spPr>
        <p:txBody>
          <a:bodyPr>
            <a:normAutofit/>
          </a:bodyPr>
          <a:lstStyle/>
          <a:p>
            <a:r>
              <a:rPr lang="zh-TW" altLang="en-US" sz="4400" dirty="0">
                <a:effectLst/>
              </a:rPr>
              <a:t>申請對象</a:t>
            </a:r>
          </a:p>
        </p:txBody>
      </p:sp>
      <p:sp>
        <p:nvSpPr>
          <p:cNvPr id="11" name="矩形: 圓角 10">
            <a:extLst>
              <a:ext uri="{FF2B5EF4-FFF2-40B4-BE49-F238E27FC236}">
                <a16:creationId xmlns:a16="http://schemas.microsoft.com/office/drawing/2014/main" id="{6BBDD3B5-4888-41F9-BEE2-5B95A24443E7}"/>
              </a:ext>
            </a:extLst>
          </p:cNvPr>
          <p:cNvSpPr/>
          <p:nvPr/>
        </p:nvSpPr>
        <p:spPr>
          <a:xfrm>
            <a:off x="4225657" y="1050586"/>
            <a:ext cx="4320000" cy="2160000"/>
          </a:xfrm>
          <a:prstGeom prst="roundRect">
            <a:avLst/>
          </a:prstGeom>
          <a:solidFill>
            <a:schemeClr val="bg1"/>
          </a:solidFill>
          <a:ln w="38100">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ts val="4200"/>
              </a:lnSpc>
            </a:pP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中華民國設有戶籍，有生涯探索需求之高中職應屆畢（肄）業生</a:t>
            </a:r>
          </a:p>
        </p:txBody>
      </p:sp>
      <p:sp>
        <p:nvSpPr>
          <p:cNvPr id="13" name="文字方塊 12">
            <a:extLst>
              <a:ext uri="{FF2B5EF4-FFF2-40B4-BE49-F238E27FC236}">
                <a16:creationId xmlns:a16="http://schemas.microsoft.com/office/drawing/2014/main" id="{D863F8EC-E5CB-43D9-8C19-A0DB118411C2}"/>
              </a:ext>
            </a:extLst>
          </p:cNvPr>
          <p:cNvSpPr txBox="1"/>
          <p:nvPr/>
        </p:nvSpPr>
        <p:spPr>
          <a:xfrm>
            <a:off x="8850986" y="1737826"/>
            <a:ext cx="2147586" cy="1039772"/>
          </a:xfrm>
          <a:prstGeom prst="accentCallout1">
            <a:avLst>
              <a:gd name="adj1" fmla="val 32749"/>
              <a:gd name="adj2" fmla="val -633"/>
              <a:gd name="adj3" fmla="val 33174"/>
              <a:gd name="adj4" fmla="val -10249"/>
            </a:avLst>
          </a:prstGeom>
          <a:noFill/>
          <a:ln w="28575">
            <a:solidFill>
              <a:schemeClr val="accent2">
                <a:lumMod val="50000"/>
              </a:schemeClr>
            </a:solidFill>
          </a:ln>
        </p:spPr>
        <p:txBody>
          <a:bodyPr wrap="square">
            <a:spAutoFit/>
          </a:bodyPr>
          <a:lstStyle/>
          <a:p>
            <a:pPr>
              <a:lnSpc>
                <a:spcPts val="2500"/>
              </a:lnSpc>
            </a:pPr>
            <a:r>
              <a:rPr lang="zh-TW" altLang="en-US" sz="2000" b="1" dirty="0">
                <a:solidFill>
                  <a:srgbClr val="000000"/>
                </a:solidFill>
                <a:latin typeface="微軟正黑體" panose="020B0604030504040204" pitchFamily="34" charset="-120"/>
                <a:ea typeface="微軟正黑體" panose="020B0604030504040204" pitchFamily="34" charset="-120"/>
              </a:rPr>
              <a:t>申請截止日前未滿</a:t>
            </a:r>
            <a:r>
              <a:rPr lang="en-US" altLang="zh-TW" sz="2000" b="1" dirty="0">
                <a:solidFill>
                  <a:srgbClr val="000000"/>
                </a:solidFill>
                <a:latin typeface="微軟正黑體" panose="020B0604030504040204" pitchFamily="34" charset="-120"/>
                <a:ea typeface="微軟正黑體" panose="020B0604030504040204" pitchFamily="34" charset="-120"/>
              </a:rPr>
              <a:t>18</a:t>
            </a:r>
            <a:r>
              <a:rPr lang="zh-TW" altLang="en-US" sz="2000" b="1" dirty="0">
                <a:solidFill>
                  <a:srgbClr val="000000"/>
                </a:solidFill>
                <a:latin typeface="微軟正黑體" panose="020B0604030504040204" pitchFamily="34" charset="-120"/>
                <a:ea typeface="微軟正黑體" panose="020B0604030504040204" pitchFamily="34" charset="-120"/>
              </a:rPr>
              <a:t>歲者需徵得法定代理人同意</a:t>
            </a:r>
            <a:endParaRPr lang="zh-TW" altLang="en-US" sz="2000" b="1" dirty="0">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B1F59F67-0B6F-431D-B0FC-02B0861DF2B5}"/>
              </a:ext>
            </a:extLst>
          </p:cNvPr>
          <p:cNvSpPr txBox="1"/>
          <p:nvPr/>
        </p:nvSpPr>
        <p:spPr>
          <a:xfrm>
            <a:off x="2110912" y="4669208"/>
            <a:ext cx="1838527" cy="1055225"/>
          </a:xfrm>
          <a:prstGeom prst="accentCallout1">
            <a:avLst>
              <a:gd name="adj1" fmla="val 42628"/>
              <a:gd name="adj2" fmla="val 100133"/>
              <a:gd name="adj3" fmla="val 42701"/>
              <a:gd name="adj4" fmla="val 112990"/>
            </a:avLst>
          </a:prstGeom>
          <a:noFill/>
          <a:ln w="28575">
            <a:solidFill>
              <a:schemeClr val="accent2">
                <a:lumMod val="50000"/>
              </a:schemeClr>
            </a:solidFill>
          </a:ln>
        </p:spPr>
        <p:txBody>
          <a:bodyPr wrap="square">
            <a:spAutoFit/>
          </a:bodyPr>
          <a:lstStyle/>
          <a:p>
            <a:pPr algn="ctr">
              <a:lnSpc>
                <a:spcPts val="2500"/>
              </a:lnSpc>
            </a:pPr>
            <a:endParaRPr lang="en-US" altLang="zh-TW" sz="2400" b="1" dirty="0">
              <a:solidFill>
                <a:srgbClr val="C00000"/>
              </a:solidFill>
              <a:latin typeface="微軟正黑體" panose="020B0604030504040204" pitchFamily="34" charset="-120"/>
              <a:ea typeface="微軟正黑體" panose="020B0604030504040204" pitchFamily="34" charset="-120"/>
            </a:endParaRPr>
          </a:p>
          <a:p>
            <a:pPr algn="ctr">
              <a:lnSpc>
                <a:spcPts val="2500"/>
              </a:lnSpc>
            </a:pPr>
            <a:r>
              <a:rPr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不得申請</a:t>
            </a:r>
            <a:r>
              <a:rPr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a:t>
            </a:r>
          </a:p>
          <a:p>
            <a:pPr algn="ctr">
              <a:lnSpc>
                <a:spcPts val="2500"/>
              </a:lnSpc>
            </a:pP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652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22;p48">
            <a:extLst>
              <a:ext uri="{FF2B5EF4-FFF2-40B4-BE49-F238E27FC236}">
                <a16:creationId xmlns:a16="http://schemas.microsoft.com/office/drawing/2014/main" id="{6B083EBC-9E61-49DC-9D12-B92F0695A365}"/>
              </a:ext>
            </a:extLst>
          </p:cNvPr>
          <p:cNvSpPr txBox="1">
            <a:spLocks/>
          </p:cNvSpPr>
          <p:nvPr/>
        </p:nvSpPr>
        <p:spPr>
          <a:xfrm>
            <a:off x="1605206" y="4098792"/>
            <a:ext cx="4503068" cy="925600"/>
          </a:xfrm>
          <a:prstGeom prst="rect">
            <a:avLst/>
          </a:prstGeom>
        </p:spPr>
        <p:txBody>
          <a:bodyPr spcFirstLastPara="1" vert="horz" wrap="square" lIns="152400" tIns="121900" rIns="121900" bIns="12190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5334" b="1" dirty="0">
                <a:latin typeface="微軟正黑體" panose="020B0604030504040204" pitchFamily="34" charset="-120"/>
                <a:ea typeface="微軟正黑體" panose="020B0604030504040204" pitchFamily="34" charset="-120"/>
              </a:rPr>
              <a:t>計畫內容</a:t>
            </a:r>
            <a:endParaRPr lang="zh-CN" altLang="en-US" sz="5334" b="1" dirty="0">
              <a:latin typeface="微軟正黑體" panose="020B0604030504040204" pitchFamily="34" charset="-120"/>
              <a:ea typeface="微軟正黑體" panose="020B0604030504040204" pitchFamily="34" charset="-120"/>
            </a:endParaRPr>
          </a:p>
        </p:txBody>
      </p:sp>
      <p:sp>
        <p:nvSpPr>
          <p:cNvPr id="8" name="Google Shape;523;p48">
            <a:extLst>
              <a:ext uri="{FF2B5EF4-FFF2-40B4-BE49-F238E27FC236}">
                <a16:creationId xmlns:a16="http://schemas.microsoft.com/office/drawing/2014/main" id="{18774DF5-B4F3-4FAF-AD26-D06EE9ABF3F4}"/>
              </a:ext>
            </a:extLst>
          </p:cNvPr>
          <p:cNvSpPr txBox="1">
            <a:spLocks/>
          </p:cNvSpPr>
          <p:nvPr/>
        </p:nvSpPr>
        <p:spPr>
          <a:xfrm>
            <a:off x="2231591" y="2066989"/>
            <a:ext cx="3946000" cy="201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a:defPPr>
            <a:lvl1pPr marL="0" indent="0">
              <a:buClr>
                <a:schemeClr val="dk1"/>
              </a:buClr>
              <a:buSzPts val="1400"/>
              <a:buFont typeface="Lato"/>
              <a:buNone/>
              <a:defRPr sz="8800">
                <a:solidFill>
                  <a:schemeClr val="dk1"/>
                </a:solidFill>
                <a:latin typeface="源石黑體 B" panose="020B0800000000000000" pitchFamily="34" charset="-120"/>
                <a:ea typeface="源石黑體 B" panose="020B0800000000000000" pitchFamily="34" charset="-120"/>
                <a:cs typeface="Palanquin SemiBold" panose="020B0004020203020204" pitchFamily="34" charset="0"/>
              </a:defRPr>
            </a:lvl1pPr>
            <a:lvl2pPr marL="914400" indent="-317500">
              <a:lnSpc>
                <a:spcPct val="115000"/>
              </a:lnSpc>
              <a:spcBef>
                <a:spcPts val="1600"/>
              </a:spcBef>
              <a:buClr>
                <a:schemeClr val="dk1"/>
              </a:buClr>
              <a:buSzPts val="1400"/>
              <a:buFont typeface="Lato"/>
              <a:buNone/>
              <a:defRPr>
                <a:solidFill>
                  <a:schemeClr val="dk1"/>
                </a:solidFill>
                <a:latin typeface="Lato"/>
                <a:ea typeface="Lato"/>
                <a:cs typeface="Lato"/>
              </a:defRPr>
            </a:lvl2pPr>
            <a:lvl3pPr marL="1371600" indent="-317500">
              <a:lnSpc>
                <a:spcPct val="115000"/>
              </a:lnSpc>
              <a:spcBef>
                <a:spcPts val="1600"/>
              </a:spcBef>
              <a:buClr>
                <a:schemeClr val="dk1"/>
              </a:buClr>
              <a:buSzPts val="1400"/>
              <a:buFont typeface="Lato"/>
              <a:buNone/>
              <a:defRPr>
                <a:solidFill>
                  <a:schemeClr val="dk1"/>
                </a:solidFill>
                <a:latin typeface="Lato"/>
                <a:ea typeface="Lato"/>
                <a:cs typeface="Lato"/>
              </a:defRPr>
            </a:lvl3pPr>
            <a:lvl4pPr marL="1828800" indent="-317500">
              <a:lnSpc>
                <a:spcPct val="115000"/>
              </a:lnSpc>
              <a:spcBef>
                <a:spcPts val="1600"/>
              </a:spcBef>
              <a:buClr>
                <a:schemeClr val="dk1"/>
              </a:buClr>
              <a:buSzPts val="1400"/>
              <a:buFont typeface="Lato"/>
              <a:buNone/>
              <a:defRPr>
                <a:solidFill>
                  <a:schemeClr val="dk1"/>
                </a:solidFill>
                <a:latin typeface="Lato"/>
                <a:ea typeface="Lato"/>
                <a:cs typeface="Lato"/>
              </a:defRPr>
            </a:lvl4pPr>
            <a:lvl5pPr marL="2286000" indent="-317500">
              <a:lnSpc>
                <a:spcPct val="115000"/>
              </a:lnSpc>
              <a:spcBef>
                <a:spcPts val="1600"/>
              </a:spcBef>
              <a:buClr>
                <a:schemeClr val="dk1"/>
              </a:buClr>
              <a:buSzPts val="1400"/>
              <a:buFont typeface="Lato"/>
              <a:buNone/>
              <a:defRPr>
                <a:solidFill>
                  <a:schemeClr val="dk1"/>
                </a:solidFill>
                <a:latin typeface="Lato"/>
                <a:ea typeface="Lato"/>
                <a:cs typeface="Lato"/>
              </a:defRPr>
            </a:lvl5pPr>
            <a:lvl6pPr marL="2743200" indent="-317500">
              <a:lnSpc>
                <a:spcPct val="115000"/>
              </a:lnSpc>
              <a:spcBef>
                <a:spcPts val="1600"/>
              </a:spcBef>
              <a:buClr>
                <a:schemeClr val="dk1"/>
              </a:buClr>
              <a:buSzPts val="1400"/>
              <a:buFont typeface="Lato"/>
              <a:buNone/>
              <a:defRPr>
                <a:solidFill>
                  <a:schemeClr val="dk1"/>
                </a:solidFill>
                <a:latin typeface="Lato"/>
                <a:ea typeface="Lato"/>
                <a:cs typeface="Lato"/>
              </a:defRPr>
            </a:lvl6pPr>
            <a:lvl7pPr marL="3200400" indent="-317500">
              <a:lnSpc>
                <a:spcPct val="115000"/>
              </a:lnSpc>
              <a:spcBef>
                <a:spcPts val="1600"/>
              </a:spcBef>
              <a:buClr>
                <a:schemeClr val="dk1"/>
              </a:buClr>
              <a:buSzPts val="1400"/>
              <a:buFont typeface="Lato"/>
              <a:buNone/>
              <a:defRPr>
                <a:solidFill>
                  <a:schemeClr val="dk1"/>
                </a:solidFill>
                <a:latin typeface="Lato"/>
                <a:ea typeface="Lato"/>
                <a:cs typeface="Lato"/>
              </a:defRPr>
            </a:lvl7pPr>
            <a:lvl8pPr marL="3657600" indent="-317500">
              <a:lnSpc>
                <a:spcPct val="115000"/>
              </a:lnSpc>
              <a:spcBef>
                <a:spcPts val="1600"/>
              </a:spcBef>
              <a:buClr>
                <a:schemeClr val="dk1"/>
              </a:buClr>
              <a:buSzPts val="1400"/>
              <a:buFont typeface="Lato"/>
              <a:buNone/>
              <a:defRPr>
                <a:solidFill>
                  <a:schemeClr val="dk1"/>
                </a:solidFill>
                <a:latin typeface="Lato"/>
                <a:ea typeface="Lato"/>
                <a:cs typeface="Lato"/>
              </a:defRPr>
            </a:lvl8pPr>
            <a:lvl9pPr marL="4114800" indent="-317500">
              <a:lnSpc>
                <a:spcPct val="115000"/>
              </a:lnSpc>
              <a:spcBef>
                <a:spcPts val="1600"/>
              </a:spcBef>
              <a:spcAft>
                <a:spcPts val="1600"/>
              </a:spcAft>
              <a:buClr>
                <a:schemeClr val="dk1"/>
              </a:buClr>
              <a:buSzPts val="1400"/>
              <a:buFont typeface="Lato"/>
              <a:buNone/>
              <a:defRPr>
                <a:solidFill>
                  <a:schemeClr val="dk1"/>
                </a:solidFill>
                <a:latin typeface="Lato"/>
                <a:ea typeface="Lato"/>
                <a:cs typeface="Lato"/>
              </a:defRPr>
            </a:lvl9pPr>
          </a:lstStyle>
          <a:p>
            <a:r>
              <a:rPr lang="en" sz="11734" dirty="0">
                <a:latin typeface="微軟正黑體" panose="020B0604030504040204" pitchFamily="34" charset="-120"/>
                <a:ea typeface="微軟正黑體" panose="020B0604030504040204" pitchFamily="34" charset="-120"/>
              </a:rPr>
              <a:t>0</a:t>
            </a:r>
            <a:r>
              <a:rPr lang="en-US" altLang="zh-TW" sz="11734" dirty="0">
                <a:latin typeface="微軟正黑體" panose="020B0604030504040204" pitchFamily="34" charset="-120"/>
                <a:ea typeface="微軟正黑體" panose="020B0604030504040204" pitchFamily="34" charset="-120"/>
              </a:rPr>
              <a:t>3</a:t>
            </a:r>
            <a:endParaRPr lang="en" sz="11734" dirty="0">
              <a:latin typeface="微軟正黑體" panose="020B0604030504040204" pitchFamily="34" charset="-120"/>
              <a:ea typeface="微軟正黑體" panose="020B0604030504040204" pitchFamily="34" charset="-120"/>
            </a:endParaRPr>
          </a:p>
        </p:txBody>
      </p:sp>
      <p:grpSp>
        <p:nvGrpSpPr>
          <p:cNvPr id="9" name="Google Shape;995;p49">
            <a:extLst>
              <a:ext uri="{FF2B5EF4-FFF2-40B4-BE49-F238E27FC236}">
                <a16:creationId xmlns:a16="http://schemas.microsoft.com/office/drawing/2014/main" id="{DABF088E-392F-42B1-B686-7D0B671F057A}"/>
              </a:ext>
            </a:extLst>
          </p:cNvPr>
          <p:cNvGrpSpPr/>
          <p:nvPr/>
        </p:nvGrpSpPr>
        <p:grpSpPr>
          <a:xfrm>
            <a:off x="6784278" y="2066990"/>
            <a:ext cx="4712135" cy="3403189"/>
            <a:chOff x="4094175" y="3103738"/>
            <a:chExt cx="1636200" cy="1088640"/>
          </a:xfrm>
        </p:grpSpPr>
        <p:sp>
          <p:nvSpPr>
            <p:cNvPr id="10" name="Google Shape;996;p49">
              <a:extLst>
                <a:ext uri="{FF2B5EF4-FFF2-40B4-BE49-F238E27FC236}">
                  <a16:creationId xmlns:a16="http://schemas.microsoft.com/office/drawing/2014/main" id="{D084983F-8E1C-483A-BE3F-DB9B13DA85F9}"/>
                </a:ext>
              </a:extLst>
            </p:cNvPr>
            <p:cNvSpPr/>
            <p:nvPr/>
          </p:nvSpPr>
          <p:spPr>
            <a:xfrm>
              <a:off x="5130975" y="3456178"/>
              <a:ext cx="9000" cy="14400"/>
            </a:xfrm>
            <a:custGeom>
              <a:avLst/>
              <a:gdLst/>
              <a:ahLst/>
              <a:cxnLst/>
              <a:rect l="l" t="t" r="r" b="b"/>
              <a:pathLst>
                <a:path w="25" h="40" extrusionOk="0">
                  <a:moveTo>
                    <a:pt x="13" y="0"/>
                  </a:moveTo>
                  <a:cubicBezTo>
                    <a:pt x="5" y="0"/>
                    <a:pt x="0" y="9"/>
                    <a:pt x="0" y="20"/>
                  </a:cubicBezTo>
                  <a:cubicBezTo>
                    <a:pt x="0" y="31"/>
                    <a:pt x="5" y="40"/>
                    <a:pt x="13" y="40"/>
                  </a:cubicBezTo>
                  <a:cubicBezTo>
                    <a:pt x="20" y="40"/>
                    <a:pt x="25" y="31"/>
                    <a:pt x="25" y="20"/>
                  </a:cubicBezTo>
                  <a:cubicBezTo>
                    <a:pt x="25" y="9"/>
                    <a:pt x="20" y="0"/>
                    <a:pt x="13" y="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1" name="Google Shape;997;p49">
              <a:extLst>
                <a:ext uri="{FF2B5EF4-FFF2-40B4-BE49-F238E27FC236}">
                  <a16:creationId xmlns:a16="http://schemas.microsoft.com/office/drawing/2014/main" id="{9AC04727-6435-492C-881D-D74BF6E2DB5B}"/>
                </a:ext>
              </a:extLst>
            </p:cNvPr>
            <p:cNvSpPr/>
            <p:nvPr/>
          </p:nvSpPr>
          <p:spPr>
            <a:xfrm>
              <a:off x="5074815" y="3456178"/>
              <a:ext cx="9000" cy="14400"/>
            </a:xfrm>
            <a:custGeom>
              <a:avLst/>
              <a:gdLst/>
              <a:ahLst/>
              <a:cxnLst/>
              <a:rect l="l" t="t" r="r" b="b"/>
              <a:pathLst>
                <a:path w="25" h="40" extrusionOk="0">
                  <a:moveTo>
                    <a:pt x="13" y="40"/>
                  </a:moveTo>
                  <a:cubicBezTo>
                    <a:pt x="20" y="40"/>
                    <a:pt x="25" y="31"/>
                    <a:pt x="25" y="20"/>
                  </a:cubicBezTo>
                  <a:cubicBezTo>
                    <a:pt x="25" y="9"/>
                    <a:pt x="20" y="0"/>
                    <a:pt x="13" y="0"/>
                  </a:cubicBezTo>
                  <a:cubicBezTo>
                    <a:pt x="6" y="0"/>
                    <a:pt x="0" y="9"/>
                    <a:pt x="0" y="20"/>
                  </a:cubicBezTo>
                  <a:cubicBezTo>
                    <a:pt x="0" y="31"/>
                    <a:pt x="6" y="40"/>
                    <a:pt x="13" y="40"/>
                  </a:cubicBezTo>
                  <a:close/>
                </a:path>
              </a:pathLst>
            </a:custGeom>
            <a:solidFill>
              <a:srgbClr val="1D1D1B"/>
            </a:solidFill>
            <a:ln>
              <a:noFill/>
            </a:ln>
          </p:spPr>
          <p:txBody>
            <a:bodyPr spcFirstLastPara="1" wrap="square" lIns="120000" tIns="0" rIns="120000" bIns="0" anchor="ctr" anchorCtr="1">
              <a:noAutofit/>
            </a:bodyPr>
            <a:lstStyle/>
            <a:p>
              <a:pPr defTabSz="1219261">
                <a:defRPr/>
              </a:pPr>
              <a:endParaRPr sz="2400" kern="0">
                <a:solidFill>
                  <a:srgbClr val="FFFFFF"/>
                </a:solidFill>
                <a:latin typeface="微軟正黑體" panose="020B0604030504040204" pitchFamily="34" charset="-120"/>
                <a:ea typeface="微軟正黑體" panose="020B0604030504040204" pitchFamily="34" charset="-120"/>
              </a:endParaRPr>
            </a:p>
          </p:txBody>
        </p:sp>
        <p:sp>
          <p:nvSpPr>
            <p:cNvPr id="12" name="Google Shape;998;p49">
              <a:extLst>
                <a:ext uri="{FF2B5EF4-FFF2-40B4-BE49-F238E27FC236}">
                  <a16:creationId xmlns:a16="http://schemas.microsoft.com/office/drawing/2014/main" id="{D2551033-9C9F-41B3-A6DB-90F2BBF3B834}"/>
                </a:ext>
              </a:extLst>
            </p:cNvPr>
            <p:cNvSpPr/>
            <p:nvPr/>
          </p:nvSpPr>
          <p:spPr>
            <a:xfrm>
              <a:off x="4258335" y="3756057"/>
              <a:ext cx="61920" cy="52200"/>
            </a:xfrm>
            <a:custGeom>
              <a:avLst/>
              <a:gdLst/>
              <a:ahLst/>
              <a:cxnLst/>
              <a:rect l="l" t="t" r="r" b="b"/>
              <a:pathLst>
                <a:path w="172" h="145" extrusionOk="0">
                  <a:moveTo>
                    <a:pt x="1" y="74"/>
                  </a:moveTo>
                  <a:lnTo>
                    <a:pt x="5" y="72"/>
                  </a:lnTo>
                  <a:cubicBezTo>
                    <a:pt x="14" y="86"/>
                    <a:pt x="26" y="97"/>
                    <a:pt x="38" y="105"/>
                  </a:cubicBezTo>
                  <a:cubicBezTo>
                    <a:pt x="63" y="123"/>
                    <a:pt x="90" y="132"/>
                    <a:pt x="111" y="138"/>
                  </a:cubicBezTo>
                  <a:cubicBezTo>
                    <a:pt x="116" y="139"/>
                    <a:pt x="121" y="141"/>
                    <a:pt x="125" y="142"/>
                  </a:cubicBezTo>
                  <a:cubicBezTo>
                    <a:pt x="135" y="146"/>
                    <a:pt x="146" y="146"/>
                    <a:pt x="155" y="143"/>
                  </a:cubicBezTo>
                  <a:cubicBezTo>
                    <a:pt x="163" y="140"/>
                    <a:pt x="168" y="135"/>
                    <a:pt x="170" y="129"/>
                  </a:cubicBezTo>
                  <a:cubicBezTo>
                    <a:pt x="176" y="114"/>
                    <a:pt x="166" y="95"/>
                    <a:pt x="163" y="90"/>
                  </a:cubicBezTo>
                  <a:cubicBezTo>
                    <a:pt x="160" y="89"/>
                    <a:pt x="158" y="88"/>
                    <a:pt x="155" y="88"/>
                  </a:cubicBezTo>
                  <a:cubicBezTo>
                    <a:pt x="124" y="77"/>
                    <a:pt x="97" y="64"/>
                    <a:pt x="75" y="50"/>
                  </a:cubicBezTo>
                  <a:cubicBezTo>
                    <a:pt x="62" y="42"/>
                    <a:pt x="51" y="34"/>
                    <a:pt x="41" y="24"/>
                  </a:cubicBezTo>
                  <a:cubicBezTo>
                    <a:pt x="33" y="17"/>
                    <a:pt x="26" y="9"/>
                    <a:pt x="20" y="0"/>
                  </a:cubicBezTo>
                  <a:cubicBezTo>
                    <a:pt x="6" y="20"/>
                    <a:pt x="-1" y="44"/>
                    <a:pt x="1" y="74"/>
                  </a:cubicBezTo>
                  <a:close/>
                </a:path>
              </a:pathLst>
            </a:custGeom>
            <a:solidFill>
              <a:srgbClr val="B08D7E"/>
            </a:solidFill>
            <a:ln>
              <a:noFill/>
            </a:ln>
          </p:spPr>
          <p:txBody>
            <a:bodyPr spcFirstLastPara="1" wrap="square" lIns="120000" tIns="9600" rIns="120000" bIns="9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3" name="Google Shape;999;p49">
              <a:extLst>
                <a:ext uri="{FF2B5EF4-FFF2-40B4-BE49-F238E27FC236}">
                  <a16:creationId xmlns:a16="http://schemas.microsoft.com/office/drawing/2014/main" id="{F7126367-15FA-405C-9BD1-5D824FF5F03C}"/>
                </a:ext>
              </a:extLst>
            </p:cNvPr>
            <p:cNvSpPr/>
            <p:nvPr/>
          </p:nvSpPr>
          <p:spPr>
            <a:xfrm>
              <a:off x="4265535" y="3731578"/>
              <a:ext cx="66600" cy="54360"/>
            </a:xfrm>
            <a:custGeom>
              <a:avLst/>
              <a:gdLst/>
              <a:ahLst/>
              <a:cxnLst/>
              <a:rect l="l" t="t" r="r" b="b"/>
              <a:pathLst>
                <a:path w="185" h="151" extrusionOk="0">
                  <a:moveTo>
                    <a:pt x="3" y="65"/>
                  </a:moveTo>
                  <a:lnTo>
                    <a:pt x="6" y="63"/>
                  </a:lnTo>
                  <a:cubicBezTo>
                    <a:pt x="18" y="81"/>
                    <a:pt x="36" y="98"/>
                    <a:pt x="60" y="112"/>
                  </a:cubicBezTo>
                  <a:cubicBezTo>
                    <a:pt x="81" y="126"/>
                    <a:pt x="107" y="138"/>
                    <a:pt x="138" y="148"/>
                  </a:cubicBezTo>
                  <a:cubicBezTo>
                    <a:pt x="147" y="152"/>
                    <a:pt x="156" y="152"/>
                    <a:pt x="164" y="150"/>
                  </a:cubicBezTo>
                  <a:cubicBezTo>
                    <a:pt x="179" y="146"/>
                    <a:pt x="185" y="137"/>
                    <a:pt x="185" y="123"/>
                  </a:cubicBezTo>
                  <a:cubicBezTo>
                    <a:pt x="184" y="109"/>
                    <a:pt x="175" y="95"/>
                    <a:pt x="161" y="86"/>
                  </a:cubicBezTo>
                  <a:lnTo>
                    <a:pt x="101" y="48"/>
                  </a:lnTo>
                  <a:lnTo>
                    <a:pt x="103" y="45"/>
                  </a:lnTo>
                  <a:lnTo>
                    <a:pt x="101" y="44"/>
                  </a:lnTo>
                  <a:cubicBezTo>
                    <a:pt x="108" y="31"/>
                    <a:pt x="115" y="17"/>
                    <a:pt x="122" y="2"/>
                  </a:cubicBezTo>
                  <a:cubicBezTo>
                    <a:pt x="79" y="-1"/>
                    <a:pt x="41" y="-1"/>
                    <a:pt x="50" y="7"/>
                  </a:cubicBezTo>
                  <a:cubicBezTo>
                    <a:pt x="50" y="7"/>
                    <a:pt x="12" y="6"/>
                    <a:pt x="3" y="32"/>
                  </a:cubicBezTo>
                  <a:cubicBezTo>
                    <a:pt x="0" y="41"/>
                    <a:pt x="-2" y="51"/>
                    <a:pt x="3" y="65"/>
                  </a:cubicBezTo>
                  <a:close/>
                </a:path>
              </a:pathLst>
            </a:custGeom>
            <a:solidFill>
              <a:srgbClr val="B08D7E"/>
            </a:solidFill>
            <a:ln>
              <a:noFill/>
            </a:ln>
          </p:spPr>
          <p:txBody>
            <a:bodyPr spcFirstLastPara="1" wrap="square" lIns="120000" tIns="12467" rIns="120000" bIns="124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4" name="Google Shape;1000;p49">
              <a:extLst>
                <a:ext uri="{FF2B5EF4-FFF2-40B4-BE49-F238E27FC236}">
                  <a16:creationId xmlns:a16="http://schemas.microsoft.com/office/drawing/2014/main" id="{DBF1F3FB-0CB2-46EE-A826-05E5A1572389}"/>
                </a:ext>
              </a:extLst>
            </p:cNvPr>
            <p:cNvSpPr/>
            <p:nvPr/>
          </p:nvSpPr>
          <p:spPr>
            <a:xfrm>
              <a:off x="4293615" y="3718618"/>
              <a:ext cx="603360" cy="327240"/>
            </a:xfrm>
            <a:custGeom>
              <a:avLst/>
              <a:gdLst/>
              <a:ahLst/>
              <a:cxnLst/>
              <a:rect l="l" t="t" r="r" b="b"/>
              <a:pathLst>
                <a:path w="1676" h="909" extrusionOk="0">
                  <a:moveTo>
                    <a:pt x="1672" y="612"/>
                  </a:moveTo>
                  <a:cubicBezTo>
                    <a:pt x="1534" y="526"/>
                    <a:pt x="1333" y="363"/>
                    <a:pt x="1296" y="333"/>
                  </a:cubicBezTo>
                  <a:lnTo>
                    <a:pt x="1236" y="396"/>
                  </a:lnTo>
                  <a:cubicBezTo>
                    <a:pt x="1233" y="399"/>
                    <a:pt x="1229" y="401"/>
                    <a:pt x="1225" y="403"/>
                  </a:cubicBezTo>
                  <a:lnTo>
                    <a:pt x="1353" y="577"/>
                  </a:lnTo>
                  <a:lnTo>
                    <a:pt x="1347" y="582"/>
                  </a:lnTo>
                  <a:lnTo>
                    <a:pt x="1218" y="407"/>
                  </a:lnTo>
                  <a:lnTo>
                    <a:pt x="1222" y="404"/>
                  </a:lnTo>
                  <a:cubicBezTo>
                    <a:pt x="1215" y="406"/>
                    <a:pt x="1208" y="407"/>
                    <a:pt x="1200" y="405"/>
                  </a:cubicBezTo>
                  <a:lnTo>
                    <a:pt x="1163" y="395"/>
                  </a:lnTo>
                  <a:lnTo>
                    <a:pt x="1123" y="384"/>
                  </a:lnTo>
                  <a:lnTo>
                    <a:pt x="1084" y="374"/>
                  </a:lnTo>
                  <a:lnTo>
                    <a:pt x="1076" y="371"/>
                  </a:lnTo>
                  <a:lnTo>
                    <a:pt x="1036" y="361"/>
                  </a:lnTo>
                  <a:lnTo>
                    <a:pt x="997" y="350"/>
                  </a:lnTo>
                  <a:lnTo>
                    <a:pt x="289" y="161"/>
                  </a:lnTo>
                  <a:lnTo>
                    <a:pt x="289" y="161"/>
                  </a:lnTo>
                  <a:cubicBezTo>
                    <a:pt x="277" y="153"/>
                    <a:pt x="267" y="142"/>
                    <a:pt x="260" y="129"/>
                  </a:cubicBezTo>
                  <a:cubicBezTo>
                    <a:pt x="259" y="128"/>
                    <a:pt x="258" y="126"/>
                    <a:pt x="258" y="125"/>
                  </a:cubicBezTo>
                  <a:cubicBezTo>
                    <a:pt x="238" y="86"/>
                    <a:pt x="225" y="43"/>
                    <a:pt x="220" y="0"/>
                  </a:cubicBezTo>
                  <a:cubicBezTo>
                    <a:pt x="200" y="62"/>
                    <a:pt x="177" y="127"/>
                    <a:pt x="162" y="171"/>
                  </a:cubicBezTo>
                  <a:cubicBezTo>
                    <a:pt x="152" y="201"/>
                    <a:pt x="141" y="232"/>
                    <a:pt x="124" y="259"/>
                  </a:cubicBezTo>
                  <a:cubicBezTo>
                    <a:pt x="120" y="265"/>
                    <a:pt x="116" y="270"/>
                    <a:pt x="110" y="274"/>
                  </a:cubicBezTo>
                  <a:cubicBezTo>
                    <a:pt x="104" y="278"/>
                    <a:pt x="96" y="278"/>
                    <a:pt x="88" y="278"/>
                  </a:cubicBezTo>
                  <a:cubicBezTo>
                    <a:pt x="77" y="278"/>
                    <a:pt x="66" y="278"/>
                    <a:pt x="54" y="277"/>
                  </a:cubicBezTo>
                  <a:cubicBezTo>
                    <a:pt x="56" y="284"/>
                    <a:pt x="56" y="292"/>
                    <a:pt x="54" y="299"/>
                  </a:cubicBezTo>
                  <a:cubicBezTo>
                    <a:pt x="50" y="308"/>
                    <a:pt x="43" y="314"/>
                    <a:pt x="33" y="318"/>
                  </a:cubicBezTo>
                  <a:cubicBezTo>
                    <a:pt x="28" y="319"/>
                    <a:pt x="22" y="320"/>
                    <a:pt x="16" y="320"/>
                  </a:cubicBezTo>
                  <a:cubicBezTo>
                    <a:pt x="11" y="320"/>
                    <a:pt x="6" y="320"/>
                    <a:pt x="0" y="318"/>
                  </a:cubicBezTo>
                  <a:cubicBezTo>
                    <a:pt x="73" y="420"/>
                    <a:pt x="134" y="388"/>
                    <a:pt x="151" y="391"/>
                  </a:cubicBezTo>
                  <a:cubicBezTo>
                    <a:pt x="499" y="684"/>
                    <a:pt x="798" y="812"/>
                    <a:pt x="997" y="867"/>
                  </a:cubicBezTo>
                  <a:cubicBezTo>
                    <a:pt x="1010" y="871"/>
                    <a:pt x="1024" y="874"/>
                    <a:pt x="1036" y="877"/>
                  </a:cubicBezTo>
                  <a:cubicBezTo>
                    <a:pt x="1050" y="881"/>
                    <a:pt x="1063" y="884"/>
                    <a:pt x="1075" y="886"/>
                  </a:cubicBezTo>
                  <a:cubicBezTo>
                    <a:pt x="1078" y="887"/>
                    <a:pt x="1081" y="887"/>
                    <a:pt x="1084" y="888"/>
                  </a:cubicBezTo>
                  <a:cubicBezTo>
                    <a:pt x="1098" y="891"/>
                    <a:pt x="1111" y="893"/>
                    <a:pt x="1123" y="896"/>
                  </a:cubicBezTo>
                  <a:cubicBezTo>
                    <a:pt x="1137" y="898"/>
                    <a:pt x="1150" y="900"/>
                    <a:pt x="1163" y="902"/>
                  </a:cubicBezTo>
                  <a:cubicBezTo>
                    <a:pt x="1224" y="910"/>
                    <a:pt x="1257" y="909"/>
                    <a:pt x="1257" y="909"/>
                  </a:cubicBezTo>
                  <a:lnTo>
                    <a:pt x="1258" y="909"/>
                  </a:lnTo>
                  <a:cubicBezTo>
                    <a:pt x="1277" y="909"/>
                    <a:pt x="1298" y="908"/>
                    <a:pt x="1318" y="904"/>
                  </a:cubicBezTo>
                  <a:cubicBezTo>
                    <a:pt x="1321" y="903"/>
                    <a:pt x="1324" y="902"/>
                    <a:pt x="1328" y="901"/>
                  </a:cubicBezTo>
                  <a:lnTo>
                    <a:pt x="1328" y="901"/>
                  </a:lnTo>
                  <a:lnTo>
                    <a:pt x="1328" y="901"/>
                  </a:lnTo>
                  <a:cubicBezTo>
                    <a:pt x="1345" y="897"/>
                    <a:pt x="1360" y="892"/>
                    <a:pt x="1375" y="885"/>
                  </a:cubicBezTo>
                  <a:cubicBezTo>
                    <a:pt x="1489" y="843"/>
                    <a:pt x="1590" y="777"/>
                    <a:pt x="1670" y="716"/>
                  </a:cubicBezTo>
                  <a:cubicBezTo>
                    <a:pt x="1672" y="683"/>
                    <a:pt x="1674" y="649"/>
                    <a:pt x="1676" y="615"/>
                  </a:cubicBezTo>
                  <a:lnTo>
                    <a:pt x="1676" y="615"/>
                  </a:lnTo>
                  <a:lnTo>
                    <a:pt x="1672" y="614"/>
                  </a:lnTo>
                  <a:cubicBezTo>
                    <a:pt x="1672" y="614"/>
                    <a:pt x="1672" y="613"/>
                    <a:pt x="1672" y="612"/>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5" name="Google Shape;1001;p49">
              <a:extLst>
                <a:ext uri="{FF2B5EF4-FFF2-40B4-BE49-F238E27FC236}">
                  <a16:creationId xmlns:a16="http://schemas.microsoft.com/office/drawing/2014/main" id="{E8680D5D-2183-486F-A2D3-4B344B3D4208}"/>
                </a:ext>
              </a:extLst>
            </p:cNvPr>
            <p:cNvSpPr/>
            <p:nvPr/>
          </p:nvSpPr>
          <p:spPr>
            <a:xfrm>
              <a:off x="4257255" y="3784858"/>
              <a:ext cx="53640" cy="47160"/>
            </a:xfrm>
            <a:custGeom>
              <a:avLst/>
              <a:gdLst/>
              <a:ahLst/>
              <a:cxnLst/>
              <a:rect l="l" t="t" r="r" b="b"/>
              <a:pathLst>
                <a:path w="149" h="131" extrusionOk="0">
                  <a:moveTo>
                    <a:pt x="132" y="126"/>
                  </a:moveTo>
                  <a:cubicBezTo>
                    <a:pt x="140" y="124"/>
                    <a:pt x="145" y="119"/>
                    <a:pt x="147" y="113"/>
                  </a:cubicBezTo>
                  <a:cubicBezTo>
                    <a:pt x="149" y="106"/>
                    <a:pt x="149" y="99"/>
                    <a:pt x="147" y="93"/>
                  </a:cubicBezTo>
                  <a:cubicBezTo>
                    <a:pt x="145" y="83"/>
                    <a:pt x="140" y="74"/>
                    <a:pt x="139" y="72"/>
                  </a:cubicBezTo>
                  <a:cubicBezTo>
                    <a:pt x="134" y="72"/>
                    <a:pt x="130" y="71"/>
                    <a:pt x="125" y="70"/>
                  </a:cubicBezTo>
                  <a:cubicBezTo>
                    <a:pt x="121" y="68"/>
                    <a:pt x="117" y="67"/>
                    <a:pt x="112" y="65"/>
                  </a:cubicBezTo>
                  <a:cubicBezTo>
                    <a:pt x="91" y="59"/>
                    <a:pt x="63" y="50"/>
                    <a:pt x="37" y="32"/>
                  </a:cubicBezTo>
                  <a:cubicBezTo>
                    <a:pt x="33" y="29"/>
                    <a:pt x="29" y="26"/>
                    <a:pt x="24" y="22"/>
                  </a:cubicBezTo>
                  <a:cubicBezTo>
                    <a:pt x="17" y="16"/>
                    <a:pt x="10" y="9"/>
                    <a:pt x="4" y="0"/>
                  </a:cubicBezTo>
                  <a:cubicBezTo>
                    <a:pt x="2" y="14"/>
                    <a:pt x="0" y="27"/>
                    <a:pt x="0" y="39"/>
                  </a:cubicBezTo>
                  <a:cubicBezTo>
                    <a:pt x="0" y="45"/>
                    <a:pt x="1" y="51"/>
                    <a:pt x="2" y="56"/>
                  </a:cubicBezTo>
                  <a:lnTo>
                    <a:pt x="2" y="57"/>
                  </a:lnTo>
                  <a:cubicBezTo>
                    <a:pt x="4" y="68"/>
                    <a:pt x="9" y="77"/>
                    <a:pt x="16" y="85"/>
                  </a:cubicBezTo>
                  <a:cubicBezTo>
                    <a:pt x="44" y="120"/>
                    <a:pt x="98" y="129"/>
                    <a:pt x="98" y="129"/>
                  </a:cubicBezTo>
                  <a:cubicBezTo>
                    <a:pt x="99" y="130"/>
                    <a:pt x="99" y="131"/>
                    <a:pt x="99" y="131"/>
                  </a:cubicBezTo>
                  <a:lnTo>
                    <a:pt x="100" y="130"/>
                  </a:lnTo>
                  <a:lnTo>
                    <a:pt x="102" y="126"/>
                  </a:lnTo>
                  <a:cubicBezTo>
                    <a:pt x="112" y="129"/>
                    <a:pt x="122" y="130"/>
                    <a:pt x="132" y="126"/>
                  </a:cubicBezTo>
                  <a:close/>
                </a:path>
              </a:pathLst>
            </a:custGeom>
            <a:solidFill>
              <a:srgbClr val="B08D7E"/>
            </a:solidFill>
            <a:ln>
              <a:noFill/>
            </a:ln>
          </p:spPr>
          <p:txBody>
            <a:bodyPr spcFirstLastPara="1" wrap="square" lIns="120000" tIns="2867" rIns="120000" bIns="2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6" name="Google Shape;1002;p49">
              <a:extLst>
                <a:ext uri="{FF2B5EF4-FFF2-40B4-BE49-F238E27FC236}">
                  <a16:creationId xmlns:a16="http://schemas.microsoft.com/office/drawing/2014/main" id="{6A030492-A1DF-4DAB-980A-D7E79203593F}"/>
                </a:ext>
              </a:extLst>
            </p:cNvPr>
            <p:cNvSpPr/>
            <p:nvPr/>
          </p:nvSpPr>
          <p:spPr>
            <a:xfrm>
              <a:off x="5480535" y="3887458"/>
              <a:ext cx="249840" cy="304920"/>
            </a:xfrm>
            <a:custGeom>
              <a:avLst/>
              <a:gdLst/>
              <a:ahLst/>
              <a:cxnLst/>
              <a:rect l="l" t="t" r="r" b="b"/>
              <a:pathLst>
                <a:path w="694" h="847" extrusionOk="0">
                  <a:moveTo>
                    <a:pt x="694" y="524"/>
                  </a:moveTo>
                  <a:lnTo>
                    <a:pt x="694" y="524"/>
                  </a:lnTo>
                  <a:cubicBezTo>
                    <a:pt x="693" y="507"/>
                    <a:pt x="691" y="492"/>
                    <a:pt x="687" y="476"/>
                  </a:cubicBezTo>
                  <a:cubicBezTo>
                    <a:pt x="650" y="264"/>
                    <a:pt x="525" y="72"/>
                    <a:pt x="474" y="0"/>
                  </a:cubicBezTo>
                  <a:lnTo>
                    <a:pt x="378" y="87"/>
                  </a:lnTo>
                  <a:lnTo>
                    <a:pt x="339" y="122"/>
                  </a:lnTo>
                  <a:lnTo>
                    <a:pt x="302" y="155"/>
                  </a:lnTo>
                  <a:lnTo>
                    <a:pt x="300" y="157"/>
                  </a:lnTo>
                  <a:lnTo>
                    <a:pt x="262" y="190"/>
                  </a:lnTo>
                  <a:lnTo>
                    <a:pt x="223" y="226"/>
                  </a:lnTo>
                  <a:lnTo>
                    <a:pt x="59" y="373"/>
                  </a:lnTo>
                  <a:lnTo>
                    <a:pt x="161" y="507"/>
                  </a:lnTo>
                  <a:cubicBezTo>
                    <a:pt x="163" y="511"/>
                    <a:pt x="165" y="514"/>
                    <a:pt x="166" y="518"/>
                  </a:cubicBezTo>
                  <a:lnTo>
                    <a:pt x="223" y="500"/>
                  </a:lnTo>
                  <a:lnTo>
                    <a:pt x="262" y="489"/>
                  </a:lnTo>
                  <a:lnTo>
                    <a:pt x="299" y="477"/>
                  </a:lnTo>
                  <a:lnTo>
                    <a:pt x="301" y="477"/>
                  </a:lnTo>
                  <a:lnTo>
                    <a:pt x="339" y="465"/>
                  </a:lnTo>
                  <a:lnTo>
                    <a:pt x="367" y="457"/>
                  </a:lnTo>
                  <a:lnTo>
                    <a:pt x="369" y="464"/>
                  </a:lnTo>
                  <a:lnTo>
                    <a:pt x="339" y="474"/>
                  </a:lnTo>
                  <a:lnTo>
                    <a:pt x="301" y="485"/>
                  </a:lnTo>
                  <a:lnTo>
                    <a:pt x="299" y="485"/>
                  </a:lnTo>
                  <a:lnTo>
                    <a:pt x="262" y="497"/>
                  </a:lnTo>
                  <a:lnTo>
                    <a:pt x="223" y="508"/>
                  </a:lnTo>
                  <a:lnTo>
                    <a:pt x="168" y="525"/>
                  </a:lnTo>
                  <a:lnTo>
                    <a:pt x="166" y="521"/>
                  </a:lnTo>
                  <a:cubicBezTo>
                    <a:pt x="168" y="529"/>
                    <a:pt x="166" y="536"/>
                    <a:pt x="163" y="543"/>
                  </a:cubicBezTo>
                  <a:lnTo>
                    <a:pt x="0" y="847"/>
                  </a:lnTo>
                  <a:lnTo>
                    <a:pt x="223" y="847"/>
                  </a:lnTo>
                  <a:lnTo>
                    <a:pt x="262" y="847"/>
                  </a:lnTo>
                  <a:lnTo>
                    <a:pt x="299" y="847"/>
                  </a:lnTo>
                  <a:lnTo>
                    <a:pt x="301" y="847"/>
                  </a:lnTo>
                  <a:lnTo>
                    <a:pt x="338" y="847"/>
                  </a:lnTo>
                  <a:lnTo>
                    <a:pt x="378" y="847"/>
                  </a:lnTo>
                  <a:lnTo>
                    <a:pt x="583" y="847"/>
                  </a:lnTo>
                  <a:cubicBezTo>
                    <a:pt x="672" y="691"/>
                    <a:pt x="687" y="592"/>
                    <a:pt x="687" y="592"/>
                  </a:cubicBezTo>
                  <a:lnTo>
                    <a:pt x="687" y="592"/>
                  </a:lnTo>
                  <a:cubicBezTo>
                    <a:pt x="692" y="573"/>
                    <a:pt x="694" y="554"/>
                    <a:pt x="694" y="534"/>
                  </a:cubicBezTo>
                  <a:cubicBezTo>
                    <a:pt x="694" y="531"/>
                    <a:pt x="694" y="528"/>
                    <a:pt x="694" y="524"/>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7" name="Google Shape;1003;p49">
              <a:extLst>
                <a:ext uri="{FF2B5EF4-FFF2-40B4-BE49-F238E27FC236}">
                  <a16:creationId xmlns:a16="http://schemas.microsoft.com/office/drawing/2014/main" id="{3E31392B-D554-428D-8801-5E92C1BE3D00}"/>
                </a:ext>
              </a:extLst>
            </p:cNvPr>
            <p:cNvSpPr/>
            <p:nvPr/>
          </p:nvSpPr>
          <p:spPr>
            <a:xfrm>
              <a:off x="5067615" y="3401457"/>
              <a:ext cx="123480" cy="52560"/>
            </a:xfrm>
            <a:custGeom>
              <a:avLst/>
              <a:gdLst/>
              <a:ahLst/>
              <a:cxnLst/>
              <a:rect l="l" t="t" r="r" b="b"/>
              <a:pathLst>
                <a:path w="343" h="146" extrusionOk="0">
                  <a:moveTo>
                    <a:pt x="64" y="130"/>
                  </a:moveTo>
                  <a:lnTo>
                    <a:pt x="64" y="131"/>
                  </a:lnTo>
                  <a:cubicBezTo>
                    <a:pt x="62" y="132"/>
                    <a:pt x="59" y="132"/>
                    <a:pt x="55" y="133"/>
                  </a:cubicBezTo>
                  <a:cubicBezTo>
                    <a:pt x="58" y="137"/>
                    <a:pt x="61" y="141"/>
                    <a:pt x="64" y="146"/>
                  </a:cubicBezTo>
                  <a:cubicBezTo>
                    <a:pt x="69" y="134"/>
                    <a:pt x="81" y="126"/>
                    <a:pt x="95" y="126"/>
                  </a:cubicBezTo>
                  <a:cubicBezTo>
                    <a:pt x="109" y="126"/>
                    <a:pt x="121" y="134"/>
                    <a:pt x="126" y="146"/>
                  </a:cubicBezTo>
                  <a:cubicBezTo>
                    <a:pt x="139" y="122"/>
                    <a:pt x="164" y="105"/>
                    <a:pt x="194" y="105"/>
                  </a:cubicBezTo>
                  <a:cubicBezTo>
                    <a:pt x="220" y="105"/>
                    <a:pt x="244" y="118"/>
                    <a:pt x="257" y="137"/>
                  </a:cubicBezTo>
                  <a:lnTo>
                    <a:pt x="341" y="137"/>
                  </a:lnTo>
                  <a:lnTo>
                    <a:pt x="343" y="11"/>
                  </a:lnTo>
                  <a:lnTo>
                    <a:pt x="14" y="0"/>
                  </a:lnTo>
                  <a:cubicBezTo>
                    <a:pt x="11" y="23"/>
                    <a:pt x="6" y="59"/>
                    <a:pt x="0" y="105"/>
                  </a:cubicBezTo>
                  <a:cubicBezTo>
                    <a:pt x="19" y="106"/>
                    <a:pt x="35" y="114"/>
                    <a:pt x="48" y="125"/>
                  </a:cubicBezTo>
                  <a:cubicBezTo>
                    <a:pt x="53" y="126"/>
                    <a:pt x="58" y="127"/>
                    <a:pt x="64" y="130"/>
                  </a:cubicBezTo>
                  <a:close/>
                </a:path>
              </a:pathLst>
            </a:custGeom>
            <a:solidFill>
              <a:srgbClr val="B08D7E"/>
            </a:solidFill>
            <a:ln>
              <a:noFill/>
            </a:ln>
          </p:spPr>
          <p:txBody>
            <a:bodyPr spcFirstLastPara="1" wrap="square" lIns="120000" tIns="10067" rIns="120000" bIns="100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8" name="Google Shape;1004;p49">
              <a:extLst>
                <a:ext uri="{FF2B5EF4-FFF2-40B4-BE49-F238E27FC236}">
                  <a16:creationId xmlns:a16="http://schemas.microsoft.com/office/drawing/2014/main" id="{DF51F26B-E4A3-4490-9193-AFE3A2075C8B}"/>
                </a:ext>
              </a:extLst>
            </p:cNvPr>
            <p:cNvSpPr/>
            <p:nvPr/>
          </p:nvSpPr>
          <p:spPr>
            <a:xfrm>
              <a:off x="5112975" y="3442138"/>
              <a:ext cx="48960" cy="46800"/>
            </a:xfrm>
            <a:custGeom>
              <a:avLst/>
              <a:gdLst/>
              <a:ahLst/>
              <a:cxnLst/>
              <a:rect l="l" t="t" r="r" b="b"/>
              <a:pathLst>
                <a:path w="136" h="130" extrusionOk="0">
                  <a:moveTo>
                    <a:pt x="99" y="28"/>
                  </a:moveTo>
                  <a:cubicBezTo>
                    <a:pt x="84" y="26"/>
                    <a:pt x="52" y="21"/>
                    <a:pt x="37" y="18"/>
                  </a:cubicBezTo>
                  <a:lnTo>
                    <a:pt x="37" y="17"/>
                  </a:lnTo>
                  <a:cubicBezTo>
                    <a:pt x="52" y="9"/>
                    <a:pt x="70" y="10"/>
                    <a:pt x="85" y="17"/>
                  </a:cubicBezTo>
                  <a:cubicBezTo>
                    <a:pt x="90" y="19"/>
                    <a:pt x="95" y="22"/>
                    <a:pt x="99" y="27"/>
                  </a:cubicBezTo>
                  <a:lnTo>
                    <a:pt x="99" y="28"/>
                  </a:lnTo>
                  <a:moveTo>
                    <a:pt x="63" y="79"/>
                  </a:moveTo>
                  <a:cubicBezTo>
                    <a:pt x="55" y="79"/>
                    <a:pt x="50" y="70"/>
                    <a:pt x="50" y="59"/>
                  </a:cubicBezTo>
                  <a:cubicBezTo>
                    <a:pt x="50" y="48"/>
                    <a:pt x="55" y="39"/>
                    <a:pt x="63" y="39"/>
                  </a:cubicBezTo>
                  <a:cubicBezTo>
                    <a:pt x="70" y="39"/>
                    <a:pt x="75" y="48"/>
                    <a:pt x="75" y="59"/>
                  </a:cubicBezTo>
                  <a:cubicBezTo>
                    <a:pt x="75" y="70"/>
                    <a:pt x="70" y="79"/>
                    <a:pt x="63" y="79"/>
                  </a:cubicBezTo>
                  <a:moveTo>
                    <a:pt x="68" y="0"/>
                  </a:moveTo>
                  <a:cubicBezTo>
                    <a:pt x="31" y="0"/>
                    <a:pt x="0" y="29"/>
                    <a:pt x="0" y="65"/>
                  </a:cubicBezTo>
                  <a:cubicBezTo>
                    <a:pt x="0" y="101"/>
                    <a:pt x="31" y="130"/>
                    <a:pt x="68" y="130"/>
                  </a:cubicBezTo>
                  <a:cubicBezTo>
                    <a:pt x="106" y="130"/>
                    <a:pt x="136" y="101"/>
                    <a:pt x="136" y="65"/>
                  </a:cubicBezTo>
                  <a:cubicBezTo>
                    <a:pt x="136" y="29"/>
                    <a:pt x="106" y="0"/>
                    <a:pt x="68" y="0"/>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19" name="Google Shape;1005;p49">
              <a:extLst>
                <a:ext uri="{FF2B5EF4-FFF2-40B4-BE49-F238E27FC236}">
                  <a16:creationId xmlns:a16="http://schemas.microsoft.com/office/drawing/2014/main" id="{2ECD074E-C56B-4649-8C02-99E1A2BEC59B}"/>
                </a:ext>
              </a:extLst>
            </p:cNvPr>
            <p:cNvSpPr/>
            <p:nvPr/>
          </p:nvSpPr>
          <p:spPr>
            <a:xfrm>
              <a:off x="5062575" y="3442138"/>
              <a:ext cx="28080" cy="46800"/>
            </a:xfrm>
            <a:custGeom>
              <a:avLst/>
              <a:gdLst/>
              <a:ahLst/>
              <a:cxnLst/>
              <a:rect l="l" t="t" r="r" b="b"/>
              <a:pathLst>
                <a:path w="78" h="130" extrusionOk="0">
                  <a:moveTo>
                    <a:pt x="47" y="39"/>
                  </a:moveTo>
                  <a:cubicBezTo>
                    <a:pt x="54" y="39"/>
                    <a:pt x="59" y="48"/>
                    <a:pt x="59" y="59"/>
                  </a:cubicBezTo>
                  <a:cubicBezTo>
                    <a:pt x="59" y="70"/>
                    <a:pt x="54" y="79"/>
                    <a:pt x="47" y="79"/>
                  </a:cubicBezTo>
                  <a:cubicBezTo>
                    <a:pt x="40" y="79"/>
                    <a:pt x="34" y="70"/>
                    <a:pt x="34" y="59"/>
                  </a:cubicBezTo>
                  <a:cubicBezTo>
                    <a:pt x="34" y="48"/>
                    <a:pt x="40" y="39"/>
                    <a:pt x="47" y="39"/>
                  </a:cubicBezTo>
                  <a:moveTo>
                    <a:pt x="78" y="65"/>
                  </a:moveTo>
                  <a:cubicBezTo>
                    <a:pt x="78" y="48"/>
                    <a:pt x="71" y="33"/>
                    <a:pt x="60" y="21"/>
                  </a:cubicBezTo>
                  <a:cubicBezTo>
                    <a:pt x="45" y="24"/>
                    <a:pt x="26" y="27"/>
                    <a:pt x="16" y="28"/>
                  </a:cubicBezTo>
                  <a:lnTo>
                    <a:pt x="15" y="27"/>
                  </a:lnTo>
                  <a:cubicBezTo>
                    <a:pt x="25" y="17"/>
                    <a:pt x="37" y="13"/>
                    <a:pt x="49" y="12"/>
                  </a:cubicBezTo>
                  <a:cubicBezTo>
                    <a:pt x="39" y="5"/>
                    <a:pt x="27" y="0"/>
                    <a:pt x="13" y="0"/>
                  </a:cubicBezTo>
                  <a:cubicBezTo>
                    <a:pt x="9" y="37"/>
                    <a:pt x="4" y="81"/>
                    <a:pt x="0" y="130"/>
                  </a:cubicBezTo>
                  <a:cubicBezTo>
                    <a:pt x="3" y="130"/>
                    <a:pt x="6" y="130"/>
                    <a:pt x="10" y="130"/>
                  </a:cubicBezTo>
                  <a:cubicBezTo>
                    <a:pt x="47" y="130"/>
                    <a:pt x="78" y="101"/>
                    <a:pt x="78" y="65"/>
                  </a:cubicBezTo>
                  <a:close/>
                </a:path>
              </a:pathLst>
            </a:custGeom>
            <a:solidFill>
              <a:srgbClr val="B08D7E"/>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0" name="Google Shape;1006;p49">
              <a:extLst>
                <a:ext uri="{FF2B5EF4-FFF2-40B4-BE49-F238E27FC236}">
                  <a16:creationId xmlns:a16="http://schemas.microsoft.com/office/drawing/2014/main" id="{CF300828-4F99-440A-87C4-BD0AF719BE1F}"/>
                </a:ext>
              </a:extLst>
            </p:cNvPr>
            <p:cNvSpPr/>
            <p:nvPr/>
          </p:nvSpPr>
          <p:spPr>
            <a:xfrm>
              <a:off x="5061495" y="3449697"/>
              <a:ext cx="128880" cy="69840"/>
            </a:xfrm>
            <a:custGeom>
              <a:avLst/>
              <a:gdLst/>
              <a:ahLst/>
              <a:cxnLst/>
              <a:rect l="l" t="t" r="r" b="b"/>
              <a:pathLst>
                <a:path w="358" h="194" extrusionOk="0">
                  <a:moveTo>
                    <a:pt x="88" y="139"/>
                  </a:moveTo>
                  <a:cubicBezTo>
                    <a:pt x="81" y="139"/>
                    <a:pt x="75" y="138"/>
                    <a:pt x="70" y="133"/>
                  </a:cubicBezTo>
                  <a:cubicBezTo>
                    <a:pt x="64" y="127"/>
                    <a:pt x="64" y="118"/>
                    <a:pt x="69" y="104"/>
                  </a:cubicBezTo>
                  <a:cubicBezTo>
                    <a:pt x="85" y="68"/>
                    <a:pt x="91" y="56"/>
                    <a:pt x="92" y="56"/>
                  </a:cubicBezTo>
                  <a:lnTo>
                    <a:pt x="99" y="59"/>
                  </a:lnTo>
                  <a:cubicBezTo>
                    <a:pt x="98" y="60"/>
                    <a:pt x="92" y="71"/>
                    <a:pt x="77" y="107"/>
                  </a:cubicBezTo>
                  <a:cubicBezTo>
                    <a:pt x="74" y="114"/>
                    <a:pt x="71" y="123"/>
                    <a:pt x="76" y="128"/>
                  </a:cubicBezTo>
                  <a:cubicBezTo>
                    <a:pt x="83" y="135"/>
                    <a:pt x="105" y="129"/>
                    <a:pt x="113" y="127"/>
                  </a:cubicBezTo>
                  <a:lnTo>
                    <a:pt x="115" y="134"/>
                  </a:lnTo>
                  <a:cubicBezTo>
                    <a:pt x="113" y="135"/>
                    <a:pt x="101" y="139"/>
                    <a:pt x="88" y="139"/>
                  </a:cubicBezTo>
                  <a:moveTo>
                    <a:pt x="254" y="191"/>
                  </a:moveTo>
                  <a:cubicBezTo>
                    <a:pt x="342" y="168"/>
                    <a:pt x="357" y="67"/>
                    <a:pt x="357" y="67"/>
                  </a:cubicBezTo>
                  <a:lnTo>
                    <a:pt x="358" y="11"/>
                  </a:lnTo>
                  <a:lnTo>
                    <a:pt x="279" y="11"/>
                  </a:lnTo>
                  <a:cubicBezTo>
                    <a:pt x="284" y="21"/>
                    <a:pt x="287" y="32"/>
                    <a:pt x="287" y="44"/>
                  </a:cubicBezTo>
                  <a:cubicBezTo>
                    <a:pt x="287" y="84"/>
                    <a:pt x="253" y="117"/>
                    <a:pt x="211" y="117"/>
                  </a:cubicBezTo>
                  <a:cubicBezTo>
                    <a:pt x="169" y="117"/>
                    <a:pt x="135" y="84"/>
                    <a:pt x="135" y="44"/>
                  </a:cubicBezTo>
                  <a:cubicBezTo>
                    <a:pt x="135" y="37"/>
                    <a:pt x="136" y="31"/>
                    <a:pt x="138" y="24"/>
                  </a:cubicBezTo>
                  <a:cubicBezTo>
                    <a:pt x="138" y="11"/>
                    <a:pt x="126" y="0"/>
                    <a:pt x="112" y="0"/>
                  </a:cubicBezTo>
                  <a:cubicBezTo>
                    <a:pt x="98" y="0"/>
                    <a:pt x="86" y="11"/>
                    <a:pt x="86" y="24"/>
                  </a:cubicBezTo>
                  <a:cubicBezTo>
                    <a:pt x="88" y="31"/>
                    <a:pt x="89" y="37"/>
                    <a:pt x="89" y="44"/>
                  </a:cubicBezTo>
                  <a:cubicBezTo>
                    <a:pt x="89" y="84"/>
                    <a:pt x="55" y="117"/>
                    <a:pt x="13" y="117"/>
                  </a:cubicBezTo>
                  <a:cubicBezTo>
                    <a:pt x="9" y="117"/>
                    <a:pt x="6" y="117"/>
                    <a:pt x="3" y="116"/>
                  </a:cubicBezTo>
                  <a:cubicBezTo>
                    <a:pt x="2" y="127"/>
                    <a:pt x="1" y="138"/>
                    <a:pt x="0" y="150"/>
                  </a:cubicBezTo>
                  <a:cubicBezTo>
                    <a:pt x="31" y="111"/>
                    <a:pt x="92" y="157"/>
                    <a:pt x="92" y="157"/>
                  </a:cubicBezTo>
                  <a:cubicBezTo>
                    <a:pt x="92" y="157"/>
                    <a:pt x="175" y="110"/>
                    <a:pt x="192" y="160"/>
                  </a:cubicBezTo>
                  <a:cubicBezTo>
                    <a:pt x="210" y="210"/>
                    <a:pt x="254" y="191"/>
                    <a:pt x="254" y="191"/>
                  </a:cubicBezTo>
                  <a:close/>
                </a:path>
              </a:pathLst>
            </a:custGeom>
            <a:solidFill>
              <a:srgbClr val="B08D7E"/>
            </a:solidFill>
            <a:ln>
              <a:noFill/>
            </a:ln>
          </p:spPr>
          <p:txBody>
            <a:bodyPr spcFirstLastPara="1" wrap="square" lIns="120000" tIns="33100" rIns="120000" bIns="331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1" name="Google Shape;1007;p49">
              <a:extLst>
                <a:ext uri="{FF2B5EF4-FFF2-40B4-BE49-F238E27FC236}">
                  <a16:creationId xmlns:a16="http://schemas.microsoft.com/office/drawing/2014/main" id="{95EA947A-848B-4AFE-823D-7EB6B3AE1B17}"/>
                </a:ext>
              </a:extLst>
            </p:cNvPr>
            <p:cNvSpPr/>
            <p:nvPr/>
          </p:nvSpPr>
          <p:spPr>
            <a:xfrm>
              <a:off x="5060055" y="3504057"/>
              <a:ext cx="1440" cy="24120"/>
            </a:xfrm>
            <a:custGeom>
              <a:avLst/>
              <a:gdLst/>
              <a:ahLst/>
              <a:cxnLst/>
              <a:rect l="l" t="t" r="r" b="b"/>
              <a:pathLst>
                <a:path w="4" h="67" extrusionOk="0">
                  <a:moveTo>
                    <a:pt x="4" y="0"/>
                  </a:moveTo>
                  <a:cubicBezTo>
                    <a:pt x="2" y="21"/>
                    <a:pt x="1" y="43"/>
                    <a:pt x="0" y="67"/>
                  </a:cubicBezTo>
                  <a:lnTo>
                    <a:pt x="4" y="0"/>
                  </a:ln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2" name="Google Shape;1008;p49">
              <a:extLst>
                <a:ext uri="{FF2B5EF4-FFF2-40B4-BE49-F238E27FC236}">
                  <a16:creationId xmlns:a16="http://schemas.microsoft.com/office/drawing/2014/main" id="{59F6AF76-9FC0-4E93-A0B7-500AC96182C4}"/>
                </a:ext>
              </a:extLst>
            </p:cNvPr>
            <p:cNvSpPr/>
            <p:nvPr/>
          </p:nvSpPr>
          <p:spPr>
            <a:xfrm>
              <a:off x="5062575" y="3555178"/>
              <a:ext cx="36000" cy="30960"/>
            </a:xfrm>
            <a:custGeom>
              <a:avLst/>
              <a:gdLst/>
              <a:ahLst/>
              <a:cxnLst/>
              <a:rect l="l" t="t" r="r" b="b"/>
              <a:pathLst>
                <a:path w="100" h="86" extrusionOk="0">
                  <a:moveTo>
                    <a:pt x="0" y="0"/>
                  </a:moveTo>
                  <a:cubicBezTo>
                    <a:pt x="17" y="54"/>
                    <a:pt x="58" y="77"/>
                    <a:pt x="100" y="86"/>
                  </a:cubicBezTo>
                  <a:cubicBezTo>
                    <a:pt x="40" y="70"/>
                    <a:pt x="12" y="34"/>
                    <a:pt x="0" y="0"/>
                  </a:cubicBezTo>
                  <a:close/>
                </a:path>
              </a:pathLst>
            </a:custGeom>
            <a:solidFill>
              <a:srgbClr val="B08D7E"/>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3" name="Google Shape;1009;p49">
              <a:extLst>
                <a:ext uri="{FF2B5EF4-FFF2-40B4-BE49-F238E27FC236}">
                  <a16:creationId xmlns:a16="http://schemas.microsoft.com/office/drawing/2014/main" id="{B3A510F2-DA5D-4763-89AF-66C757A00A6A}"/>
                </a:ext>
              </a:extLst>
            </p:cNvPr>
            <p:cNvSpPr/>
            <p:nvPr/>
          </p:nvSpPr>
          <p:spPr>
            <a:xfrm>
              <a:off x="5136375" y="3450057"/>
              <a:ext cx="104400" cy="177480"/>
            </a:xfrm>
            <a:custGeom>
              <a:avLst/>
              <a:gdLst/>
              <a:ahLst/>
              <a:cxnLst/>
              <a:rect l="l" t="t" r="r" b="b"/>
              <a:pathLst>
                <a:path w="290" h="493" extrusionOk="0">
                  <a:moveTo>
                    <a:pt x="241" y="40"/>
                  </a:moveTo>
                  <a:cubicBezTo>
                    <a:pt x="238" y="42"/>
                    <a:pt x="236" y="45"/>
                    <a:pt x="234" y="48"/>
                  </a:cubicBezTo>
                  <a:cubicBezTo>
                    <a:pt x="237" y="50"/>
                    <a:pt x="244" y="54"/>
                    <a:pt x="248" y="63"/>
                  </a:cubicBezTo>
                  <a:cubicBezTo>
                    <a:pt x="252" y="72"/>
                    <a:pt x="250" y="85"/>
                    <a:pt x="242" y="99"/>
                  </a:cubicBezTo>
                  <a:lnTo>
                    <a:pt x="238" y="97"/>
                  </a:lnTo>
                  <a:cubicBezTo>
                    <a:pt x="246" y="84"/>
                    <a:pt x="248" y="73"/>
                    <a:pt x="244" y="64"/>
                  </a:cubicBezTo>
                  <a:cubicBezTo>
                    <a:pt x="241" y="57"/>
                    <a:pt x="235" y="53"/>
                    <a:pt x="232" y="52"/>
                  </a:cubicBezTo>
                  <a:cubicBezTo>
                    <a:pt x="225" y="63"/>
                    <a:pt x="220" y="81"/>
                    <a:pt x="220" y="106"/>
                  </a:cubicBezTo>
                  <a:lnTo>
                    <a:pt x="216" y="106"/>
                  </a:lnTo>
                  <a:cubicBezTo>
                    <a:pt x="215" y="34"/>
                    <a:pt x="261" y="22"/>
                    <a:pt x="261" y="22"/>
                  </a:cubicBezTo>
                  <a:lnTo>
                    <a:pt x="262" y="26"/>
                  </a:lnTo>
                  <a:cubicBezTo>
                    <a:pt x="262" y="26"/>
                    <a:pt x="251" y="28"/>
                    <a:pt x="241" y="40"/>
                  </a:cubicBezTo>
                  <a:moveTo>
                    <a:pt x="263" y="1"/>
                  </a:moveTo>
                  <a:cubicBezTo>
                    <a:pt x="244" y="-2"/>
                    <a:pt x="230" y="5"/>
                    <a:pt x="218" y="14"/>
                  </a:cubicBezTo>
                  <a:lnTo>
                    <a:pt x="217" y="17"/>
                  </a:lnTo>
                  <a:lnTo>
                    <a:pt x="215" y="17"/>
                  </a:lnTo>
                  <a:cubicBezTo>
                    <a:pt x="209" y="22"/>
                    <a:pt x="205" y="28"/>
                    <a:pt x="202" y="33"/>
                  </a:cubicBezTo>
                  <a:cubicBezTo>
                    <a:pt x="201" y="34"/>
                    <a:pt x="201" y="34"/>
                    <a:pt x="201" y="34"/>
                  </a:cubicBezTo>
                  <a:cubicBezTo>
                    <a:pt x="204" y="90"/>
                    <a:pt x="202" y="147"/>
                    <a:pt x="188" y="201"/>
                  </a:cubicBezTo>
                  <a:cubicBezTo>
                    <a:pt x="175" y="250"/>
                    <a:pt x="154" y="294"/>
                    <a:pt x="110" y="324"/>
                  </a:cubicBezTo>
                  <a:cubicBezTo>
                    <a:pt x="76" y="346"/>
                    <a:pt x="39" y="366"/>
                    <a:pt x="0" y="376"/>
                  </a:cubicBezTo>
                  <a:cubicBezTo>
                    <a:pt x="13" y="374"/>
                    <a:pt x="21" y="372"/>
                    <a:pt x="21" y="372"/>
                  </a:cubicBezTo>
                  <a:cubicBezTo>
                    <a:pt x="21" y="372"/>
                    <a:pt x="28" y="370"/>
                    <a:pt x="39" y="366"/>
                  </a:cubicBezTo>
                  <a:lnTo>
                    <a:pt x="39" y="386"/>
                  </a:lnTo>
                  <a:lnTo>
                    <a:pt x="39" y="403"/>
                  </a:lnTo>
                  <a:cubicBezTo>
                    <a:pt x="39" y="405"/>
                    <a:pt x="39" y="406"/>
                    <a:pt x="39" y="408"/>
                  </a:cubicBezTo>
                  <a:cubicBezTo>
                    <a:pt x="42" y="455"/>
                    <a:pt x="82" y="493"/>
                    <a:pt x="133" y="493"/>
                  </a:cubicBezTo>
                  <a:cubicBezTo>
                    <a:pt x="179" y="493"/>
                    <a:pt x="217" y="461"/>
                    <a:pt x="225" y="419"/>
                  </a:cubicBezTo>
                  <a:cubicBezTo>
                    <a:pt x="226" y="414"/>
                    <a:pt x="226" y="409"/>
                    <a:pt x="226" y="403"/>
                  </a:cubicBezTo>
                  <a:lnTo>
                    <a:pt x="226" y="389"/>
                  </a:lnTo>
                  <a:lnTo>
                    <a:pt x="226" y="182"/>
                  </a:lnTo>
                  <a:lnTo>
                    <a:pt x="226" y="149"/>
                  </a:lnTo>
                  <a:cubicBezTo>
                    <a:pt x="240" y="137"/>
                    <a:pt x="253" y="124"/>
                    <a:pt x="262" y="112"/>
                  </a:cubicBezTo>
                  <a:cubicBezTo>
                    <a:pt x="277" y="94"/>
                    <a:pt x="287" y="72"/>
                    <a:pt x="290" y="48"/>
                  </a:cubicBezTo>
                  <a:cubicBezTo>
                    <a:pt x="292" y="27"/>
                    <a:pt x="288" y="5"/>
                    <a:pt x="263" y="1"/>
                  </a:cubicBezTo>
                  <a:close/>
                </a:path>
              </a:pathLst>
            </a:custGeom>
            <a:solidFill>
              <a:srgbClr val="B08D7E"/>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4" name="Google Shape;1010;p49">
              <a:extLst>
                <a:ext uri="{FF2B5EF4-FFF2-40B4-BE49-F238E27FC236}">
                  <a16:creationId xmlns:a16="http://schemas.microsoft.com/office/drawing/2014/main" id="{97001BCA-0D41-41FD-9C2D-0639DB952A66}"/>
                </a:ext>
              </a:extLst>
            </p:cNvPr>
            <p:cNvSpPr/>
            <p:nvPr/>
          </p:nvSpPr>
          <p:spPr>
            <a:xfrm>
              <a:off x="5030535" y="3198778"/>
              <a:ext cx="208800" cy="39240"/>
            </a:xfrm>
            <a:custGeom>
              <a:avLst/>
              <a:gdLst/>
              <a:ahLst/>
              <a:cxnLst/>
              <a:rect l="l" t="t" r="r" b="b"/>
              <a:pathLst>
                <a:path w="580" h="109" extrusionOk="0">
                  <a:moveTo>
                    <a:pt x="521" y="0"/>
                  </a:moveTo>
                  <a:lnTo>
                    <a:pt x="60" y="0"/>
                  </a:lnTo>
                  <a:cubicBezTo>
                    <a:pt x="27" y="0"/>
                    <a:pt x="0" y="24"/>
                    <a:pt x="0" y="54"/>
                  </a:cubicBezTo>
                  <a:cubicBezTo>
                    <a:pt x="0" y="84"/>
                    <a:pt x="27" y="108"/>
                    <a:pt x="60" y="108"/>
                  </a:cubicBezTo>
                  <a:lnTo>
                    <a:pt x="521" y="109"/>
                  </a:lnTo>
                  <a:cubicBezTo>
                    <a:pt x="553" y="109"/>
                    <a:pt x="580" y="84"/>
                    <a:pt x="580" y="55"/>
                  </a:cubicBezTo>
                  <a:cubicBezTo>
                    <a:pt x="580" y="41"/>
                    <a:pt x="574" y="27"/>
                    <a:pt x="564" y="17"/>
                  </a:cubicBezTo>
                  <a:cubicBezTo>
                    <a:pt x="553" y="7"/>
                    <a:pt x="537" y="0"/>
                    <a:pt x="521"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5" name="Google Shape;1011;p49">
              <a:extLst>
                <a:ext uri="{FF2B5EF4-FFF2-40B4-BE49-F238E27FC236}">
                  <a16:creationId xmlns:a16="http://schemas.microsoft.com/office/drawing/2014/main" id="{E0C2AAAA-6883-49A0-B0DE-783DFDAF035C}"/>
                </a:ext>
              </a:extLst>
            </p:cNvPr>
            <p:cNvSpPr/>
            <p:nvPr/>
          </p:nvSpPr>
          <p:spPr>
            <a:xfrm>
              <a:off x="4143135" y="3573898"/>
              <a:ext cx="31680" cy="49680"/>
            </a:xfrm>
            <a:custGeom>
              <a:avLst/>
              <a:gdLst/>
              <a:ahLst/>
              <a:cxnLst/>
              <a:rect l="l" t="t" r="r" b="b"/>
              <a:pathLst>
                <a:path w="88" h="138" extrusionOk="0">
                  <a:moveTo>
                    <a:pt x="23" y="137"/>
                  </a:moveTo>
                  <a:cubicBezTo>
                    <a:pt x="24" y="138"/>
                    <a:pt x="26" y="138"/>
                    <a:pt x="28" y="138"/>
                  </a:cubicBezTo>
                  <a:cubicBezTo>
                    <a:pt x="48" y="139"/>
                    <a:pt x="72" y="115"/>
                    <a:pt x="83" y="80"/>
                  </a:cubicBezTo>
                  <a:cubicBezTo>
                    <a:pt x="94" y="46"/>
                    <a:pt x="88" y="13"/>
                    <a:pt x="70" y="3"/>
                  </a:cubicBezTo>
                  <a:cubicBezTo>
                    <a:pt x="69" y="2"/>
                    <a:pt x="67" y="1"/>
                    <a:pt x="66" y="1"/>
                  </a:cubicBezTo>
                  <a:cubicBezTo>
                    <a:pt x="45" y="-5"/>
                    <a:pt x="18" y="20"/>
                    <a:pt x="6" y="58"/>
                  </a:cubicBezTo>
                  <a:cubicBezTo>
                    <a:pt x="-6" y="96"/>
                    <a:pt x="1" y="131"/>
                    <a:pt x="23" y="137"/>
                  </a:cubicBezTo>
                  <a:close/>
                </a:path>
              </a:pathLst>
            </a:custGeom>
            <a:solidFill>
              <a:srgbClr val="F5F1EA"/>
            </a:solidFill>
            <a:ln>
              <a:noFill/>
            </a:ln>
          </p:spPr>
          <p:txBody>
            <a:bodyPr spcFirstLastPara="1" wrap="square" lIns="120000" tIns="6233" rIns="120000" bIns="62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6" name="Google Shape;1012;p49">
              <a:extLst>
                <a:ext uri="{FF2B5EF4-FFF2-40B4-BE49-F238E27FC236}">
                  <a16:creationId xmlns:a16="http://schemas.microsoft.com/office/drawing/2014/main" id="{D768E056-9622-4FA5-BF90-FC06F443448C}"/>
                </a:ext>
              </a:extLst>
            </p:cNvPr>
            <p:cNvSpPr/>
            <p:nvPr/>
          </p:nvSpPr>
          <p:spPr>
            <a:xfrm>
              <a:off x="5086335" y="3515577"/>
              <a:ext cx="33120" cy="12240"/>
            </a:xfrm>
            <a:custGeom>
              <a:avLst/>
              <a:gdLst/>
              <a:ahLst/>
              <a:cxnLst/>
              <a:rect l="l" t="t" r="r" b="b"/>
              <a:pathLst>
                <a:path w="92" h="34" extrusionOk="0">
                  <a:moveTo>
                    <a:pt x="92" y="0"/>
                  </a:moveTo>
                  <a:lnTo>
                    <a:pt x="0" y="0"/>
                  </a:lnTo>
                  <a:cubicBezTo>
                    <a:pt x="52" y="76"/>
                    <a:pt x="92" y="0"/>
                    <a:pt x="92" y="0"/>
                  </a:cubicBezTo>
                  <a:close/>
                </a:path>
              </a:pathLst>
            </a:custGeom>
            <a:solidFill>
              <a:srgbClr val="F5F1EA"/>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7" name="Google Shape;1013;p49">
              <a:extLst>
                <a:ext uri="{FF2B5EF4-FFF2-40B4-BE49-F238E27FC236}">
                  <a16:creationId xmlns:a16="http://schemas.microsoft.com/office/drawing/2014/main" id="{A738DF8F-AB8F-4AA7-80B2-F62EFE770A47}"/>
                </a:ext>
              </a:extLst>
            </p:cNvPr>
            <p:cNvSpPr/>
            <p:nvPr/>
          </p:nvSpPr>
          <p:spPr>
            <a:xfrm>
              <a:off x="5265255" y="3103738"/>
              <a:ext cx="381960" cy="351360"/>
            </a:xfrm>
            <a:custGeom>
              <a:avLst/>
              <a:gdLst/>
              <a:ahLst/>
              <a:cxnLst/>
              <a:rect l="l" t="t" r="r" b="b"/>
              <a:pathLst>
                <a:path w="1061" h="976" extrusionOk="0">
                  <a:moveTo>
                    <a:pt x="689" y="632"/>
                  </a:moveTo>
                  <a:cubicBezTo>
                    <a:pt x="679" y="639"/>
                    <a:pt x="665" y="640"/>
                    <a:pt x="654" y="634"/>
                  </a:cubicBezTo>
                  <a:lnTo>
                    <a:pt x="521" y="567"/>
                  </a:lnTo>
                  <a:cubicBezTo>
                    <a:pt x="520" y="566"/>
                    <a:pt x="518" y="566"/>
                    <a:pt x="516" y="567"/>
                  </a:cubicBezTo>
                  <a:lnTo>
                    <a:pt x="384" y="634"/>
                  </a:lnTo>
                  <a:cubicBezTo>
                    <a:pt x="379" y="637"/>
                    <a:pt x="373" y="638"/>
                    <a:pt x="368" y="638"/>
                  </a:cubicBezTo>
                  <a:cubicBezTo>
                    <a:pt x="361" y="638"/>
                    <a:pt x="354" y="636"/>
                    <a:pt x="348" y="632"/>
                  </a:cubicBezTo>
                  <a:cubicBezTo>
                    <a:pt x="337" y="624"/>
                    <a:pt x="332" y="612"/>
                    <a:pt x="334" y="600"/>
                  </a:cubicBezTo>
                  <a:lnTo>
                    <a:pt x="353" y="496"/>
                  </a:lnTo>
                  <a:lnTo>
                    <a:pt x="360" y="458"/>
                  </a:lnTo>
                  <a:cubicBezTo>
                    <a:pt x="360" y="456"/>
                    <a:pt x="360" y="455"/>
                    <a:pt x="359" y="454"/>
                  </a:cubicBezTo>
                  <a:cubicBezTo>
                    <a:pt x="358" y="454"/>
                    <a:pt x="358" y="453"/>
                    <a:pt x="358" y="453"/>
                  </a:cubicBezTo>
                  <a:lnTo>
                    <a:pt x="314" y="411"/>
                  </a:lnTo>
                  <a:lnTo>
                    <a:pt x="273" y="374"/>
                  </a:lnTo>
                  <a:lnTo>
                    <a:pt x="251" y="353"/>
                  </a:lnTo>
                  <a:cubicBezTo>
                    <a:pt x="242" y="344"/>
                    <a:pt x="238" y="331"/>
                    <a:pt x="242" y="319"/>
                  </a:cubicBezTo>
                  <a:cubicBezTo>
                    <a:pt x="246" y="307"/>
                    <a:pt x="257" y="299"/>
                    <a:pt x="270" y="297"/>
                  </a:cubicBezTo>
                  <a:lnTo>
                    <a:pt x="418" y="276"/>
                  </a:lnTo>
                  <a:cubicBezTo>
                    <a:pt x="420" y="276"/>
                    <a:pt x="421" y="275"/>
                    <a:pt x="422" y="273"/>
                  </a:cubicBezTo>
                  <a:lnTo>
                    <a:pt x="488" y="144"/>
                  </a:lnTo>
                  <a:cubicBezTo>
                    <a:pt x="494" y="133"/>
                    <a:pt x="506" y="126"/>
                    <a:pt x="519" y="126"/>
                  </a:cubicBezTo>
                  <a:cubicBezTo>
                    <a:pt x="532" y="126"/>
                    <a:pt x="543" y="133"/>
                    <a:pt x="549" y="144"/>
                  </a:cubicBezTo>
                  <a:lnTo>
                    <a:pt x="615" y="273"/>
                  </a:lnTo>
                  <a:cubicBezTo>
                    <a:pt x="616" y="275"/>
                    <a:pt x="618" y="276"/>
                    <a:pt x="619" y="276"/>
                  </a:cubicBezTo>
                  <a:lnTo>
                    <a:pt x="767" y="297"/>
                  </a:lnTo>
                  <a:cubicBezTo>
                    <a:pt x="780" y="299"/>
                    <a:pt x="791" y="307"/>
                    <a:pt x="795" y="319"/>
                  </a:cubicBezTo>
                  <a:cubicBezTo>
                    <a:pt x="799" y="331"/>
                    <a:pt x="796" y="344"/>
                    <a:pt x="786" y="353"/>
                  </a:cubicBezTo>
                  <a:lnTo>
                    <a:pt x="764" y="374"/>
                  </a:lnTo>
                  <a:lnTo>
                    <a:pt x="723" y="412"/>
                  </a:lnTo>
                  <a:lnTo>
                    <a:pt x="679" y="453"/>
                  </a:lnTo>
                  <a:cubicBezTo>
                    <a:pt x="679" y="453"/>
                    <a:pt x="679" y="454"/>
                    <a:pt x="678" y="454"/>
                  </a:cubicBezTo>
                  <a:cubicBezTo>
                    <a:pt x="678" y="455"/>
                    <a:pt x="677" y="456"/>
                    <a:pt x="677" y="458"/>
                  </a:cubicBezTo>
                  <a:lnTo>
                    <a:pt x="684" y="496"/>
                  </a:lnTo>
                  <a:lnTo>
                    <a:pt x="703" y="600"/>
                  </a:lnTo>
                  <a:cubicBezTo>
                    <a:pt x="705" y="612"/>
                    <a:pt x="700" y="624"/>
                    <a:pt x="689" y="632"/>
                  </a:cubicBezTo>
                  <a:moveTo>
                    <a:pt x="1060" y="148"/>
                  </a:moveTo>
                  <a:cubicBezTo>
                    <a:pt x="1060" y="66"/>
                    <a:pt x="991" y="0"/>
                    <a:pt x="906" y="0"/>
                  </a:cubicBezTo>
                  <a:lnTo>
                    <a:pt x="153" y="2"/>
                  </a:lnTo>
                  <a:cubicBezTo>
                    <a:pt x="128" y="2"/>
                    <a:pt x="105" y="8"/>
                    <a:pt x="84" y="18"/>
                  </a:cubicBezTo>
                  <a:cubicBezTo>
                    <a:pt x="65" y="27"/>
                    <a:pt x="48" y="40"/>
                    <a:pt x="35" y="56"/>
                  </a:cubicBezTo>
                  <a:cubicBezTo>
                    <a:pt x="25" y="67"/>
                    <a:pt x="17" y="79"/>
                    <a:pt x="11" y="93"/>
                  </a:cubicBezTo>
                  <a:cubicBezTo>
                    <a:pt x="4" y="111"/>
                    <a:pt x="-1" y="130"/>
                    <a:pt x="0" y="150"/>
                  </a:cubicBezTo>
                  <a:lnTo>
                    <a:pt x="0" y="374"/>
                  </a:lnTo>
                  <a:lnTo>
                    <a:pt x="0" y="411"/>
                  </a:lnTo>
                  <a:lnTo>
                    <a:pt x="0" y="454"/>
                  </a:lnTo>
                  <a:lnTo>
                    <a:pt x="0" y="496"/>
                  </a:lnTo>
                  <a:lnTo>
                    <a:pt x="1" y="630"/>
                  </a:lnTo>
                  <a:cubicBezTo>
                    <a:pt x="1" y="712"/>
                    <a:pt x="70" y="778"/>
                    <a:pt x="155" y="778"/>
                  </a:cubicBezTo>
                  <a:lnTo>
                    <a:pt x="317" y="777"/>
                  </a:lnTo>
                  <a:lnTo>
                    <a:pt x="524" y="976"/>
                  </a:lnTo>
                  <a:lnTo>
                    <a:pt x="730" y="776"/>
                  </a:lnTo>
                  <a:lnTo>
                    <a:pt x="822" y="776"/>
                  </a:lnTo>
                  <a:lnTo>
                    <a:pt x="861" y="776"/>
                  </a:lnTo>
                  <a:lnTo>
                    <a:pt x="898" y="776"/>
                  </a:lnTo>
                  <a:lnTo>
                    <a:pt x="900" y="776"/>
                  </a:lnTo>
                  <a:lnTo>
                    <a:pt x="908" y="776"/>
                  </a:lnTo>
                  <a:cubicBezTo>
                    <a:pt x="918" y="776"/>
                    <a:pt x="928" y="775"/>
                    <a:pt x="938" y="773"/>
                  </a:cubicBezTo>
                  <a:cubicBezTo>
                    <a:pt x="952" y="770"/>
                    <a:pt x="965" y="766"/>
                    <a:pt x="977" y="760"/>
                  </a:cubicBezTo>
                  <a:cubicBezTo>
                    <a:pt x="1027" y="736"/>
                    <a:pt x="1062" y="685"/>
                    <a:pt x="1061" y="627"/>
                  </a:cubicBezTo>
                  <a:lnTo>
                    <a:pt x="1061" y="374"/>
                  </a:lnTo>
                  <a:lnTo>
                    <a:pt x="1060" y="148"/>
                  </a:ln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8" name="Google Shape;1014;p49">
              <a:extLst>
                <a:ext uri="{FF2B5EF4-FFF2-40B4-BE49-F238E27FC236}">
                  <a16:creationId xmlns:a16="http://schemas.microsoft.com/office/drawing/2014/main" id="{D51F2D3F-DB54-4486-BF86-A33118C653F7}"/>
                </a:ext>
              </a:extLst>
            </p:cNvPr>
            <p:cNvSpPr/>
            <p:nvPr/>
          </p:nvSpPr>
          <p:spPr>
            <a:xfrm>
              <a:off x="4153215" y="3574977"/>
              <a:ext cx="78120" cy="73440"/>
            </a:xfrm>
            <a:custGeom>
              <a:avLst/>
              <a:gdLst/>
              <a:ahLst/>
              <a:cxnLst/>
              <a:rect l="l" t="t" r="r" b="b"/>
              <a:pathLst>
                <a:path w="217" h="204" extrusionOk="0">
                  <a:moveTo>
                    <a:pt x="42" y="0"/>
                  </a:moveTo>
                  <a:cubicBezTo>
                    <a:pt x="60" y="10"/>
                    <a:pt x="66" y="43"/>
                    <a:pt x="55" y="77"/>
                  </a:cubicBezTo>
                  <a:cubicBezTo>
                    <a:pt x="44" y="112"/>
                    <a:pt x="20" y="136"/>
                    <a:pt x="0" y="135"/>
                  </a:cubicBezTo>
                  <a:cubicBezTo>
                    <a:pt x="41" y="147"/>
                    <a:pt x="76" y="162"/>
                    <a:pt x="106" y="175"/>
                  </a:cubicBezTo>
                  <a:cubicBezTo>
                    <a:pt x="128" y="185"/>
                    <a:pt x="148" y="195"/>
                    <a:pt x="162" y="204"/>
                  </a:cubicBezTo>
                  <a:cubicBezTo>
                    <a:pt x="172" y="185"/>
                    <a:pt x="181" y="164"/>
                    <a:pt x="189" y="143"/>
                  </a:cubicBezTo>
                  <a:cubicBezTo>
                    <a:pt x="189" y="142"/>
                    <a:pt x="190" y="141"/>
                    <a:pt x="190" y="139"/>
                  </a:cubicBezTo>
                  <a:cubicBezTo>
                    <a:pt x="193" y="133"/>
                    <a:pt x="195" y="126"/>
                    <a:pt x="197" y="119"/>
                  </a:cubicBezTo>
                  <a:cubicBezTo>
                    <a:pt x="199" y="112"/>
                    <a:pt x="201" y="105"/>
                    <a:pt x="203" y="99"/>
                  </a:cubicBezTo>
                  <a:cubicBezTo>
                    <a:pt x="204" y="97"/>
                    <a:pt x="204" y="96"/>
                    <a:pt x="204" y="95"/>
                  </a:cubicBezTo>
                  <a:cubicBezTo>
                    <a:pt x="210" y="73"/>
                    <a:pt x="214" y="51"/>
                    <a:pt x="217" y="30"/>
                  </a:cubicBezTo>
                  <a:cubicBezTo>
                    <a:pt x="200" y="29"/>
                    <a:pt x="178" y="27"/>
                    <a:pt x="153" y="24"/>
                  </a:cubicBezTo>
                  <a:cubicBezTo>
                    <a:pt x="121" y="19"/>
                    <a:pt x="84" y="12"/>
                    <a:pt x="42" y="0"/>
                  </a:cubicBezTo>
                  <a:close/>
                </a:path>
              </a:pathLst>
            </a:custGeom>
            <a:solidFill>
              <a:srgbClr val="E9E2D4"/>
            </a:solidFill>
            <a:ln>
              <a:noFill/>
            </a:ln>
          </p:spPr>
          <p:txBody>
            <a:bodyPr spcFirstLastPara="1" wrap="square" lIns="120000" tIns="37900" rIns="120000" bIns="379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29" name="Google Shape;1015;p49">
              <a:extLst>
                <a:ext uri="{FF2B5EF4-FFF2-40B4-BE49-F238E27FC236}">
                  <a16:creationId xmlns:a16="http://schemas.microsoft.com/office/drawing/2014/main" id="{33FFFE63-782D-433F-A67B-ADE007E78901}"/>
                </a:ext>
              </a:extLst>
            </p:cNvPr>
            <p:cNvSpPr/>
            <p:nvPr/>
          </p:nvSpPr>
          <p:spPr>
            <a:xfrm>
              <a:off x="4301895" y="3703857"/>
              <a:ext cx="71640" cy="114840"/>
            </a:xfrm>
            <a:custGeom>
              <a:avLst/>
              <a:gdLst/>
              <a:ahLst/>
              <a:cxnLst/>
              <a:rect l="l" t="t" r="r" b="b"/>
              <a:pathLst>
                <a:path w="199" h="319" extrusionOk="0">
                  <a:moveTo>
                    <a:pt x="57" y="0"/>
                  </a:moveTo>
                  <a:cubicBezTo>
                    <a:pt x="46" y="26"/>
                    <a:pt x="33" y="54"/>
                    <a:pt x="21" y="79"/>
                  </a:cubicBezTo>
                  <a:cubicBezTo>
                    <a:pt x="14" y="94"/>
                    <a:pt x="7" y="108"/>
                    <a:pt x="0" y="121"/>
                  </a:cubicBezTo>
                  <a:lnTo>
                    <a:pt x="2" y="122"/>
                  </a:lnTo>
                  <a:lnTo>
                    <a:pt x="5" y="119"/>
                  </a:lnTo>
                  <a:lnTo>
                    <a:pt x="64" y="156"/>
                  </a:lnTo>
                  <a:cubicBezTo>
                    <a:pt x="80" y="167"/>
                    <a:pt x="91" y="183"/>
                    <a:pt x="92" y="200"/>
                  </a:cubicBezTo>
                  <a:cubicBezTo>
                    <a:pt x="93" y="217"/>
                    <a:pt x="83" y="229"/>
                    <a:pt x="65" y="234"/>
                  </a:cubicBezTo>
                  <a:cubicBezTo>
                    <a:pt x="61" y="235"/>
                    <a:pt x="57" y="236"/>
                    <a:pt x="53" y="236"/>
                  </a:cubicBezTo>
                  <a:cubicBezTo>
                    <a:pt x="52" y="236"/>
                    <a:pt x="52" y="236"/>
                    <a:pt x="52" y="236"/>
                  </a:cubicBezTo>
                  <a:cubicBezTo>
                    <a:pt x="56" y="245"/>
                    <a:pt x="62" y="262"/>
                    <a:pt x="57" y="276"/>
                  </a:cubicBezTo>
                  <a:cubicBezTo>
                    <a:pt x="54" y="285"/>
                    <a:pt x="47" y="291"/>
                    <a:pt x="37" y="295"/>
                  </a:cubicBezTo>
                  <a:cubicBezTo>
                    <a:pt x="33" y="296"/>
                    <a:pt x="28" y="297"/>
                    <a:pt x="24" y="297"/>
                  </a:cubicBezTo>
                  <a:cubicBezTo>
                    <a:pt x="26" y="302"/>
                    <a:pt x="30" y="310"/>
                    <a:pt x="31" y="318"/>
                  </a:cubicBezTo>
                  <a:cubicBezTo>
                    <a:pt x="43" y="319"/>
                    <a:pt x="54" y="319"/>
                    <a:pt x="65" y="319"/>
                  </a:cubicBezTo>
                  <a:cubicBezTo>
                    <a:pt x="73" y="319"/>
                    <a:pt x="81" y="319"/>
                    <a:pt x="87" y="315"/>
                  </a:cubicBezTo>
                  <a:cubicBezTo>
                    <a:pt x="93" y="311"/>
                    <a:pt x="97" y="306"/>
                    <a:pt x="101" y="300"/>
                  </a:cubicBezTo>
                  <a:cubicBezTo>
                    <a:pt x="118" y="273"/>
                    <a:pt x="129" y="242"/>
                    <a:pt x="139" y="212"/>
                  </a:cubicBezTo>
                  <a:cubicBezTo>
                    <a:pt x="154" y="168"/>
                    <a:pt x="177" y="103"/>
                    <a:pt x="198" y="41"/>
                  </a:cubicBezTo>
                  <a:cubicBezTo>
                    <a:pt x="198" y="39"/>
                    <a:pt x="199" y="38"/>
                    <a:pt x="199" y="36"/>
                  </a:cubicBezTo>
                  <a:cubicBezTo>
                    <a:pt x="198" y="36"/>
                    <a:pt x="198" y="36"/>
                    <a:pt x="197" y="36"/>
                  </a:cubicBezTo>
                  <a:cubicBezTo>
                    <a:pt x="194" y="36"/>
                    <a:pt x="192" y="36"/>
                    <a:pt x="189" y="35"/>
                  </a:cubicBezTo>
                  <a:lnTo>
                    <a:pt x="126" y="18"/>
                  </a:lnTo>
                  <a:lnTo>
                    <a:pt x="57" y="0"/>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0" name="Google Shape;1016;p49">
              <a:extLst>
                <a:ext uri="{FF2B5EF4-FFF2-40B4-BE49-F238E27FC236}">
                  <a16:creationId xmlns:a16="http://schemas.microsoft.com/office/drawing/2014/main" id="{8B7EBE37-89BC-4126-9657-ECF1FC37318E}"/>
                </a:ext>
              </a:extLst>
            </p:cNvPr>
            <p:cNvSpPr/>
            <p:nvPr/>
          </p:nvSpPr>
          <p:spPr>
            <a:xfrm>
              <a:off x="4183455" y="3526018"/>
              <a:ext cx="167400" cy="184680"/>
            </a:xfrm>
            <a:custGeom>
              <a:avLst/>
              <a:gdLst/>
              <a:ahLst/>
              <a:cxnLst/>
              <a:rect l="l" t="t" r="r" b="b"/>
              <a:pathLst>
                <a:path w="465" h="513" extrusionOk="0">
                  <a:moveTo>
                    <a:pt x="208" y="88"/>
                  </a:moveTo>
                  <a:cubicBezTo>
                    <a:pt x="204" y="84"/>
                    <a:pt x="205" y="79"/>
                    <a:pt x="209" y="76"/>
                  </a:cubicBezTo>
                  <a:cubicBezTo>
                    <a:pt x="213" y="73"/>
                    <a:pt x="218" y="73"/>
                    <a:pt x="222" y="77"/>
                  </a:cubicBezTo>
                  <a:cubicBezTo>
                    <a:pt x="279" y="145"/>
                    <a:pt x="368" y="197"/>
                    <a:pt x="414" y="221"/>
                  </a:cubicBezTo>
                  <a:cubicBezTo>
                    <a:pt x="431" y="230"/>
                    <a:pt x="443" y="235"/>
                    <a:pt x="443" y="235"/>
                  </a:cubicBezTo>
                  <a:cubicBezTo>
                    <a:pt x="444" y="236"/>
                    <a:pt x="444" y="236"/>
                    <a:pt x="445" y="236"/>
                  </a:cubicBezTo>
                  <a:cubicBezTo>
                    <a:pt x="448" y="239"/>
                    <a:pt x="449" y="243"/>
                    <a:pt x="448" y="247"/>
                  </a:cubicBezTo>
                  <a:cubicBezTo>
                    <a:pt x="446" y="250"/>
                    <a:pt x="443" y="252"/>
                    <a:pt x="440" y="252"/>
                  </a:cubicBezTo>
                  <a:lnTo>
                    <a:pt x="439" y="252"/>
                  </a:lnTo>
                  <a:cubicBezTo>
                    <a:pt x="438" y="252"/>
                    <a:pt x="437" y="252"/>
                    <a:pt x="435" y="251"/>
                  </a:cubicBezTo>
                  <a:cubicBezTo>
                    <a:pt x="434" y="250"/>
                    <a:pt x="421" y="244"/>
                    <a:pt x="402" y="234"/>
                  </a:cubicBezTo>
                  <a:cubicBezTo>
                    <a:pt x="354" y="209"/>
                    <a:pt x="266" y="157"/>
                    <a:pt x="208" y="88"/>
                  </a:cubicBezTo>
                  <a:moveTo>
                    <a:pt x="360" y="470"/>
                  </a:moveTo>
                  <a:cubicBezTo>
                    <a:pt x="366" y="469"/>
                    <a:pt x="372" y="467"/>
                    <a:pt x="378" y="464"/>
                  </a:cubicBezTo>
                  <a:cubicBezTo>
                    <a:pt x="389" y="458"/>
                    <a:pt x="399" y="448"/>
                    <a:pt x="408" y="437"/>
                  </a:cubicBezTo>
                  <a:cubicBezTo>
                    <a:pt x="412" y="432"/>
                    <a:pt x="416" y="426"/>
                    <a:pt x="419" y="420"/>
                  </a:cubicBezTo>
                  <a:cubicBezTo>
                    <a:pt x="433" y="397"/>
                    <a:pt x="442" y="371"/>
                    <a:pt x="448" y="352"/>
                  </a:cubicBezTo>
                  <a:cubicBezTo>
                    <a:pt x="479" y="249"/>
                    <a:pt x="457" y="220"/>
                    <a:pt x="457" y="220"/>
                  </a:cubicBezTo>
                  <a:cubicBezTo>
                    <a:pt x="455" y="219"/>
                    <a:pt x="452" y="218"/>
                    <a:pt x="450" y="217"/>
                  </a:cubicBezTo>
                  <a:cubicBezTo>
                    <a:pt x="444" y="213"/>
                    <a:pt x="438" y="210"/>
                    <a:pt x="432" y="206"/>
                  </a:cubicBezTo>
                  <a:cubicBezTo>
                    <a:pt x="340" y="153"/>
                    <a:pt x="242" y="58"/>
                    <a:pt x="184" y="0"/>
                  </a:cubicBezTo>
                  <a:cubicBezTo>
                    <a:pt x="185" y="1"/>
                    <a:pt x="185" y="2"/>
                    <a:pt x="185" y="4"/>
                  </a:cubicBezTo>
                  <a:cubicBezTo>
                    <a:pt x="187" y="9"/>
                    <a:pt x="184" y="13"/>
                    <a:pt x="179" y="14"/>
                  </a:cubicBezTo>
                  <a:lnTo>
                    <a:pt x="179" y="14"/>
                  </a:lnTo>
                  <a:cubicBezTo>
                    <a:pt x="194" y="85"/>
                    <a:pt x="188" y="175"/>
                    <a:pt x="159" y="268"/>
                  </a:cubicBezTo>
                  <a:cubicBezTo>
                    <a:pt x="125" y="377"/>
                    <a:pt x="65" y="465"/>
                    <a:pt x="0" y="513"/>
                  </a:cubicBezTo>
                  <a:cubicBezTo>
                    <a:pt x="78" y="500"/>
                    <a:pt x="242" y="473"/>
                    <a:pt x="347" y="470"/>
                  </a:cubicBezTo>
                  <a:cubicBezTo>
                    <a:pt x="352" y="470"/>
                    <a:pt x="356" y="470"/>
                    <a:pt x="360" y="470"/>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1" name="Google Shape;1017;p49">
              <a:extLst>
                <a:ext uri="{FF2B5EF4-FFF2-40B4-BE49-F238E27FC236}">
                  <a16:creationId xmlns:a16="http://schemas.microsoft.com/office/drawing/2014/main" id="{91F8BAD3-617D-4855-AD7E-D6E7D12D808A}"/>
                </a:ext>
              </a:extLst>
            </p:cNvPr>
            <p:cNvSpPr/>
            <p:nvPr/>
          </p:nvSpPr>
          <p:spPr>
            <a:xfrm>
              <a:off x="5457135" y="3842458"/>
              <a:ext cx="199800" cy="187560"/>
            </a:xfrm>
            <a:custGeom>
              <a:avLst/>
              <a:gdLst/>
              <a:ahLst/>
              <a:cxnLst/>
              <a:rect l="l" t="t" r="r" b="b"/>
              <a:pathLst>
                <a:path w="555" h="521" extrusionOk="0">
                  <a:moveTo>
                    <a:pt x="443" y="27"/>
                  </a:moveTo>
                  <a:lnTo>
                    <a:pt x="404" y="61"/>
                  </a:lnTo>
                  <a:lnTo>
                    <a:pt x="367" y="93"/>
                  </a:lnTo>
                  <a:lnTo>
                    <a:pt x="365" y="95"/>
                  </a:lnTo>
                  <a:lnTo>
                    <a:pt x="327" y="127"/>
                  </a:lnTo>
                  <a:lnTo>
                    <a:pt x="288" y="161"/>
                  </a:lnTo>
                  <a:lnTo>
                    <a:pt x="2" y="408"/>
                  </a:lnTo>
                  <a:lnTo>
                    <a:pt x="0" y="405"/>
                  </a:lnTo>
                  <a:lnTo>
                    <a:pt x="98" y="521"/>
                  </a:lnTo>
                  <a:lnTo>
                    <a:pt x="124" y="498"/>
                  </a:lnTo>
                  <a:lnTo>
                    <a:pt x="288" y="351"/>
                  </a:lnTo>
                  <a:lnTo>
                    <a:pt x="327" y="315"/>
                  </a:lnTo>
                  <a:lnTo>
                    <a:pt x="365" y="282"/>
                  </a:lnTo>
                  <a:lnTo>
                    <a:pt x="367" y="280"/>
                  </a:lnTo>
                  <a:lnTo>
                    <a:pt x="404" y="247"/>
                  </a:lnTo>
                  <a:lnTo>
                    <a:pt x="443" y="212"/>
                  </a:lnTo>
                  <a:lnTo>
                    <a:pt x="539" y="125"/>
                  </a:lnTo>
                  <a:lnTo>
                    <a:pt x="555" y="111"/>
                  </a:lnTo>
                  <a:cubicBezTo>
                    <a:pt x="555" y="111"/>
                    <a:pt x="530" y="68"/>
                    <a:pt x="475" y="0"/>
                  </a:cubicBezTo>
                  <a:lnTo>
                    <a:pt x="443" y="2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2" name="Google Shape;1018;p49">
              <a:extLst>
                <a:ext uri="{FF2B5EF4-FFF2-40B4-BE49-F238E27FC236}">
                  <a16:creationId xmlns:a16="http://schemas.microsoft.com/office/drawing/2014/main" id="{3B2DF9D7-E40A-4844-BF04-1D3E7BEDF388}"/>
                </a:ext>
              </a:extLst>
            </p:cNvPr>
            <p:cNvSpPr/>
            <p:nvPr/>
          </p:nvSpPr>
          <p:spPr>
            <a:xfrm>
              <a:off x="5065455" y="3603057"/>
              <a:ext cx="561600" cy="589320"/>
            </a:xfrm>
            <a:custGeom>
              <a:avLst/>
              <a:gdLst/>
              <a:ahLst/>
              <a:cxnLst/>
              <a:rect l="l" t="t" r="r" b="b"/>
              <a:pathLst>
                <a:path w="1560" h="1637" extrusionOk="0">
                  <a:moveTo>
                    <a:pt x="1085" y="1067"/>
                  </a:moveTo>
                  <a:lnTo>
                    <a:pt x="1376" y="816"/>
                  </a:lnTo>
                  <a:lnTo>
                    <a:pt x="1415" y="782"/>
                  </a:lnTo>
                  <a:lnTo>
                    <a:pt x="1453" y="749"/>
                  </a:lnTo>
                  <a:lnTo>
                    <a:pt x="1455" y="748"/>
                  </a:lnTo>
                  <a:lnTo>
                    <a:pt x="1492" y="715"/>
                  </a:lnTo>
                  <a:lnTo>
                    <a:pt x="1531" y="681"/>
                  </a:lnTo>
                  <a:lnTo>
                    <a:pt x="1558" y="659"/>
                  </a:lnTo>
                  <a:lnTo>
                    <a:pt x="1560" y="661"/>
                  </a:lnTo>
                  <a:cubicBezTo>
                    <a:pt x="1551" y="650"/>
                    <a:pt x="1542" y="639"/>
                    <a:pt x="1531" y="627"/>
                  </a:cubicBezTo>
                  <a:cubicBezTo>
                    <a:pt x="1519" y="613"/>
                    <a:pt x="1506" y="598"/>
                    <a:pt x="1492" y="583"/>
                  </a:cubicBezTo>
                  <a:cubicBezTo>
                    <a:pt x="1480" y="571"/>
                    <a:pt x="1468" y="558"/>
                    <a:pt x="1455" y="545"/>
                  </a:cubicBezTo>
                  <a:cubicBezTo>
                    <a:pt x="1454" y="544"/>
                    <a:pt x="1453" y="543"/>
                    <a:pt x="1453" y="543"/>
                  </a:cubicBezTo>
                  <a:cubicBezTo>
                    <a:pt x="1441" y="531"/>
                    <a:pt x="1429" y="519"/>
                    <a:pt x="1415" y="506"/>
                  </a:cubicBezTo>
                  <a:cubicBezTo>
                    <a:pt x="1403" y="495"/>
                    <a:pt x="1390" y="483"/>
                    <a:pt x="1376" y="470"/>
                  </a:cubicBezTo>
                  <a:cubicBezTo>
                    <a:pt x="1258" y="364"/>
                    <a:pt x="1096" y="246"/>
                    <a:pt x="881" y="142"/>
                  </a:cubicBezTo>
                  <a:cubicBezTo>
                    <a:pt x="733" y="65"/>
                    <a:pt x="591" y="21"/>
                    <a:pt x="461" y="0"/>
                  </a:cubicBezTo>
                  <a:cubicBezTo>
                    <a:pt x="463" y="11"/>
                    <a:pt x="464" y="22"/>
                    <a:pt x="463" y="28"/>
                  </a:cubicBezTo>
                  <a:cubicBezTo>
                    <a:pt x="447" y="118"/>
                    <a:pt x="410" y="155"/>
                    <a:pt x="388" y="177"/>
                  </a:cubicBezTo>
                  <a:lnTo>
                    <a:pt x="383" y="182"/>
                  </a:lnTo>
                  <a:cubicBezTo>
                    <a:pt x="378" y="186"/>
                    <a:pt x="373" y="189"/>
                    <a:pt x="368" y="189"/>
                  </a:cubicBezTo>
                  <a:cubicBezTo>
                    <a:pt x="367" y="189"/>
                    <a:pt x="367" y="189"/>
                    <a:pt x="367" y="189"/>
                  </a:cubicBezTo>
                  <a:cubicBezTo>
                    <a:pt x="361" y="188"/>
                    <a:pt x="355" y="186"/>
                    <a:pt x="351" y="181"/>
                  </a:cubicBezTo>
                  <a:lnTo>
                    <a:pt x="274" y="106"/>
                  </a:lnTo>
                  <a:cubicBezTo>
                    <a:pt x="94" y="433"/>
                    <a:pt x="64" y="1268"/>
                    <a:pt x="62" y="1325"/>
                  </a:cubicBezTo>
                  <a:cubicBezTo>
                    <a:pt x="275" y="1393"/>
                    <a:pt x="511" y="1345"/>
                    <a:pt x="514" y="1345"/>
                  </a:cubicBezTo>
                  <a:lnTo>
                    <a:pt x="516" y="1352"/>
                  </a:lnTo>
                  <a:cubicBezTo>
                    <a:pt x="514" y="1352"/>
                    <a:pt x="432" y="1369"/>
                    <a:pt x="321" y="1369"/>
                  </a:cubicBezTo>
                  <a:cubicBezTo>
                    <a:pt x="242" y="1369"/>
                    <a:pt x="149" y="1361"/>
                    <a:pt x="60" y="1332"/>
                  </a:cubicBezTo>
                  <a:cubicBezTo>
                    <a:pt x="10" y="1440"/>
                    <a:pt x="-2" y="1548"/>
                    <a:pt x="0" y="1637"/>
                  </a:cubicBezTo>
                  <a:lnTo>
                    <a:pt x="880" y="1637"/>
                  </a:lnTo>
                  <a:cubicBezTo>
                    <a:pt x="884" y="1545"/>
                    <a:pt x="833" y="1459"/>
                    <a:pt x="833" y="1459"/>
                  </a:cubicBezTo>
                  <a:lnTo>
                    <a:pt x="869" y="812"/>
                  </a:lnTo>
                  <a:lnTo>
                    <a:pt x="866" y="814"/>
                  </a:lnTo>
                  <a:lnTo>
                    <a:pt x="725" y="664"/>
                  </a:lnTo>
                  <a:lnTo>
                    <a:pt x="731" y="659"/>
                  </a:lnTo>
                  <a:lnTo>
                    <a:pt x="872" y="809"/>
                  </a:lnTo>
                  <a:lnTo>
                    <a:pt x="869" y="812"/>
                  </a:lnTo>
                  <a:lnTo>
                    <a:pt x="1085" y="1067"/>
                  </a:ln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3" name="Google Shape;1019;p49">
              <a:extLst>
                <a:ext uri="{FF2B5EF4-FFF2-40B4-BE49-F238E27FC236}">
                  <a16:creationId xmlns:a16="http://schemas.microsoft.com/office/drawing/2014/main" id="{5320BA82-B4EB-49F9-BD9C-F2E05B2B845B}"/>
                </a:ext>
              </a:extLst>
            </p:cNvPr>
            <p:cNvSpPr/>
            <p:nvPr/>
          </p:nvSpPr>
          <p:spPr>
            <a:xfrm>
              <a:off x="4785735" y="3590457"/>
              <a:ext cx="374400" cy="601920"/>
            </a:xfrm>
            <a:custGeom>
              <a:avLst/>
              <a:gdLst/>
              <a:ahLst/>
              <a:cxnLst/>
              <a:rect l="l" t="t" r="r" b="b"/>
              <a:pathLst>
                <a:path w="1040" h="1672" extrusionOk="0">
                  <a:moveTo>
                    <a:pt x="829" y="1365"/>
                  </a:moveTo>
                  <a:cubicBezTo>
                    <a:pt x="783" y="1350"/>
                    <a:pt x="739" y="1329"/>
                    <a:pt x="698" y="1301"/>
                  </a:cubicBezTo>
                  <a:cubicBezTo>
                    <a:pt x="585" y="1225"/>
                    <a:pt x="518" y="1109"/>
                    <a:pt x="497" y="955"/>
                  </a:cubicBezTo>
                  <a:lnTo>
                    <a:pt x="505" y="954"/>
                  </a:lnTo>
                  <a:cubicBezTo>
                    <a:pt x="526" y="1105"/>
                    <a:pt x="592" y="1220"/>
                    <a:pt x="702" y="1295"/>
                  </a:cubicBezTo>
                  <a:cubicBezTo>
                    <a:pt x="742" y="1322"/>
                    <a:pt x="786" y="1342"/>
                    <a:pt x="831" y="1357"/>
                  </a:cubicBezTo>
                  <a:cubicBezTo>
                    <a:pt x="833" y="1284"/>
                    <a:pt x="865" y="476"/>
                    <a:pt x="1040" y="146"/>
                  </a:cubicBezTo>
                  <a:lnTo>
                    <a:pt x="965" y="191"/>
                  </a:lnTo>
                  <a:cubicBezTo>
                    <a:pt x="960" y="196"/>
                    <a:pt x="951" y="197"/>
                    <a:pt x="943" y="194"/>
                  </a:cubicBezTo>
                  <a:cubicBezTo>
                    <a:pt x="935" y="191"/>
                    <a:pt x="929" y="183"/>
                    <a:pt x="929" y="174"/>
                  </a:cubicBezTo>
                  <a:cubicBezTo>
                    <a:pt x="928" y="158"/>
                    <a:pt x="930" y="141"/>
                    <a:pt x="934" y="125"/>
                  </a:cubicBezTo>
                  <a:cubicBezTo>
                    <a:pt x="939" y="102"/>
                    <a:pt x="947" y="80"/>
                    <a:pt x="953" y="62"/>
                  </a:cubicBezTo>
                  <a:lnTo>
                    <a:pt x="954" y="60"/>
                  </a:lnTo>
                  <a:cubicBezTo>
                    <a:pt x="961" y="45"/>
                    <a:pt x="970" y="30"/>
                    <a:pt x="980" y="19"/>
                  </a:cubicBezTo>
                  <a:cubicBezTo>
                    <a:pt x="986" y="11"/>
                    <a:pt x="993" y="5"/>
                    <a:pt x="1000" y="0"/>
                  </a:cubicBezTo>
                  <a:cubicBezTo>
                    <a:pt x="994" y="2"/>
                    <a:pt x="989" y="4"/>
                    <a:pt x="983" y="8"/>
                  </a:cubicBezTo>
                  <a:cubicBezTo>
                    <a:pt x="978" y="11"/>
                    <a:pt x="973" y="15"/>
                    <a:pt x="968" y="19"/>
                  </a:cubicBezTo>
                  <a:cubicBezTo>
                    <a:pt x="781" y="28"/>
                    <a:pt x="638" y="75"/>
                    <a:pt x="568" y="103"/>
                  </a:cubicBezTo>
                  <a:lnTo>
                    <a:pt x="568" y="103"/>
                  </a:lnTo>
                  <a:cubicBezTo>
                    <a:pt x="568" y="103"/>
                    <a:pt x="559" y="106"/>
                    <a:pt x="540" y="115"/>
                  </a:cubicBezTo>
                  <a:cubicBezTo>
                    <a:pt x="527" y="121"/>
                    <a:pt x="520" y="125"/>
                    <a:pt x="520" y="125"/>
                  </a:cubicBezTo>
                  <a:cubicBezTo>
                    <a:pt x="520" y="125"/>
                    <a:pt x="519" y="126"/>
                    <a:pt x="517" y="127"/>
                  </a:cubicBezTo>
                  <a:cubicBezTo>
                    <a:pt x="435" y="171"/>
                    <a:pt x="254" y="291"/>
                    <a:pt x="0" y="589"/>
                  </a:cubicBezTo>
                  <a:lnTo>
                    <a:pt x="318" y="804"/>
                  </a:lnTo>
                  <a:cubicBezTo>
                    <a:pt x="323" y="755"/>
                    <a:pt x="329" y="711"/>
                    <a:pt x="336" y="673"/>
                  </a:cubicBezTo>
                  <a:cubicBezTo>
                    <a:pt x="356" y="553"/>
                    <a:pt x="378" y="485"/>
                    <a:pt x="378" y="484"/>
                  </a:cubicBezTo>
                  <a:lnTo>
                    <a:pt x="386" y="487"/>
                  </a:lnTo>
                  <a:cubicBezTo>
                    <a:pt x="385" y="488"/>
                    <a:pt x="347" y="608"/>
                    <a:pt x="325" y="813"/>
                  </a:cubicBezTo>
                  <a:cubicBezTo>
                    <a:pt x="320" y="861"/>
                    <a:pt x="315" y="914"/>
                    <a:pt x="313" y="971"/>
                  </a:cubicBezTo>
                  <a:lnTo>
                    <a:pt x="309" y="971"/>
                  </a:lnTo>
                  <a:lnTo>
                    <a:pt x="309" y="971"/>
                  </a:lnTo>
                  <a:cubicBezTo>
                    <a:pt x="307" y="1005"/>
                    <a:pt x="305" y="1039"/>
                    <a:pt x="303" y="1072"/>
                  </a:cubicBezTo>
                  <a:cubicBezTo>
                    <a:pt x="292" y="1285"/>
                    <a:pt x="291" y="1461"/>
                    <a:pt x="291" y="1461"/>
                  </a:cubicBezTo>
                  <a:cubicBezTo>
                    <a:pt x="291" y="1461"/>
                    <a:pt x="206" y="1574"/>
                    <a:pt x="214" y="1672"/>
                  </a:cubicBezTo>
                  <a:lnTo>
                    <a:pt x="769" y="1672"/>
                  </a:lnTo>
                  <a:cubicBezTo>
                    <a:pt x="767" y="1583"/>
                    <a:pt x="779" y="1474"/>
                    <a:pt x="829" y="1365"/>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4" name="Google Shape;1020;p49">
              <a:extLst>
                <a:ext uri="{FF2B5EF4-FFF2-40B4-BE49-F238E27FC236}">
                  <a16:creationId xmlns:a16="http://schemas.microsoft.com/office/drawing/2014/main" id="{51F20FD7-264F-4A8D-A60B-88EEE9DADB07}"/>
                </a:ext>
              </a:extLst>
            </p:cNvPr>
            <p:cNvSpPr/>
            <p:nvPr/>
          </p:nvSpPr>
          <p:spPr>
            <a:xfrm>
              <a:off x="4758015" y="3803578"/>
              <a:ext cx="141840" cy="135360"/>
            </a:xfrm>
            <a:custGeom>
              <a:avLst/>
              <a:gdLst/>
              <a:ahLst/>
              <a:cxnLst/>
              <a:rect l="l" t="t" r="r" b="b"/>
              <a:pathLst>
                <a:path w="394" h="376" extrusionOk="0">
                  <a:moveTo>
                    <a:pt x="394" y="221"/>
                  </a:moveTo>
                  <a:lnTo>
                    <a:pt x="85" y="12"/>
                  </a:lnTo>
                  <a:lnTo>
                    <a:pt x="73" y="3"/>
                  </a:lnTo>
                  <a:lnTo>
                    <a:pt x="75" y="0"/>
                  </a:lnTo>
                  <a:cubicBezTo>
                    <a:pt x="50" y="29"/>
                    <a:pt x="25" y="59"/>
                    <a:pt x="0" y="92"/>
                  </a:cubicBezTo>
                  <a:cubicBezTo>
                    <a:pt x="0" y="92"/>
                    <a:pt x="2" y="93"/>
                    <a:pt x="6" y="97"/>
                  </a:cubicBezTo>
                  <a:cubicBezTo>
                    <a:pt x="43" y="127"/>
                    <a:pt x="244" y="290"/>
                    <a:pt x="382" y="376"/>
                  </a:cubicBezTo>
                  <a:cubicBezTo>
                    <a:pt x="385" y="320"/>
                    <a:pt x="389" y="268"/>
                    <a:pt x="394" y="221"/>
                  </a:cubicBezTo>
                  <a:close/>
                </a:path>
              </a:pathLst>
            </a:custGeom>
            <a:solidFill>
              <a:srgbClr val="C7D0D1"/>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5" name="Google Shape;1021;p49">
              <a:extLst>
                <a:ext uri="{FF2B5EF4-FFF2-40B4-BE49-F238E27FC236}">
                  <a16:creationId xmlns:a16="http://schemas.microsoft.com/office/drawing/2014/main" id="{0A256BDD-24E9-478D-BA52-58DEFECDF880}"/>
                </a:ext>
              </a:extLst>
            </p:cNvPr>
            <p:cNvSpPr/>
            <p:nvPr/>
          </p:nvSpPr>
          <p:spPr>
            <a:xfrm>
              <a:off x="5123055" y="3589018"/>
              <a:ext cx="106560" cy="79200"/>
            </a:xfrm>
            <a:custGeom>
              <a:avLst/>
              <a:gdLst/>
              <a:ahLst/>
              <a:cxnLst/>
              <a:rect l="l" t="t" r="r" b="b"/>
              <a:pathLst>
                <a:path w="296" h="220" extrusionOk="0">
                  <a:moveTo>
                    <a:pt x="53" y="22"/>
                  </a:moveTo>
                  <a:cubicBezTo>
                    <a:pt x="42" y="34"/>
                    <a:pt x="32" y="50"/>
                    <a:pt x="24" y="67"/>
                  </a:cubicBezTo>
                  <a:lnTo>
                    <a:pt x="24" y="69"/>
                  </a:lnTo>
                  <a:cubicBezTo>
                    <a:pt x="13" y="99"/>
                    <a:pt x="-2" y="139"/>
                    <a:pt x="0" y="178"/>
                  </a:cubicBezTo>
                  <a:cubicBezTo>
                    <a:pt x="0" y="184"/>
                    <a:pt x="4" y="189"/>
                    <a:pt x="9" y="191"/>
                  </a:cubicBezTo>
                  <a:cubicBezTo>
                    <a:pt x="14" y="193"/>
                    <a:pt x="20" y="192"/>
                    <a:pt x="24" y="189"/>
                  </a:cubicBezTo>
                  <a:lnTo>
                    <a:pt x="114" y="134"/>
                  </a:lnTo>
                  <a:lnTo>
                    <a:pt x="197" y="215"/>
                  </a:lnTo>
                  <a:cubicBezTo>
                    <a:pt x="200" y="218"/>
                    <a:pt x="203" y="220"/>
                    <a:pt x="207" y="220"/>
                  </a:cubicBezTo>
                  <a:cubicBezTo>
                    <a:pt x="210" y="220"/>
                    <a:pt x="214" y="219"/>
                    <a:pt x="217" y="216"/>
                  </a:cubicBezTo>
                  <a:lnTo>
                    <a:pt x="222" y="211"/>
                  </a:lnTo>
                  <a:cubicBezTo>
                    <a:pt x="244" y="189"/>
                    <a:pt x="280" y="153"/>
                    <a:pt x="295" y="66"/>
                  </a:cubicBezTo>
                  <a:cubicBezTo>
                    <a:pt x="296" y="59"/>
                    <a:pt x="295" y="48"/>
                    <a:pt x="292" y="38"/>
                  </a:cubicBezTo>
                  <a:cubicBezTo>
                    <a:pt x="289" y="29"/>
                    <a:pt x="286" y="21"/>
                    <a:pt x="281" y="18"/>
                  </a:cubicBezTo>
                  <a:lnTo>
                    <a:pt x="283" y="15"/>
                  </a:lnTo>
                  <a:lnTo>
                    <a:pt x="283" y="15"/>
                  </a:lnTo>
                  <a:lnTo>
                    <a:pt x="263" y="3"/>
                  </a:lnTo>
                  <a:lnTo>
                    <a:pt x="263" y="17"/>
                  </a:lnTo>
                  <a:cubicBezTo>
                    <a:pt x="263" y="23"/>
                    <a:pt x="263" y="28"/>
                    <a:pt x="262" y="33"/>
                  </a:cubicBezTo>
                  <a:cubicBezTo>
                    <a:pt x="254" y="75"/>
                    <a:pt x="216" y="107"/>
                    <a:pt x="170" y="107"/>
                  </a:cubicBezTo>
                  <a:cubicBezTo>
                    <a:pt x="119" y="107"/>
                    <a:pt x="79" y="69"/>
                    <a:pt x="76" y="22"/>
                  </a:cubicBezTo>
                  <a:cubicBezTo>
                    <a:pt x="76" y="20"/>
                    <a:pt x="76" y="19"/>
                    <a:pt x="76" y="17"/>
                  </a:cubicBezTo>
                  <a:lnTo>
                    <a:pt x="76" y="0"/>
                  </a:lnTo>
                  <a:cubicBezTo>
                    <a:pt x="74" y="1"/>
                    <a:pt x="71" y="1"/>
                    <a:pt x="69" y="2"/>
                  </a:cubicBezTo>
                  <a:lnTo>
                    <a:pt x="72" y="7"/>
                  </a:lnTo>
                  <a:cubicBezTo>
                    <a:pt x="66" y="11"/>
                    <a:pt x="60" y="16"/>
                    <a:pt x="53" y="22"/>
                  </a:cubicBezTo>
                  <a:close/>
                </a:path>
              </a:pathLst>
            </a:custGeom>
            <a:solidFill>
              <a:srgbClr val="C7D0D1"/>
            </a:solidFill>
            <a:ln>
              <a:noFill/>
            </a:ln>
          </p:spPr>
          <p:txBody>
            <a:bodyPr spcFirstLastPara="1" wrap="square" lIns="120000" tIns="45600" rIns="120000" bIns="456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6" name="Google Shape;1022;p49">
              <a:extLst>
                <a:ext uri="{FF2B5EF4-FFF2-40B4-BE49-F238E27FC236}">
                  <a16:creationId xmlns:a16="http://schemas.microsoft.com/office/drawing/2014/main" id="{BB9A8333-6B35-44EB-9B72-F1B952547445}"/>
                </a:ext>
              </a:extLst>
            </p:cNvPr>
            <p:cNvSpPr/>
            <p:nvPr/>
          </p:nvSpPr>
          <p:spPr>
            <a:xfrm>
              <a:off x="4711935" y="3976378"/>
              <a:ext cx="182880" cy="216000"/>
            </a:xfrm>
            <a:custGeom>
              <a:avLst/>
              <a:gdLst/>
              <a:ahLst/>
              <a:cxnLst/>
              <a:rect l="l" t="t" r="r" b="b"/>
              <a:pathLst>
                <a:path w="508" h="600" extrusionOk="0">
                  <a:moveTo>
                    <a:pt x="166" y="185"/>
                  </a:moveTo>
                  <a:lnTo>
                    <a:pt x="166" y="185"/>
                  </a:lnTo>
                  <a:lnTo>
                    <a:pt x="166" y="185"/>
                  </a:lnTo>
                  <a:cubicBezTo>
                    <a:pt x="162" y="186"/>
                    <a:pt x="159" y="187"/>
                    <a:pt x="156" y="188"/>
                  </a:cubicBezTo>
                  <a:cubicBezTo>
                    <a:pt x="136" y="192"/>
                    <a:pt x="115" y="193"/>
                    <a:pt x="96" y="193"/>
                  </a:cubicBezTo>
                  <a:lnTo>
                    <a:pt x="95" y="193"/>
                  </a:lnTo>
                  <a:cubicBezTo>
                    <a:pt x="95" y="193"/>
                    <a:pt x="62" y="194"/>
                    <a:pt x="1" y="186"/>
                  </a:cubicBezTo>
                  <a:lnTo>
                    <a:pt x="0" y="600"/>
                  </a:lnTo>
                  <a:lnTo>
                    <a:pt x="419" y="600"/>
                  </a:lnTo>
                  <a:cubicBezTo>
                    <a:pt x="411" y="502"/>
                    <a:pt x="496" y="389"/>
                    <a:pt x="496" y="389"/>
                  </a:cubicBezTo>
                  <a:cubicBezTo>
                    <a:pt x="496" y="389"/>
                    <a:pt x="497" y="213"/>
                    <a:pt x="508" y="0"/>
                  </a:cubicBezTo>
                  <a:cubicBezTo>
                    <a:pt x="429" y="61"/>
                    <a:pt x="327" y="127"/>
                    <a:pt x="213" y="169"/>
                  </a:cubicBezTo>
                  <a:cubicBezTo>
                    <a:pt x="198" y="176"/>
                    <a:pt x="183" y="181"/>
                    <a:pt x="166" y="185"/>
                  </a:cubicBez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7" name="Google Shape;1023;p49">
              <a:extLst>
                <a:ext uri="{FF2B5EF4-FFF2-40B4-BE49-F238E27FC236}">
                  <a16:creationId xmlns:a16="http://schemas.microsoft.com/office/drawing/2014/main" id="{5C4CF9BE-AEC3-41EC-A5EE-D0092E1519FF}"/>
                </a:ext>
              </a:extLst>
            </p:cNvPr>
            <p:cNvSpPr/>
            <p:nvPr/>
          </p:nvSpPr>
          <p:spPr>
            <a:xfrm>
              <a:off x="5365335" y="3895378"/>
              <a:ext cx="175320" cy="297000"/>
            </a:xfrm>
            <a:custGeom>
              <a:avLst/>
              <a:gdLst/>
              <a:ahLst/>
              <a:cxnLst/>
              <a:rect l="l" t="t" r="r" b="b"/>
              <a:pathLst>
                <a:path w="487" h="825" extrusionOk="0">
                  <a:moveTo>
                    <a:pt x="485" y="496"/>
                  </a:moveTo>
                  <a:lnTo>
                    <a:pt x="486" y="496"/>
                  </a:lnTo>
                  <a:cubicBezTo>
                    <a:pt x="485" y="492"/>
                    <a:pt x="483" y="489"/>
                    <a:pt x="481" y="485"/>
                  </a:cubicBezTo>
                  <a:lnTo>
                    <a:pt x="379" y="351"/>
                  </a:lnTo>
                  <a:lnTo>
                    <a:pt x="353" y="374"/>
                  </a:lnTo>
                  <a:lnTo>
                    <a:pt x="255" y="258"/>
                  </a:lnTo>
                  <a:lnTo>
                    <a:pt x="252" y="255"/>
                  </a:lnTo>
                  <a:lnTo>
                    <a:pt x="252" y="255"/>
                  </a:lnTo>
                  <a:lnTo>
                    <a:pt x="36" y="0"/>
                  </a:lnTo>
                  <a:lnTo>
                    <a:pt x="36" y="0"/>
                  </a:lnTo>
                  <a:lnTo>
                    <a:pt x="0" y="647"/>
                  </a:lnTo>
                  <a:cubicBezTo>
                    <a:pt x="0" y="647"/>
                    <a:pt x="51" y="733"/>
                    <a:pt x="47" y="825"/>
                  </a:cubicBezTo>
                  <a:lnTo>
                    <a:pt x="320" y="825"/>
                  </a:lnTo>
                  <a:lnTo>
                    <a:pt x="483" y="521"/>
                  </a:lnTo>
                  <a:cubicBezTo>
                    <a:pt x="486" y="514"/>
                    <a:pt x="488" y="507"/>
                    <a:pt x="486" y="499"/>
                  </a:cubicBezTo>
                  <a:lnTo>
                    <a:pt x="485" y="496"/>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8" name="Google Shape;1024;p49">
              <a:extLst>
                <a:ext uri="{FF2B5EF4-FFF2-40B4-BE49-F238E27FC236}">
                  <a16:creationId xmlns:a16="http://schemas.microsoft.com/office/drawing/2014/main" id="{71EF43D5-3D23-49F5-96DF-B5A4E504833A}"/>
                </a:ext>
              </a:extLst>
            </p:cNvPr>
            <p:cNvSpPr/>
            <p:nvPr/>
          </p:nvSpPr>
          <p:spPr>
            <a:xfrm>
              <a:off x="5041695" y="3442138"/>
              <a:ext cx="25560" cy="46800"/>
            </a:xfrm>
            <a:custGeom>
              <a:avLst/>
              <a:gdLst/>
              <a:ahLst/>
              <a:cxnLst/>
              <a:rect l="l" t="t" r="r" b="b"/>
              <a:pathLst>
                <a:path w="71" h="130" extrusionOk="0">
                  <a:moveTo>
                    <a:pt x="0" y="65"/>
                  </a:moveTo>
                  <a:cubicBezTo>
                    <a:pt x="0" y="98"/>
                    <a:pt x="25" y="125"/>
                    <a:pt x="58" y="130"/>
                  </a:cubicBezTo>
                  <a:cubicBezTo>
                    <a:pt x="62" y="81"/>
                    <a:pt x="67" y="37"/>
                    <a:pt x="71" y="0"/>
                  </a:cubicBezTo>
                  <a:cubicBezTo>
                    <a:pt x="70" y="0"/>
                    <a:pt x="69" y="0"/>
                    <a:pt x="68" y="0"/>
                  </a:cubicBezTo>
                  <a:cubicBezTo>
                    <a:pt x="30" y="0"/>
                    <a:pt x="0" y="29"/>
                    <a:pt x="0" y="65"/>
                  </a:cubicBezTo>
                  <a:close/>
                </a:path>
              </a:pathLst>
            </a:custGeom>
            <a:solidFill>
              <a:srgbClr val="EDCBB4"/>
            </a:solidFill>
            <a:ln>
              <a:noFill/>
            </a:ln>
          </p:spPr>
          <p:txBody>
            <a:bodyPr spcFirstLastPara="1" wrap="square" lIns="120000" tIns="2400" rIns="120000" bIns="2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39" name="Google Shape;1025;p49">
              <a:extLst>
                <a:ext uri="{FF2B5EF4-FFF2-40B4-BE49-F238E27FC236}">
                  <a16:creationId xmlns:a16="http://schemas.microsoft.com/office/drawing/2014/main" id="{385C0467-02A4-4BF0-B37A-C88BC7D44839}"/>
                </a:ext>
              </a:extLst>
            </p:cNvPr>
            <p:cNvSpPr/>
            <p:nvPr/>
          </p:nvSpPr>
          <p:spPr>
            <a:xfrm>
              <a:off x="4712295" y="3281938"/>
              <a:ext cx="848880" cy="582840"/>
            </a:xfrm>
            <a:custGeom>
              <a:avLst/>
              <a:gdLst/>
              <a:ahLst/>
              <a:cxnLst/>
              <a:rect l="l" t="t" r="r" b="b"/>
              <a:pathLst>
                <a:path w="2358" h="1619" extrusionOk="0">
                  <a:moveTo>
                    <a:pt x="2060" y="481"/>
                  </a:moveTo>
                  <a:lnTo>
                    <a:pt x="1853" y="282"/>
                  </a:lnTo>
                  <a:lnTo>
                    <a:pt x="1691" y="283"/>
                  </a:lnTo>
                  <a:cubicBezTo>
                    <a:pt x="1606" y="283"/>
                    <a:pt x="1537" y="217"/>
                    <a:pt x="1537" y="135"/>
                  </a:cubicBezTo>
                  <a:lnTo>
                    <a:pt x="1536" y="1"/>
                  </a:lnTo>
                  <a:lnTo>
                    <a:pt x="1" y="0"/>
                  </a:lnTo>
                  <a:lnTo>
                    <a:pt x="0" y="1608"/>
                  </a:lnTo>
                  <a:lnTo>
                    <a:pt x="37" y="1618"/>
                  </a:lnTo>
                  <a:cubicBezTo>
                    <a:pt x="45" y="1620"/>
                    <a:pt x="52" y="1619"/>
                    <a:pt x="59" y="1617"/>
                  </a:cubicBezTo>
                  <a:lnTo>
                    <a:pt x="62" y="1615"/>
                  </a:lnTo>
                  <a:lnTo>
                    <a:pt x="62" y="1616"/>
                  </a:lnTo>
                  <a:cubicBezTo>
                    <a:pt x="66" y="1614"/>
                    <a:pt x="70" y="1612"/>
                    <a:pt x="73" y="1609"/>
                  </a:cubicBezTo>
                  <a:lnTo>
                    <a:pt x="133" y="1546"/>
                  </a:lnTo>
                  <a:cubicBezTo>
                    <a:pt x="129" y="1542"/>
                    <a:pt x="127" y="1541"/>
                    <a:pt x="127" y="1541"/>
                  </a:cubicBezTo>
                  <a:cubicBezTo>
                    <a:pt x="152" y="1508"/>
                    <a:pt x="177" y="1478"/>
                    <a:pt x="202" y="1449"/>
                  </a:cubicBezTo>
                  <a:lnTo>
                    <a:pt x="204" y="1446"/>
                  </a:lnTo>
                  <a:lnTo>
                    <a:pt x="204" y="1446"/>
                  </a:lnTo>
                  <a:cubicBezTo>
                    <a:pt x="458" y="1148"/>
                    <a:pt x="639" y="1028"/>
                    <a:pt x="721" y="984"/>
                  </a:cubicBezTo>
                  <a:cubicBezTo>
                    <a:pt x="723" y="983"/>
                    <a:pt x="724" y="982"/>
                    <a:pt x="724" y="982"/>
                  </a:cubicBezTo>
                  <a:cubicBezTo>
                    <a:pt x="724" y="982"/>
                    <a:pt x="731" y="978"/>
                    <a:pt x="744" y="972"/>
                  </a:cubicBezTo>
                  <a:cubicBezTo>
                    <a:pt x="763" y="963"/>
                    <a:pt x="772" y="960"/>
                    <a:pt x="772" y="960"/>
                  </a:cubicBezTo>
                  <a:lnTo>
                    <a:pt x="772" y="960"/>
                  </a:lnTo>
                  <a:cubicBezTo>
                    <a:pt x="842" y="932"/>
                    <a:pt x="985" y="885"/>
                    <a:pt x="1172" y="876"/>
                  </a:cubicBezTo>
                  <a:cubicBezTo>
                    <a:pt x="1177" y="872"/>
                    <a:pt x="1182" y="868"/>
                    <a:pt x="1187" y="865"/>
                  </a:cubicBezTo>
                  <a:cubicBezTo>
                    <a:pt x="1193" y="861"/>
                    <a:pt x="1198" y="859"/>
                    <a:pt x="1204" y="857"/>
                  </a:cubicBezTo>
                  <a:cubicBezTo>
                    <a:pt x="1206" y="856"/>
                    <a:pt x="1207" y="855"/>
                    <a:pt x="1209" y="853"/>
                  </a:cubicBezTo>
                  <a:lnTo>
                    <a:pt x="1210" y="855"/>
                  </a:lnTo>
                  <a:cubicBezTo>
                    <a:pt x="1212" y="854"/>
                    <a:pt x="1215" y="854"/>
                    <a:pt x="1217" y="853"/>
                  </a:cubicBezTo>
                  <a:lnTo>
                    <a:pt x="1217" y="833"/>
                  </a:lnTo>
                  <a:cubicBezTo>
                    <a:pt x="1206" y="837"/>
                    <a:pt x="1199" y="839"/>
                    <a:pt x="1199" y="839"/>
                  </a:cubicBezTo>
                  <a:cubicBezTo>
                    <a:pt x="1199" y="839"/>
                    <a:pt x="1191" y="841"/>
                    <a:pt x="1178" y="843"/>
                  </a:cubicBezTo>
                  <a:cubicBezTo>
                    <a:pt x="1144" y="852"/>
                    <a:pt x="1109" y="854"/>
                    <a:pt x="1073" y="845"/>
                  </a:cubicBezTo>
                  <a:lnTo>
                    <a:pt x="1073" y="845"/>
                  </a:lnTo>
                  <a:cubicBezTo>
                    <a:pt x="1031" y="836"/>
                    <a:pt x="990" y="813"/>
                    <a:pt x="973" y="759"/>
                  </a:cubicBezTo>
                  <a:cubicBezTo>
                    <a:pt x="959" y="720"/>
                    <a:pt x="966" y="684"/>
                    <a:pt x="966" y="684"/>
                  </a:cubicBezTo>
                  <a:cubicBezTo>
                    <a:pt x="967" y="660"/>
                    <a:pt x="968" y="638"/>
                    <a:pt x="970" y="617"/>
                  </a:cubicBezTo>
                  <a:lnTo>
                    <a:pt x="970" y="616"/>
                  </a:lnTo>
                  <a:lnTo>
                    <a:pt x="970" y="616"/>
                  </a:lnTo>
                  <a:cubicBezTo>
                    <a:pt x="971" y="604"/>
                    <a:pt x="972" y="593"/>
                    <a:pt x="973" y="582"/>
                  </a:cubicBezTo>
                  <a:cubicBezTo>
                    <a:pt x="936" y="577"/>
                    <a:pt x="907" y="547"/>
                    <a:pt x="907" y="510"/>
                  </a:cubicBezTo>
                  <a:cubicBezTo>
                    <a:pt x="907" y="470"/>
                    <a:pt x="941" y="437"/>
                    <a:pt x="983" y="437"/>
                  </a:cubicBezTo>
                  <a:cubicBezTo>
                    <a:pt x="984" y="437"/>
                    <a:pt x="986" y="437"/>
                    <a:pt x="987" y="437"/>
                  </a:cubicBezTo>
                  <a:cubicBezTo>
                    <a:pt x="993" y="391"/>
                    <a:pt x="998" y="355"/>
                    <a:pt x="1001" y="332"/>
                  </a:cubicBezTo>
                  <a:lnTo>
                    <a:pt x="1001" y="332"/>
                  </a:lnTo>
                  <a:cubicBezTo>
                    <a:pt x="962" y="238"/>
                    <a:pt x="1000" y="198"/>
                    <a:pt x="1039" y="180"/>
                  </a:cubicBezTo>
                  <a:cubicBezTo>
                    <a:pt x="1067" y="168"/>
                    <a:pt x="1098" y="166"/>
                    <a:pt x="1127" y="173"/>
                  </a:cubicBezTo>
                  <a:cubicBezTo>
                    <a:pt x="1200" y="191"/>
                    <a:pt x="1403" y="242"/>
                    <a:pt x="1433" y="273"/>
                  </a:cubicBezTo>
                  <a:cubicBezTo>
                    <a:pt x="1470" y="311"/>
                    <a:pt x="1449" y="343"/>
                    <a:pt x="1449" y="343"/>
                  </a:cubicBezTo>
                  <a:cubicBezTo>
                    <a:pt x="1449" y="343"/>
                    <a:pt x="1533" y="530"/>
                    <a:pt x="1404" y="649"/>
                  </a:cubicBezTo>
                  <a:lnTo>
                    <a:pt x="1404" y="856"/>
                  </a:lnTo>
                  <a:lnTo>
                    <a:pt x="1424" y="868"/>
                  </a:lnTo>
                  <a:lnTo>
                    <a:pt x="1424" y="868"/>
                  </a:lnTo>
                  <a:lnTo>
                    <a:pt x="1426" y="865"/>
                  </a:lnTo>
                  <a:cubicBezTo>
                    <a:pt x="1433" y="869"/>
                    <a:pt x="1438" y="880"/>
                    <a:pt x="1442" y="892"/>
                  </a:cubicBezTo>
                  <a:cubicBezTo>
                    <a:pt x="1572" y="913"/>
                    <a:pt x="1714" y="957"/>
                    <a:pt x="1862" y="1034"/>
                  </a:cubicBezTo>
                  <a:cubicBezTo>
                    <a:pt x="2077" y="1138"/>
                    <a:pt x="2239" y="1256"/>
                    <a:pt x="2357" y="1362"/>
                  </a:cubicBezTo>
                  <a:lnTo>
                    <a:pt x="2358" y="281"/>
                  </a:lnTo>
                  <a:lnTo>
                    <a:pt x="2266" y="281"/>
                  </a:lnTo>
                  <a:lnTo>
                    <a:pt x="2060" y="481"/>
                  </a:lnTo>
                  <a:close/>
                </a:path>
              </a:pathLst>
            </a:custGeom>
            <a:solidFill>
              <a:srgbClr val="F5F1EA"/>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0" name="Google Shape;1026;p49">
              <a:extLst>
                <a:ext uri="{FF2B5EF4-FFF2-40B4-BE49-F238E27FC236}">
                  <a16:creationId xmlns:a16="http://schemas.microsoft.com/office/drawing/2014/main" id="{8C2AA61C-C0FF-411F-8CFE-65AEF7BC346A}"/>
                </a:ext>
              </a:extLst>
            </p:cNvPr>
            <p:cNvSpPr/>
            <p:nvPr/>
          </p:nvSpPr>
          <p:spPr>
            <a:xfrm>
              <a:off x="5208735" y="3460857"/>
              <a:ext cx="360" cy="1440"/>
            </a:xfrm>
            <a:custGeom>
              <a:avLst/>
              <a:gdLst/>
              <a:ahLst/>
              <a:cxnLst/>
              <a:rect l="l" t="t" r="r" b="b"/>
              <a:pathLst>
                <a:path w="1" h="4" extrusionOk="0">
                  <a:moveTo>
                    <a:pt x="1" y="3"/>
                  </a:moveTo>
                  <a:lnTo>
                    <a:pt x="1" y="0"/>
                  </a:lnTo>
                  <a:lnTo>
                    <a:pt x="0" y="4"/>
                  </a:lnTo>
                  <a:lnTo>
                    <a:pt x="1" y="3"/>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1" name="Google Shape;1027;p49">
              <a:extLst>
                <a:ext uri="{FF2B5EF4-FFF2-40B4-BE49-F238E27FC236}">
                  <a16:creationId xmlns:a16="http://schemas.microsoft.com/office/drawing/2014/main" id="{348130FB-9C2B-4502-9F97-14B38068B48C}"/>
                </a:ext>
              </a:extLst>
            </p:cNvPr>
            <p:cNvSpPr/>
            <p:nvPr/>
          </p:nvSpPr>
          <p:spPr>
            <a:xfrm>
              <a:off x="4318095" y="3598738"/>
              <a:ext cx="93960" cy="118080"/>
            </a:xfrm>
            <a:custGeom>
              <a:avLst/>
              <a:gdLst/>
              <a:ahLst/>
              <a:cxnLst/>
              <a:rect l="l" t="t" r="r" b="b"/>
              <a:pathLst>
                <a:path w="261" h="328" extrusionOk="0">
                  <a:moveTo>
                    <a:pt x="242" y="51"/>
                  </a:moveTo>
                  <a:lnTo>
                    <a:pt x="86" y="0"/>
                  </a:lnTo>
                  <a:cubicBezTo>
                    <a:pt x="116" y="11"/>
                    <a:pt x="121" y="82"/>
                    <a:pt x="96" y="160"/>
                  </a:cubicBezTo>
                  <a:cubicBezTo>
                    <a:pt x="90" y="180"/>
                    <a:pt x="82" y="199"/>
                    <a:pt x="74" y="216"/>
                  </a:cubicBezTo>
                  <a:cubicBezTo>
                    <a:pt x="56" y="251"/>
                    <a:pt x="34" y="276"/>
                    <a:pt x="15" y="285"/>
                  </a:cubicBezTo>
                  <a:cubicBezTo>
                    <a:pt x="10" y="288"/>
                    <a:pt x="5" y="289"/>
                    <a:pt x="0" y="289"/>
                  </a:cubicBezTo>
                  <a:lnTo>
                    <a:pt x="12" y="292"/>
                  </a:lnTo>
                  <a:lnTo>
                    <a:pt x="81" y="310"/>
                  </a:lnTo>
                  <a:lnTo>
                    <a:pt x="144" y="327"/>
                  </a:lnTo>
                  <a:cubicBezTo>
                    <a:pt x="147" y="328"/>
                    <a:pt x="149" y="328"/>
                    <a:pt x="152" y="328"/>
                  </a:cubicBezTo>
                  <a:cubicBezTo>
                    <a:pt x="153" y="328"/>
                    <a:pt x="153" y="328"/>
                    <a:pt x="154" y="328"/>
                  </a:cubicBezTo>
                  <a:cubicBezTo>
                    <a:pt x="165" y="327"/>
                    <a:pt x="175" y="319"/>
                    <a:pt x="183" y="308"/>
                  </a:cubicBezTo>
                  <a:cubicBezTo>
                    <a:pt x="184" y="307"/>
                    <a:pt x="185" y="306"/>
                    <a:pt x="186" y="305"/>
                  </a:cubicBezTo>
                  <a:cubicBezTo>
                    <a:pt x="229" y="248"/>
                    <a:pt x="248" y="179"/>
                    <a:pt x="259" y="101"/>
                  </a:cubicBezTo>
                  <a:cubicBezTo>
                    <a:pt x="260" y="97"/>
                    <a:pt x="260" y="93"/>
                    <a:pt x="261" y="88"/>
                  </a:cubicBezTo>
                  <a:cubicBezTo>
                    <a:pt x="263" y="72"/>
                    <a:pt x="258" y="56"/>
                    <a:pt x="242" y="51"/>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2" name="Google Shape;1028;p49">
              <a:extLst>
                <a:ext uri="{FF2B5EF4-FFF2-40B4-BE49-F238E27FC236}">
                  <a16:creationId xmlns:a16="http://schemas.microsoft.com/office/drawing/2014/main" id="{BA1998E6-F0E5-45B0-B5A7-2DB019C85496}"/>
                </a:ext>
              </a:extLst>
            </p:cNvPr>
            <p:cNvSpPr/>
            <p:nvPr/>
          </p:nvSpPr>
          <p:spPr>
            <a:xfrm>
              <a:off x="4347255" y="3598018"/>
              <a:ext cx="720" cy="360"/>
            </a:xfrm>
            <a:custGeom>
              <a:avLst/>
              <a:gdLst/>
              <a:ahLst/>
              <a:cxnLst/>
              <a:rect l="l" t="t" r="r" b="b"/>
              <a:pathLst>
                <a:path w="2" h="1" extrusionOk="0">
                  <a:moveTo>
                    <a:pt x="0" y="0"/>
                  </a:moveTo>
                  <a:lnTo>
                    <a:pt x="0" y="0"/>
                  </a:lnTo>
                  <a:cubicBezTo>
                    <a:pt x="1" y="1"/>
                    <a:pt x="2" y="1"/>
                    <a:pt x="2" y="1"/>
                  </a:cubicBezTo>
                  <a:lnTo>
                    <a:pt x="0" y="0"/>
                  </a:lnTo>
                  <a:close/>
                </a:path>
              </a:pathLst>
            </a:custGeom>
            <a:solidFill>
              <a:srgbClr val="EDCBB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3" name="Google Shape;1029;p49">
              <a:extLst>
                <a:ext uri="{FF2B5EF4-FFF2-40B4-BE49-F238E27FC236}">
                  <a16:creationId xmlns:a16="http://schemas.microsoft.com/office/drawing/2014/main" id="{6418DF5B-F78E-45B4-AD24-1FAA9461704C}"/>
                </a:ext>
              </a:extLst>
            </p:cNvPr>
            <p:cNvSpPr/>
            <p:nvPr/>
          </p:nvSpPr>
          <p:spPr>
            <a:xfrm>
              <a:off x="4094175" y="3482818"/>
              <a:ext cx="156600" cy="242280"/>
            </a:xfrm>
            <a:custGeom>
              <a:avLst/>
              <a:gdLst/>
              <a:ahLst/>
              <a:cxnLst/>
              <a:rect l="l" t="t" r="r" b="b"/>
              <a:pathLst>
                <a:path w="435" h="673" extrusionOk="0">
                  <a:moveTo>
                    <a:pt x="368" y="351"/>
                  </a:moveTo>
                  <a:cubicBezTo>
                    <a:pt x="368" y="352"/>
                    <a:pt x="368" y="353"/>
                    <a:pt x="367" y="355"/>
                  </a:cubicBezTo>
                  <a:cubicBezTo>
                    <a:pt x="365" y="361"/>
                    <a:pt x="363" y="368"/>
                    <a:pt x="361" y="375"/>
                  </a:cubicBezTo>
                  <a:cubicBezTo>
                    <a:pt x="359" y="382"/>
                    <a:pt x="357" y="389"/>
                    <a:pt x="354" y="395"/>
                  </a:cubicBezTo>
                  <a:cubicBezTo>
                    <a:pt x="354" y="397"/>
                    <a:pt x="353" y="398"/>
                    <a:pt x="353" y="399"/>
                  </a:cubicBezTo>
                  <a:cubicBezTo>
                    <a:pt x="321" y="487"/>
                    <a:pt x="271" y="557"/>
                    <a:pt x="219" y="592"/>
                  </a:cubicBezTo>
                  <a:cubicBezTo>
                    <a:pt x="185" y="615"/>
                    <a:pt x="151" y="624"/>
                    <a:pt x="121" y="615"/>
                  </a:cubicBezTo>
                  <a:cubicBezTo>
                    <a:pt x="38" y="591"/>
                    <a:pt x="11" y="444"/>
                    <a:pt x="60" y="287"/>
                  </a:cubicBezTo>
                  <a:cubicBezTo>
                    <a:pt x="110" y="130"/>
                    <a:pt x="217" y="23"/>
                    <a:pt x="300" y="47"/>
                  </a:cubicBezTo>
                  <a:cubicBezTo>
                    <a:pt x="331" y="56"/>
                    <a:pt x="354" y="81"/>
                    <a:pt x="368" y="118"/>
                  </a:cubicBezTo>
                  <a:cubicBezTo>
                    <a:pt x="391" y="176"/>
                    <a:pt x="392" y="260"/>
                    <a:pt x="368" y="351"/>
                  </a:cubicBezTo>
                  <a:moveTo>
                    <a:pt x="416" y="128"/>
                  </a:moveTo>
                  <a:cubicBezTo>
                    <a:pt x="412" y="114"/>
                    <a:pt x="408" y="101"/>
                    <a:pt x="404" y="90"/>
                  </a:cubicBezTo>
                  <a:cubicBezTo>
                    <a:pt x="385" y="45"/>
                    <a:pt x="357" y="15"/>
                    <a:pt x="321" y="5"/>
                  </a:cubicBezTo>
                  <a:cubicBezTo>
                    <a:pt x="221" y="-25"/>
                    <a:pt x="93" y="99"/>
                    <a:pt x="36" y="279"/>
                  </a:cubicBezTo>
                  <a:cubicBezTo>
                    <a:pt x="35" y="283"/>
                    <a:pt x="32" y="286"/>
                    <a:pt x="28" y="286"/>
                  </a:cubicBezTo>
                  <a:cubicBezTo>
                    <a:pt x="27" y="286"/>
                    <a:pt x="26" y="285"/>
                    <a:pt x="25" y="285"/>
                  </a:cubicBezTo>
                  <a:cubicBezTo>
                    <a:pt x="-30" y="468"/>
                    <a:pt x="8" y="638"/>
                    <a:pt x="111" y="668"/>
                  </a:cubicBezTo>
                  <a:cubicBezTo>
                    <a:pt x="155" y="681"/>
                    <a:pt x="203" y="667"/>
                    <a:pt x="248" y="633"/>
                  </a:cubicBezTo>
                  <a:cubicBezTo>
                    <a:pt x="313" y="585"/>
                    <a:pt x="373" y="497"/>
                    <a:pt x="407" y="388"/>
                  </a:cubicBezTo>
                  <a:cubicBezTo>
                    <a:pt x="436" y="295"/>
                    <a:pt x="442" y="205"/>
                    <a:pt x="427" y="134"/>
                  </a:cubicBezTo>
                  <a:cubicBezTo>
                    <a:pt x="422" y="135"/>
                    <a:pt x="417" y="132"/>
                    <a:pt x="416" y="128"/>
                  </a:cubicBezTo>
                  <a:close/>
                </a:path>
              </a:pathLst>
            </a:custGeom>
            <a:solidFill>
              <a:srgbClr val="EDCBB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4" name="Google Shape;1030;p49">
              <a:extLst>
                <a:ext uri="{FF2B5EF4-FFF2-40B4-BE49-F238E27FC236}">
                  <a16:creationId xmlns:a16="http://schemas.microsoft.com/office/drawing/2014/main" id="{0B1820C2-D036-4382-B2A3-9AF57673FBF9}"/>
                </a:ext>
              </a:extLst>
            </p:cNvPr>
            <p:cNvSpPr/>
            <p:nvPr/>
          </p:nvSpPr>
          <p:spPr>
            <a:xfrm>
              <a:off x="5352015" y="3149098"/>
              <a:ext cx="200160" cy="184320"/>
            </a:xfrm>
            <a:custGeom>
              <a:avLst/>
              <a:gdLst/>
              <a:ahLst/>
              <a:cxnLst/>
              <a:rect l="l" t="t" r="r" b="b"/>
              <a:pathLst>
                <a:path w="556" h="512" extrusionOk="0">
                  <a:moveTo>
                    <a:pt x="32" y="248"/>
                  </a:moveTo>
                  <a:lnTo>
                    <a:pt x="73" y="285"/>
                  </a:lnTo>
                  <a:lnTo>
                    <a:pt x="117" y="327"/>
                  </a:lnTo>
                  <a:cubicBezTo>
                    <a:pt x="117" y="327"/>
                    <a:pt x="117" y="328"/>
                    <a:pt x="118" y="328"/>
                  </a:cubicBezTo>
                  <a:cubicBezTo>
                    <a:pt x="119" y="329"/>
                    <a:pt x="119" y="330"/>
                    <a:pt x="119" y="332"/>
                  </a:cubicBezTo>
                  <a:lnTo>
                    <a:pt x="112" y="370"/>
                  </a:lnTo>
                  <a:lnTo>
                    <a:pt x="93" y="474"/>
                  </a:lnTo>
                  <a:cubicBezTo>
                    <a:pt x="91" y="486"/>
                    <a:pt x="96" y="498"/>
                    <a:pt x="107" y="506"/>
                  </a:cubicBezTo>
                  <a:cubicBezTo>
                    <a:pt x="113" y="510"/>
                    <a:pt x="120" y="512"/>
                    <a:pt x="127" y="512"/>
                  </a:cubicBezTo>
                  <a:cubicBezTo>
                    <a:pt x="132" y="512"/>
                    <a:pt x="138" y="511"/>
                    <a:pt x="143" y="508"/>
                  </a:cubicBezTo>
                  <a:lnTo>
                    <a:pt x="275" y="441"/>
                  </a:lnTo>
                  <a:cubicBezTo>
                    <a:pt x="277" y="440"/>
                    <a:pt x="279" y="440"/>
                    <a:pt x="280" y="441"/>
                  </a:cubicBezTo>
                  <a:lnTo>
                    <a:pt x="413" y="508"/>
                  </a:lnTo>
                  <a:cubicBezTo>
                    <a:pt x="424" y="514"/>
                    <a:pt x="438" y="513"/>
                    <a:pt x="448" y="506"/>
                  </a:cubicBezTo>
                  <a:cubicBezTo>
                    <a:pt x="459" y="498"/>
                    <a:pt x="464" y="486"/>
                    <a:pt x="462" y="474"/>
                  </a:cubicBezTo>
                  <a:lnTo>
                    <a:pt x="443" y="370"/>
                  </a:lnTo>
                  <a:lnTo>
                    <a:pt x="436" y="332"/>
                  </a:lnTo>
                  <a:cubicBezTo>
                    <a:pt x="436" y="330"/>
                    <a:pt x="437" y="329"/>
                    <a:pt x="437" y="328"/>
                  </a:cubicBezTo>
                  <a:cubicBezTo>
                    <a:pt x="438" y="328"/>
                    <a:pt x="438" y="327"/>
                    <a:pt x="438" y="327"/>
                  </a:cubicBezTo>
                  <a:lnTo>
                    <a:pt x="482" y="286"/>
                  </a:lnTo>
                  <a:lnTo>
                    <a:pt x="523" y="248"/>
                  </a:lnTo>
                  <a:lnTo>
                    <a:pt x="545" y="227"/>
                  </a:lnTo>
                  <a:cubicBezTo>
                    <a:pt x="555" y="218"/>
                    <a:pt x="558" y="205"/>
                    <a:pt x="554" y="193"/>
                  </a:cubicBezTo>
                  <a:cubicBezTo>
                    <a:pt x="550" y="181"/>
                    <a:pt x="539" y="173"/>
                    <a:pt x="526" y="171"/>
                  </a:cubicBezTo>
                  <a:lnTo>
                    <a:pt x="378" y="150"/>
                  </a:lnTo>
                  <a:cubicBezTo>
                    <a:pt x="377" y="150"/>
                    <a:pt x="375" y="149"/>
                    <a:pt x="374" y="147"/>
                  </a:cubicBezTo>
                  <a:lnTo>
                    <a:pt x="308" y="18"/>
                  </a:lnTo>
                  <a:cubicBezTo>
                    <a:pt x="302" y="7"/>
                    <a:pt x="291" y="0"/>
                    <a:pt x="278" y="0"/>
                  </a:cubicBezTo>
                  <a:cubicBezTo>
                    <a:pt x="265" y="0"/>
                    <a:pt x="253" y="7"/>
                    <a:pt x="247" y="18"/>
                  </a:cubicBezTo>
                  <a:lnTo>
                    <a:pt x="181" y="147"/>
                  </a:lnTo>
                  <a:cubicBezTo>
                    <a:pt x="180" y="149"/>
                    <a:pt x="179" y="150"/>
                    <a:pt x="177" y="150"/>
                  </a:cubicBezTo>
                  <a:lnTo>
                    <a:pt x="29" y="171"/>
                  </a:lnTo>
                  <a:cubicBezTo>
                    <a:pt x="16" y="173"/>
                    <a:pt x="5" y="181"/>
                    <a:pt x="1" y="193"/>
                  </a:cubicBezTo>
                  <a:cubicBezTo>
                    <a:pt x="-3" y="205"/>
                    <a:pt x="1" y="218"/>
                    <a:pt x="10" y="227"/>
                  </a:cubicBezTo>
                  <a:lnTo>
                    <a:pt x="32" y="248"/>
                  </a:lnTo>
                  <a:close/>
                </a:path>
              </a:pathLst>
            </a:custGeom>
            <a:solidFill>
              <a:srgbClr val="FAF8F3"/>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5" name="Google Shape;1031;p49">
              <a:extLst>
                <a:ext uri="{FF2B5EF4-FFF2-40B4-BE49-F238E27FC236}">
                  <a16:creationId xmlns:a16="http://schemas.microsoft.com/office/drawing/2014/main" id="{92542624-5573-4846-BD49-68CA47FF3C4E}"/>
                </a:ext>
              </a:extLst>
            </p:cNvPr>
            <p:cNvSpPr/>
            <p:nvPr/>
          </p:nvSpPr>
          <p:spPr>
            <a:xfrm>
              <a:off x="4652535" y="3109857"/>
              <a:ext cx="642960" cy="750960"/>
            </a:xfrm>
            <a:custGeom>
              <a:avLst/>
              <a:gdLst/>
              <a:ahLst/>
              <a:cxnLst/>
              <a:rect l="l" t="t" r="r" b="b"/>
              <a:pathLst>
                <a:path w="1786" h="2086" extrusionOk="0">
                  <a:moveTo>
                    <a:pt x="1050" y="301"/>
                  </a:moveTo>
                  <a:cubicBezTo>
                    <a:pt x="1050" y="271"/>
                    <a:pt x="1077" y="247"/>
                    <a:pt x="1110" y="247"/>
                  </a:cubicBezTo>
                  <a:lnTo>
                    <a:pt x="1571" y="247"/>
                  </a:lnTo>
                  <a:cubicBezTo>
                    <a:pt x="1587" y="247"/>
                    <a:pt x="1603" y="254"/>
                    <a:pt x="1614" y="264"/>
                  </a:cubicBezTo>
                  <a:cubicBezTo>
                    <a:pt x="1624" y="274"/>
                    <a:pt x="1630" y="288"/>
                    <a:pt x="1630" y="302"/>
                  </a:cubicBezTo>
                  <a:cubicBezTo>
                    <a:pt x="1630" y="331"/>
                    <a:pt x="1603" y="356"/>
                    <a:pt x="1571" y="356"/>
                  </a:cubicBezTo>
                  <a:lnTo>
                    <a:pt x="1110" y="355"/>
                  </a:lnTo>
                  <a:cubicBezTo>
                    <a:pt x="1077" y="355"/>
                    <a:pt x="1050" y="331"/>
                    <a:pt x="1050" y="301"/>
                  </a:cubicBezTo>
                  <a:moveTo>
                    <a:pt x="366" y="0"/>
                  </a:moveTo>
                  <a:cubicBezTo>
                    <a:pt x="165" y="0"/>
                    <a:pt x="1" y="140"/>
                    <a:pt x="1" y="312"/>
                  </a:cubicBezTo>
                  <a:lnTo>
                    <a:pt x="1" y="357"/>
                  </a:lnTo>
                  <a:lnTo>
                    <a:pt x="0" y="2041"/>
                  </a:lnTo>
                  <a:lnTo>
                    <a:pt x="39" y="2052"/>
                  </a:lnTo>
                  <a:lnTo>
                    <a:pt x="79" y="2062"/>
                  </a:lnTo>
                  <a:lnTo>
                    <a:pt x="87" y="2065"/>
                  </a:lnTo>
                  <a:lnTo>
                    <a:pt x="126" y="2075"/>
                  </a:lnTo>
                  <a:lnTo>
                    <a:pt x="166" y="2086"/>
                  </a:lnTo>
                  <a:lnTo>
                    <a:pt x="167" y="478"/>
                  </a:lnTo>
                  <a:lnTo>
                    <a:pt x="1702" y="479"/>
                  </a:lnTo>
                  <a:lnTo>
                    <a:pt x="1702" y="437"/>
                  </a:lnTo>
                  <a:lnTo>
                    <a:pt x="1702" y="394"/>
                  </a:lnTo>
                  <a:lnTo>
                    <a:pt x="1702" y="357"/>
                  </a:lnTo>
                  <a:lnTo>
                    <a:pt x="1702" y="133"/>
                  </a:lnTo>
                  <a:cubicBezTo>
                    <a:pt x="1701" y="113"/>
                    <a:pt x="1706" y="94"/>
                    <a:pt x="1713" y="76"/>
                  </a:cubicBezTo>
                  <a:cubicBezTo>
                    <a:pt x="1719" y="62"/>
                    <a:pt x="1727" y="50"/>
                    <a:pt x="1737" y="39"/>
                  </a:cubicBezTo>
                  <a:cubicBezTo>
                    <a:pt x="1750" y="23"/>
                    <a:pt x="1767" y="10"/>
                    <a:pt x="1786" y="1"/>
                  </a:cubicBezTo>
                  <a:lnTo>
                    <a:pt x="366" y="0"/>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6" name="Google Shape;1032;p49">
              <a:extLst>
                <a:ext uri="{FF2B5EF4-FFF2-40B4-BE49-F238E27FC236}">
                  <a16:creationId xmlns:a16="http://schemas.microsoft.com/office/drawing/2014/main" id="{16EFFE11-C837-43B6-B71F-B5BA9F9150B4}"/>
                </a:ext>
              </a:extLst>
            </p:cNvPr>
            <p:cNvSpPr/>
            <p:nvPr/>
          </p:nvSpPr>
          <p:spPr>
            <a:xfrm>
              <a:off x="4652535" y="4030738"/>
              <a:ext cx="59760" cy="161640"/>
            </a:xfrm>
            <a:custGeom>
              <a:avLst/>
              <a:gdLst/>
              <a:ahLst/>
              <a:cxnLst/>
              <a:rect l="l" t="t" r="r" b="b"/>
              <a:pathLst>
                <a:path w="166" h="449" extrusionOk="0">
                  <a:moveTo>
                    <a:pt x="78" y="449"/>
                  </a:moveTo>
                  <a:lnTo>
                    <a:pt x="87" y="449"/>
                  </a:lnTo>
                  <a:lnTo>
                    <a:pt x="126" y="449"/>
                  </a:lnTo>
                  <a:lnTo>
                    <a:pt x="165" y="449"/>
                  </a:lnTo>
                  <a:lnTo>
                    <a:pt x="166" y="35"/>
                  </a:lnTo>
                  <a:cubicBezTo>
                    <a:pt x="153" y="33"/>
                    <a:pt x="140" y="31"/>
                    <a:pt x="126" y="29"/>
                  </a:cubicBezTo>
                  <a:cubicBezTo>
                    <a:pt x="114" y="26"/>
                    <a:pt x="101" y="24"/>
                    <a:pt x="87" y="21"/>
                  </a:cubicBezTo>
                  <a:cubicBezTo>
                    <a:pt x="84" y="20"/>
                    <a:pt x="81" y="20"/>
                    <a:pt x="78" y="19"/>
                  </a:cubicBezTo>
                  <a:cubicBezTo>
                    <a:pt x="66" y="17"/>
                    <a:pt x="53" y="14"/>
                    <a:pt x="39" y="10"/>
                  </a:cubicBezTo>
                  <a:cubicBezTo>
                    <a:pt x="27" y="7"/>
                    <a:pt x="13" y="4"/>
                    <a:pt x="0" y="0"/>
                  </a:cubicBezTo>
                  <a:lnTo>
                    <a:pt x="0" y="449"/>
                  </a:lnTo>
                  <a:lnTo>
                    <a:pt x="39" y="449"/>
                  </a:lnTo>
                  <a:lnTo>
                    <a:pt x="78" y="449"/>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7" name="Google Shape;1033;p49">
              <a:extLst>
                <a:ext uri="{FF2B5EF4-FFF2-40B4-BE49-F238E27FC236}">
                  <a16:creationId xmlns:a16="http://schemas.microsoft.com/office/drawing/2014/main" id="{46C190CA-6D2E-4F40-8C22-CBE533A32FC5}"/>
                </a:ext>
              </a:extLst>
            </p:cNvPr>
            <p:cNvSpPr/>
            <p:nvPr/>
          </p:nvSpPr>
          <p:spPr>
            <a:xfrm>
              <a:off x="5560815" y="3377338"/>
              <a:ext cx="56160" cy="451440"/>
            </a:xfrm>
            <a:custGeom>
              <a:avLst/>
              <a:gdLst/>
              <a:ahLst/>
              <a:cxnLst/>
              <a:rect l="l" t="t" r="r" b="b"/>
              <a:pathLst>
                <a:path w="156" h="1254" extrusionOk="0">
                  <a:moveTo>
                    <a:pt x="77" y="1170"/>
                  </a:moveTo>
                  <a:cubicBezTo>
                    <a:pt x="77" y="1170"/>
                    <a:pt x="78" y="1171"/>
                    <a:pt x="79" y="1172"/>
                  </a:cubicBezTo>
                  <a:cubicBezTo>
                    <a:pt x="92" y="1185"/>
                    <a:pt x="104" y="1198"/>
                    <a:pt x="116" y="1210"/>
                  </a:cubicBezTo>
                  <a:cubicBezTo>
                    <a:pt x="130" y="1225"/>
                    <a:pt x="143" y="1240"/>
                    <a:pt x="155" y="1254"/>
                  </a:cubicBezTo>
                  <a:lnTo>
                    <a:pt x="156" y="0"/>
                  </a:lnTo>
                  <a:cubicBezTo>
                    <a:pt x="144" y="6"/>
                    <a:pt x="131" y="10"/>
                    <a:pt x="117" y="13"/>
                  </a:cubicBezTo>
                  <a:cubicBezTo>
                    <a:pt x="107" y="15"/>
                    <a:pt x="97" y="16"/>
                    <a:pt x="87" y="16"/>
                  </a:cubicBezTo>
                  <a:lnTo>
                    <a:pt x="79" y="16"/>
                  </a:lnTo>
                  <a:lnTo>
                    <a:pt x="77" y="16"/>
                  </a:lnTo>
                  <a:lnTo>
                    <a:pt x="40" y="16"/>
                  </a:lnTo>
                  <a:lnTo>
                    <a:pt x="1" y="16"/>
                  </a:lnTo>
                  <a:lnTo>
                    <a:pt x="0" y="1097"/>
                  </a:lnTo>
                  <a:cubicBezTo>
                    <a:pt x="14" y="1110"/>
                    <a:pt x="27" y="1122"/>
                    <a:pt x="39" y="1133"/>
                  </a:cubicBezTo>
                  <a:cubicBezTo>
                    <a:pt x="53" y="1146"/>
                    <a:pt x="65" y="1158"/>
                    <a:pt x="77" y="117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8" name="Google Shape;1034;p49">
              <a:extLst>
                <a:ext uri="{FF2B5EF4-FFF2-40B4-BE49-F238E27FC236}">
                  <a16:creationId xmlns:a16="http://schemas.microsoft.com/office/drawing/2014/main" id="{DF5E7957-27F4-409C-B9BE-1DA81AF272A8}"/>
                </a:ext>
              </a:extLst>
            </p:cNvPr>
            <p:cNvSpPr/>
            <p:nvPr/>
          </p:nvSpPr>
          <p:spPr>
            <a:xfrm>
              <a:off x="4385055" y="3635098"/>
              <a:ext cx="47160" cy="74160"/>
            </a:xfrm>
            <a:custGeom>
              <a:avLst/>
              <a:gdLst/>
              <a:ahLst/>
              <a:cxnLst/>
              <a:rect l="l" t="t" r="r" b="b"/>
              <a:pathLst>
                <a:path w="131" h="206" extrusionOk="0">
                  <a:moveTo>
                    <a:pt x="73" y="0"/>
                  </a:moveTo>
                  <a:cubicBezTo>
                    <a:pt x="62" y="78"/>
                    <a:pt x="43" y="147"/>
                    <a:pt x="0" y="204"/>
                  </a:cubicBezTo>
                  <a:cubicBezTo>
                    <a:pt x="53" y="216"/>
                    <a:pt x="109" y="183"/>
                    <a:pt x="126" y="128"/>
                  </a:cubicBezTo>
                  <a:cubicBezTo>
                    <a:pt x="143" y="76"/>
                    <a:pt x="119" y="22"/>
                    <a:pt x="73" y="0"/>
                  </a:cubicBezTo>
                  <a:close/>
                </a:path>
              </a:pathLst>
            </a:custGeom>
            <a:solidFill>
              <a:srgbClr val="494334"/>
            </a:solidFill>
            <a:ln>
              <a:noFill/>
            </a:ln>
          </p:spPr>
          <p:txBody>
            <a:bodyPr spcFirstLastPara="1" wrap="square" lIns="120000" tIns="38867" rIns="120000" bIns="38867"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49" name="Google Shape;1035;p49">
              <a:extLst>
                <a:ext uri="{FF2B5EF4-FFF2-40B4-BE49-F238E27FC236}">
                  <a16:creationId xmlns:a16="http://schemas.microsoft.com/office/drawing/2014/main" id="{DBB7FC8F-AD59-488E-B611-34E5A2EF108A}"/>
                </a:ext>
              </a:extLst>
            </p:cNvPr>
            <p:cNvSpPr/>
            <p:nvPr/>
          </p:nvSpPr>
          <p:spPr>
            <a:xfrm>
              <a:off x="4308375" y="3598018"/>
              <a:ext cx="50040" cy="104760"/>
            </a:xfrm>
            <a:custGeom>
              <a:avLst/>
              <a:gdLst/>
              <a:ahLst/>
              <a:cxnLst/>
              <a:rect l="l" t="t" r="r" b="b"/>
              <a:pathLst>
                <a:path w="139" h="291" extrusionOk="0">
                  <a:moveTo>
                    <a:pt x="110" y="20"/>
                  </a:moveTo>
                  <a:cubicBezTo>
                    <a:pt x="110" y="20"/>
                    <a:pt x="132" y="49"/>
                    <a:pt x="101" y="152"/>
                  </a:cubicBezTo>
                  <a:cubicBezTo>
                    <a:pt x="95" y="171"/>
                    <a:pt x="86" y="197"/>
                    <a:pt x="72" y="220"/>
                  </a:cubicBezTo>
                  <a:cubicBezTo>
                    <a:pt x="69" y="226"/>
                    <a:pt x="65" y="232"/>
                    <a:pt x="61" y="237"/>
                  </a:cubicBezTo>
                  <a:cubicBezTo>
                    <a:pt x="52" y="248"/>
                    <a:pt x="42" y="258"/>
                    <a:pt x="31" y="264"/>
                  </a:cubicBezTo>
                  <a:cubicBezTo>
                    <a:pt x="25" y="267"/>
                    <a:pt x="19" y="269"/>
                    <a:pt x="13" y="270"/>
                  </a:cubicBezTo>
                  <a:cubicBezTo>
                    <a:pt x="9" y="270"/>
                    <a:pt x="5" y="270"/>
                    <a:pt x="0" y="270"/>
                  </a:cubicBezTo>
                  <a:cubicBezTo>
                    <a:pt x="5" y="280"/>
                    <a:pt x="12" y="287"/>
                    <a:pt x="20" y="290"/>
                  </a:cubicBezTo>
                  <a:cubicBezTo>
                    <a:pt x="22" y="290"/>
                    <a:pt x="25" y="291"/>
                    <a:pt x="27" y="291"/>
                  </a:cubicBezTo>
                  <a:cubicBezTo>
                    <a:pt x="32" y="291"/>
                    <a:pt x="37" y="290"/>
                    <a:pt x="42" y="287"/>
                  </a:cubicBezTo>
                  <a:cubicBezTo>
                    <a:pt x="61" y="278"/>
                    <a:pt x="83" y="253"/>
                    <a:pt x="101" y="218"/>
                  </a:cubicBezTo>
                  <a:cubicBezTo>
                    <a:pt x="109" y="201"/>
                    <a:pt x="117" y="182"/>
                    <a:pt x="123" y="162"/>
                  </a:cubicBezTo>
                  <a:cubicBezTo>
                    <a:pt x="148" y="84"/>
                    <a:pt x="143" y="13"/>
                    <a:pt x="113" y="2"/>
                  </a:cubicBezTo>
                  <a:cubicBezTo>
                    <a:pt x="112" y="1"/>
                    <a:pt x="112" y="1"/>
                    <a:pt x="111" y="1"/>
                  </a:cubicBezTo>
                  <a:lnTo>
                    <a:pt x="110" y="1"/>
                  </a:lnTo>
                  <a:cubicBezTo>
                    <a:pt x="110" y="1"/>
                    <a:pt x="109" y="1"/>
                    <a:pt x="108" y="0"/>
                  </a:cubicBezTo>
                  <a:cubicBezTo>
                    <a:pt x="101" y="-1"/>
                    <a:pt x="93" y="1"/>
                    <a:pt x="85" y="6"/>
                  </a:cubicBezTo>
                  <a:cubicBezTo>
                    <a:pt x="91" y="10"/>
                    <a:pt x="97" y="13"/>
                    <a:pt x="103" y="17"/>
                  </a:cubicBezTo>
                  <a:cubicBezTo>
                    <a:pt x="105" y="18"/>
                    <a:pt x="108" y="19"/>
                    <a:pt x="110" y="20"/>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0" name="Google Shape;1036;p49">
              <a:extLst>
                <a:ext uri="{FF2B5EF4-FFF2-40B4-BE49-F238E27FC236}">
                  <a16:creationId xmlns:a16="http://schemas.microsoft.com/office/drawing/2014/main" id="{31B0B4A9-6660-40C9-99D4-329861219F55}"/>
                </a:ext>
              </a:extLst>
            </p:cNvPr>
            <p:cNvSpPr/>
            <p:nvPr/>
          </p:nvSpPr>
          <p:spPr>
            <a:xfrm>
              <a:off x="4216575" y="3637257"/>
              <a:ext cx="360" cy="360"/>
            </a:xfrm>
            <a:custGeom>
              <a:avLst/>
              <a:gdLst/>
              <a:ahLst/>
              <a:cxnLst/>
              <a:rect l="l" t="t" r="r" b="b"/>
              <a:pathLst>
                <a:path w="1" h="1" extrusionOk="0">
                  <a:moveTo>
                    <a:pt x="0" y="1"/>
                  </a:moveTo>
                  <a:cubicBezTo>
                    <a:pt x="1" y="1"/>
                    <a:pt x="1" y="1"/>
                    <a:pt x="1" y="0"/>
                  </a:cubicBezTo>
                  <a:cubicBezTo>
                    <a:pt x="1" y="1"/>
                    <a:pt x="1" y="1"/>
                    <a:pt x="0" y="1"/>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1" name="Google Shape;1037;p49">
              <a:extLst>
                <a:ext uri="{FF2B5EF4-FFF2-40B4-BE49-F238E27FC236}">
                  <a16:creationId xmlns:a16="http://schemas.microsoft.com/office/drawing/2014/main" id="{48E516DD-54D7-4BEF-B789-DC6BD5006321}"/>
                </a:ext>
              </a:extLst>
            </p:cNvPr>
            <p:cNvSpPr/>
            <p:nvPr/>
          </p:nvSpPr>
          <p:spPr>
            <a:xfrm>
              <a:off x="4214415" y="3637618"/>
              <a:ext cx="2160" cy="4680"/>
            </a:xfrm>
            <a:custGeom>
              <a:avLst/>
              <a:gdLst/>
              <a:ahLst/>
              <a:cxnLst/>
              <a:rect l="l" t="t" r="r" b="b"/>
              <a:pathLst>
                <a:path w="6" h="13" extrusionOk="0">
                  <a:moveTo>
                    <a:pt x="0" y="13"/>
                  </a:moveTo>
                  <a:cubicBezTo>
                    <a:pt x="2" y="9"/>
                    <a:pt x="4" y="5"/>
                    <a:pt x="6" y="0"/>
                  </a:cubicBezTo>
                  <a:cubicBezTo>
                    <a:pt x="4" y="5"/>
                    <a:pt x="2" y="9"/>
                    <a:pt x="0" y="1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2" name="Google Shape;1038;p49">
              <a:extLst>
                <a:ext uri="{FF2B5EF4-FFF2-40B4-BE49-F238E27FC236}">
                  <a16:creationId xmlns:a16="http://schemas.microsoft.com/office/drawing/2014/main" id="{0AA02CBC-71BA-49C6-9E83-5790EB183698}"/>
                </a:ext>
              </a:extLst>
            </p:cNvPr>
            <p:cNvSpPr/>
            <p:nvPr/>
          </p:nvSpPr>
          <p:spPr>
            <a:xfrm>
              <a:off x="4214415" y="3642298"/>
              <a:ext cx="0" cy="720"/>
            </a:xfrm>
            <a:custGeom>
              <a:avLst/>
              <a:gdLst/>
              <a:ahLst/>
              <a:cxnLst/>
              <a:rect l="l" t="t" r="r" b="b"/>
              <a:pathLst>
                <a:path w="120000" h="2" extrusionOk="0">
                  <a:moveTo>
                    <a:pt x="0" y="2"/>
                  </a:moveTo>
                  <a:cubicBezTo>
                    <a:pt x="0" y="2"/>
                    <a:pt x="0" y="1"/>
                    <a:pt x="0" y="0"/>
                  </a:cubicBezTo>
                  <a:cubicBezTo>
                    <a:pt x="0" y="1"/>
                    <a:pt x="0" y="2"/>
                    <a:pt x="0" y="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3" name="Google Shape;1039;p49">
              <a:extLst>
                <a:ext uri="{FF2B5EF4-FFF2-40B4-BE49-F238E27FC236}">
                  <a16:creationId xmlns:a16="http://schemas.microsoft.com/office/drawing/2014/main" id="{7B56BB9D-4E03-4937-8645-349613272EAA}"/>
                </a:ext>
              </a:extLst>
            </p:cNvPr>
            <p:cNvSpPr/>
            <p:nvPr/>
          </p:nvSpPr>
          <p:spPr>
            <a:xfrm>
              <a:off x="4211535" y="3647338"/>
              <a:ext cx="720" cy="1080"/>
            </a:xfrm>
            <a:custGeom>
              <a:avLst/>
              <a:gdLst/>
              <a:ahLst/>
              <a:cxnLst/>
              <a:rect l="l" t="t" r="r" b="b"/>
              <a:pathLst>
                <a:path w="2" h="3" extrusionOk="0">
                  <a:moveTo>
                    <a:pt x="2" y="0"/>
                  </a:moveTo>
                  <a:cubicBezTo>
                    <a:pt x="1" y="1"/>
                    <a:pt x="1" y="2"/>
                    <a:pt x="0" y="3"/>
                  </a:cubicBezTo>
                  <a:lnTo>
                    <a:pt x="0" y="3"/>
                  </a:lnTo>
                  <a:cubicBezTo>
                    <a:pt x="1" y="2"/>
                    <a:pt x="1" y="1"/>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4" name="Google Shape;1040;p49">
              <a:extLst>
                <a:ext uri="{FF2B5EF4-FFF2-40B4-BE49-F238E27FC236}">
                  <a16:creationId xmlns:a16="http://schemas.microsoft.com/office/drawing/2014/main" id="{0A75C0C3-58D5-40F8-AC32-5FAECDCE21C4}"/>
                </a:ext>
              </a:extLst>
            </p:cNvPr>
            <p:cNvSpPr/>
            <p:nvPr/>
          </p:nvSpPr>
          <p:spPr>
            <a:xfrm>
              <a:off x="4216935" y="3626457"/>
              <a:ext cx="4320" cy="10800"/>
            </a:xfrm>
            <a:custGeom>
              <a:avLst/>
              <a:gdLst/>
              <a:ahLst/>
              <a:cxnLst/>
              <a:rect l="l" t="t" r="r" b="b"/>
              <a:pathLst>
                <a:path w="12" h="30" extrusionOk="0">
                  <a:moveTo>
                    <a:pt x="0" y="30"/>
                  </a:moveTo>
                  <a:cubicBezTo>
                    <a:pt x="4" y="21"/>
                    <a:pt x="8" y="11"/>
                    <a:pt x="12" y="0"/>
                  </a:cubicBezTo>
                  <a:cubicBezTo>
                    <a:pt x="8" y="11"/>
                    <a:pt x="4" y="21"/>
                    <a:pt x="0" y="3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5" name="Google Shape;1041;p49">
              <a:extLst>
                <a:ext uri="{FF2B5EF4-FFF2-40B4-BE49-F238E27FC236}">
                  <a16:creationId xmlns:a16="http://schemas.microsoft.com/office/drawing/2014/main" id="{9D2EFC5B-7A35-440B-9973-43F90D757C1E}"/>
                </a:ext>
              </a:extLst>
            </p:cNvPr>
            <p:cNvSpPr/>
            <p:nvPr/>
          </p:nvSpPr>
          <p:spPr>
            <a:xfrm>
              <a:off x="4212255" y="3643018"/>
              <a:ext cx="2160" cy="4320"/>
            </a:xfrm>
            <a:custGeom>
              <a:avLst/>
              <a:gdLst/>
              <a:ahLst/>
              <a:cxnLst/>
              <a:rect l="l" t="t" r="r" b="b"/>
              <a:pathLst>
                <a:path w="6" h="12" extrusionOk="0">
                  <a:moveTo>
                    <a:pt x="0" y="12"/>
                  </a:moveTo>
                  <a:cubicBezTo>
                    <a:pt x="2" y="9"/>
                    <a:pt x="4" y="4"/>
                    <a:pt x="6" y="0"/>
                  </a:cubicBezTo>
                  <a:cubicBezTo>
                    <a:pt x="4" y="4"/>
                    <a:pt x="2" y="9"/>
                    <a:pt x="0" y="12"/>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6" name="Google Shape;1042;p49">
              <a:extLst>
                <a:ext uri="{FF2B5EF4-FFF2-40B4-BE49-F238E27FC236}">
                  <a16:creationId xmlns:a16="http://schemas.microsoft.com/office/drawing/2014/main" id="{11BBBB63-D4DF-4333-8760-08A6AAF6496B}"/>
                </a:ext>
              </a:extLst>
            </p:cNvPr>
            <p:cNvSpPr/>
            <p:nvPr/>
          </p:nvSpPr>
          <p:spPr>
            <a:xfrm>
              <a:off x="4224135" y="3610618"/>
              <a:ext cx="2160" cy="7200"/>
            </a:xfrm>
            <a:custGeom>
              <a:avLst/>
              <a:gdLst/>
              <a:ahLst/>
              <a:cxnLst/>
              <a:rect l="l" t="t" r="r" b="b"/>
              <a:pathLst>
                <a:path w="6" h="20" extrusionOk="0">
                  <a:moveTo>
                    <a:pt x="0" y="20"/>
                  </a:moveTo>
                  <a:cubicBezTo>
                    <a:pt x="2" y="13"/>
                    <a:pt x="4" y="6"/>
                    <a:pt x="6" y="0"/>
                  </a:cubicBezTo>
                  <a:cubicBezTo>
                    <a:pt x="4" y="6"/>
                    <a:pt x="2" y="13"/>
                    <a:pt x="0" y="2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7" name="Google Shape;1043;p49">
              <a:extLst>
                <a:ext uri="{FF2B5EF4-FFF2-40B4-BE49-F238E27FC236}">
                  <a16:creationId xmlns:a16="http://schemas.microsoft.com/office/drawing/2014/main" id="{89E10398-077A-4E46-81CA-23723BD559EA}"/>
                </a:ext>
              </a:extLst>
            </p:cNvPr>
            <p:cNvSpPr/>
            <p:nvPr/>
          </p:nvSpPr>
          <p:spPr>
            <a:xfrm>
              <a:off x="4230255" y="3591538"/>
              <a:ext cx="360" cy="1080"/>
            </a:xfrm>
            <a:custGeom>
              <a:avLst/>
              <a:gdLst/>
              <a:ahLst/>
              <a:cxnLst/>
              <a:rect l="l" t="t" r="r" b="b"/>
              <a:pathLst>
                <a:path w="1" h="3" extrusionOk="0">
                  <a:moveTo>
                    <a:pt x="1" y="0"/>
                  </a:moveTo>
                  <a:cubicBezTo>
                    <a:pt x="1" y="1"/>
                    <a:pt x="0" y="2"/>
                    <a:pt x="0" y="3"/>
                  </a:cubicBezTo>
                  <a:cubicBezTo>
                    <a:pt x="0" y="2"/>
                    <a:pt x="1" y="1"/>
                    <a:pt x="1"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8" name="Google Shape;1044;p49">
              <a:extLst>
                <a:ext uri="{FF2B5EF4-FFF2-40B4-BE49-F238E27FC236}">
                  <a16:creationId xmlns:a16="http://schemas.microsoft.com/office/drawing/2014/main" id="{FB42B7B8-3D30-4452-B83D-0836D034CF4D}"/>
                </a:ext>
              </a:extLst>
            </p:cNvPr>
            <p:cNvSpPr/>
            <p:nvPr/>
          </p:nvSpPr>
          <p:spPr>
            <a:xfrm>
              <a:off x="4229535" y="3592618"/>
              <a:ext cx="720" cy="4680"/>
            </a:xfrm>
            <a:custGeom>
              <a:avLst/>
              <a:gdLst/>
              <a:ahLst/>
              <a:cxnLst/>
              <a:rect l="l" t="t" r="r" b="b"/>
              <a:pathLst>
                <a:path w="2" h="13" extrusionOk="0">
                  <a:moveTo>
                    <a:pt x="2" y="0"/>
                  </a:moveTo>
                  <a:cubicBezTo>
                    <a:pt x="1" y="4"/>
                    <a:pt x="1" y="9"/>
                    <a:pt x="0" y="13"/>
                  </a:cubicBezTo>
                  <a:cubicBezTo>
                    <a:pt x="1" y="9"/>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59" name="Google Shape;1045;p49">
              <a:extLst>
                <a:ext uri="{FF2B5EF4-FFF2-40B4-BE49-F238E27FC236}">
                  <a16:creationId xmlns:a16="http://schemas.microsoft.com/office/drawing/2014/main" id="{6651D54B-43A9-452D-91C8-BB44FADD31B6}"/>
                </a:ext>
              </a:extLst>
            </p:cNvPr>
            <p:cNvSpPr/>
            <p:nvPr/>
          </p:nvSpPr>
          <p:spPr>
            <a:xfrm>
              <a:off x="4230615" y="3587218"/>
              <a:ext cx="720" cy="4320"/>
            </a:xfrm>
            <a:custGeom>
              <a:avLst/>
              <a:gdLst/>
              <a:ahLst/>
              <a:cxnLst/>
              <a:rect l="l" t="t" r="r" b="b"/>
              <a:pathLst>
                <a:path w="2" h="12" extrusionOk="0">
                  <a:moveTo>
                    <a:pt x="2" y="0"/>
                  </a:moveTo>
                  <a:cubicBezTo>
                    <a:pt x="1" y="4"/>
                    <a:pt x="1" y="8"/>
                    <a:pt x="0" y="12"/>
                  </a:cubicBezTo>
                  <a:cubicBezTo>
                    <a:pt x="1" y="8"/>
                    <a:pt x="1" y="4"/>
                    <a:pt x="2"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0" name="Google Shape;1046;p49">
              <a:extLst>
                <a:ext uri="{FF2B5EF4-FFF2-40B4-BE49-F238E27FC236}">
                  <a16:creationId xmlns:a16="http://schemas.microsoft.com/office/drawing/2014/main" id="{F1FD6A8B-36C4-427F-8CDB-C58D3C117E2B}"/>
                </a:ext>
              </a:extLst>
            </p:cNvPr>
            <p:cNvSpPr/>
            <p:nvPr/>
          </p:nvSpPr>
          <p:spPr>
            <a:xfrm>
              <a:off x="4107135" y="3498298"/>
              <a:ext cx="126000" cy="207360"/>
            </a:xfrm>
            <a:custGeom>
              <a:avLst/>
              <a:gdLst/>
              <a:ahLst/>
              <a:cxnLst/>
              <a:rect l="l" t="t" r="r" b="b"/>
              <a:pathLst>
                <a:path w="350" h="576" extrusionOk="0">
                  <a:moveTo>
                    <a:pt x="332" y="75"/>
                  </a:moveTo>
                  <a:cubicBezTo>
                    <a:pt x="318" y="38"/>
                    <a:pt x="295" y="13"/>
                    <a:pt x="264" y="4"/>
                  </a:cubicBezTo>
                  <a:cubicBezTo>
                    <a:pt x="181" y="-20"/>
                    <a:pt x="74" y="87"/>
                    <a:pt x="24" y="244"/>
                  </a:cubicBezTo>
                  <a:cubicBezTo>
                    <a:pt x="-25" y="401"/>
                    <a:pt x="2" y="548"/>
                    <a:pt x="85" y="572"/>
                  </a:cubicBezTo>
                  <a:cubicBezTo>
                    <a:pt x="115" y="581"/>
                    <a:pt x="149" y="572"/>
                    <a:pt x="183" y="549"/>
                  </a:cubicBezTo>
                  <a:cubicBezTo>
                    <a:pt x="222" y="523"/>
                    <a:pt x="260" y="476"/>
                    <a:pt x="290" y="417"/>
                  </a:cubicBezTo>
                  <a:cubicBezTo>
                    <a:pt x="276" y="408"/>
                    <a:pt x="256" y="398"/>
                    <a:pt x="234" y="388"/>
                  </a:cubicBezTo>
                  <a:cubicBezTo>
                    <a:pt x="204" y="375"/>
                    <a:pt x="169" y="360"/>
                    <a:pt x="128" y="348"/>
                  </a:cubicBezTo>
                  <a:cubicBezTo>
                    <a:pt x="126" y="348"/>
                    <a:pt x="124" y="348"/>
                    <a:pt x="123" y="347"/>
                  </a:cubicBezTo>
                  <a:cubicBezTo>
                    <a:pt x="101" y="341"/>
                    <a:pt x="94" y="306"/>
                    <a:pt x="106" y="268"/>
                  </a:cubicBezTo>
                  <a:cubicBezTo>
                    <a:pt x="118" y="230"/>
                    <a:pt x="145" y="205"/>
                    <a:pt x="166" y="211"/>
                  </a:cubicBezTo>
                  <a:cubicBezTo>
                    <a:pt x="167" y="211"/>
                    <a:pt x="169" y="212"/>
                    <a:pt x="170" y="213"/>
                  </a:cubicBezTo>
                  <a:cubicBezTo>
                    <a:pt x="212" y="225"/>
                    <a:pt x="249" y="232"/>
                    <a:pt x="281" y="237"/>
                  </a:cubicBezTo>
                  <a:cubicBezTo>
                    <a:pt x="306" y="240"/>
                    <a:pt x="328" y="242"/>
                    <a:pt x="345" y="243"/>
                  </a:cubicBezTo>
                  <a:cubicBezTo>
                    <a:pt x="354" y="178"/>
                    <a:pt x="350" y="119"/>
                    <a:pt x="332" y="75"/>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1" name="Google Shape;1047;p49">
              <a:extLst>
                <a:ext uri="{FF2B5EF4-FFF2-40B4-BE49-F238E27FC236}">
                  <a16:creationId xmlns:a16="http://schemas.microsoft.com/office/drawing/2014/main" id="{A1A706F2-E5ED-4BAB-91FA-7AAE4DB6E484}"/>
                </a:ext>
              </a:extLst>
            </p:cNvPr>
            <p:cNvSpPr/>
            <p:nvPr/>
          </p:nvSpPr>
          <p:spPr>
            <a:xfrm>
              <a:off x="4231335" y="3585777"/>
              <a:ext cx="0" cy="1440"/>
            </a:xfrm>
            <a:custGeom>
              <a:avLst/>
              <a:gdLst/>
              <a:ahLst/>
              <a:cxnLst/>
              <a:rect l="l" t="t" r="r" b="b"/>
              <a:pathLst>
                <a:path w="120000" h="4" extrusionOk="0">
                  <a:moveTo>
                    <a:pt x="0" y="0"/>
                  </a:moveTo>
                  <a:lnTo>
                    <a:pt x="0" y="0"/>
                  </a:lnTo>
                  <a:cubicBezTo>
                    <a:pt x="0" y="1"/>
                    <a:pt x="0" y="3"/>
                    <a:pt x="0" y="4"/>
                  </a:cubicBezTo>
                  <a:cubicBezTo>
                    <a:pt x="0" y="3"/>
                    <a:pt x="0" y="1"/>
                    <a:pt x="0"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2" name="Google Shape;1048;p49">
              <a:extLst>
                <a:ext uri="{FF2B5EF4-FFF2-40B4-BE49-F238E27FC236}">
                  <a16:creationId xmlns:a16="http://schemas.microsoft.com/office/drawing/2014/main" id="{434C0850-BCBC-438B-936D-4EFE8D348274}"/>
                </a:ext>
              </a:extLst>
            </p:cNvPr>
            <p:cNvSpPr/>
            <p:nvPr/>
          </p:nvSpPr>
          <p:spPr>
            <a:xfrm>
              <a:off x="4229535" y="3597298"/>
              <a:ext cx="0" cy="360"/>
            </a:xfrm>
            <a:custGeom>
              <a:avLst/>
              <a:gdLst/>
              <a:ahLst/>
              <a:cxnLst/>
              <a:rect l="l" t="t" r="r" b="b"/>
              <a:pathLst>
                <a:path w="120000" h="1" extrusionOk="0">
                  <a:moveTo>
                    <a:pt x="0" y="0"/>
                  </a:moveTo>
                  <a:lnTo>
                    <a:pt x="0" y="1"/>
                  </a:lnTo>
                  <a:lnTo>
                    <a:pt x="0" y="0"/>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3" name="Google Shape;1049;p49">
              <a:extLst>
                <a:ext uri="{FF2B5EF4-FFF2-40B4-BE49-F238E27FC236}">
                  <a16:creationId xmlns:a16="http://schemas.microsoft.com/office/drawing/2014/main" id="{4842674B-C4B2-42FA-B5FF-8621ABF15534}"/>
                </a:ext>
              </a:extLst>
            </p:cNvPr>
            <p:cNvSpPr/>
            <p:nvPr/>
          </p:nvSpPr>
          <p:spPr>
            <a:xfrm>
              <a:off x="4226655" y="3597657"/>
              <a:ext cx="2880" cy="11520"/>
            </a:xfrm>
            <a:custGeom>
              <a:avLst/>
              <a:gdLst/>
              <a:ahLst/>
              <a:cxnLst/>
              <a:rect l="l" t="t" r="r" b="b"/>
              <a:pathLst>
                <a:path w="8" h="32" extrusionOk="0">
                  <a:moveTo>
                    <a:pt x="8" y="0"/>
                  </a:moveTo>
                  <a:cubicBezTo>
                    <a:pt x="5" y="11"/>
                    <a:pt x="3" y="21"/>
                    <a:pt x="0" y="32"/>
                  </a:cubicBezTo>
                  <a:cubicBezTo>
                    <a:pt x="3" y="21"/>
                    <a:pt x="5" y="11"/>
                    <a:pt x="8" y="0"/>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4" name="Google Shape;1050;p49">
              <a:extLst>
                <a:ext uri="{FF2B5EF4-FFF2-40B4-BE49-F238E27FC236}">
                  <a16:creationId xmlns:a16="http://schemas.microsoft.com/office/drawing/2014/main" id="{07900993-477B-497E-A6F0-56914A61F150}"/>
                </a:ext>
              </a:extLst>
            </p:cNvPr>
            <p:cNvSpPr/>
            <p:nvPr/>
          </p:nvSpPr>
          <p:spPr>
            <a:xfrm>
              <a:off x="4101015" y="3476698"/>
              <a:ext cx="149400" cy="108720"/>
            </a:xfrm>
            <a:custGeom>
              <a:avLst/>
              <a:gdLst/>
              <a:ahLst/>
              <a:cxnLst/>
              <a:rect l="l" t="t" r="r" b="b"/>
              <a:pathLst>
                <a:path w="415" h="302" extrusionOk="0">
                  <a:moveTo>
                    <a:pt x="6" y="302"/>
                  </a:moveTo>
                  <a:lnTo>
                    <a:pt x="6" y="302"/>
                  </a:lnTo>
                  <a:cubicBezTo>
                    <a:pt x="7" y="302"/>
                    <a:pt x="8" y="302"/>
                    <a:pt x="9" y="302"/>
                  </a:cubicBezTo>
                  <a:cubicBezTo>
                    <a:pt x="13" y="302"/>
                    <a:pt x="16" y="300"/>
                    <a:pt x="17" y="296"/>
                  </a:cubicBezTo>
                  <a:cubicBezTo>
                    <a:pt x="74" y="116"/>
                    <a:pt x="202" y="-8"/>
                    <a:pt x="302" y="22"/>
                  </a:cubicBezTo>
                  <a:cubicBezTo>
                    <a:pt x="338" y="32"/>
                    <a:pt x="366" y="62"/>
                    <a:pt x="385" y="107"/>
                  </a:cubicBezTo>
                  <a:cubicBezTo>
                    <a:pt x="389" y="118"/>
                    <a:pt x="393" y="131"/>
                    <a:pt x="397" y="145"/>
                  </a:cubicBezTo>
                  <a:cubicBezTo>
                    <a:pt x="398" y="149"/>
                    <a:pt x="403" y="152"/>
                    <a:pt x="408" y="151"/>
                  </a:cubicBezTo>
                  <a:lnTo>
                    <a:pt x="408" y="151"/>
                  </a:lnTo>
                  <a:cubicBezTo>
                    <a:pt x="413" y="150"/>
                    <a:pt x="416" y="146"/>
                    <a:pt x="414" y="141"/>
                  </a:cubicBezTo>
                  <a:cubicBezTo>
                    <a:pt x="414" y="139"/>
                    <a:pt x="414" y="138"/>
                    <a:pt x="413" y="137"/>
                  </a:cubicBezTo>
                  <a:cubicBezTo>
                    <a:pt x="395" y="67"/>
                    <a:pt x="358" y="20"/>
                    <a:pt x="307" y="5"/>
                  </a:cubicBezTo>
                  <a:cubicBezTo>
                    <a:pt x="198" y="-27"/>
                    <a:pt x="60" y="101"/>
                    <a:pt x="0" y="291"/>
                  </a:cubicBezTo>
                  <a:cubicBezTo>
                    <a:pt x="-1" y="296"/>
                    <a:pt x="1" y="301"/>
                    <a:pt x="6" y="302"/>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5" name="Google Shape;1051;p49">
              <a:extLst>
                <a:ext uri="{FF2B5EF4-FFF2-40B4-BE49-F238E27FC236}">
                  <a16:creationId xmlns:a16="http://schemas.microsoft.com/office/drawing/2014/main" id="{A07C069D-61EB-40C1-9279-06DE948D43E2}"/>
                </a:ext>
              </a:extLst>
            </p:cNvPr>
            <p:cNvSpPr/>
            <p:nvPr/>
          </p:nvSpPr>
          <p:spPr>
            <a:xfrm>
              <a:off x="4257615" y="3552657"/>
              <a:ext cx="87120" cy="64080"/>
            </a:xfrm>
            <a:custGeom>
              <a:avLst/>
              <a:gdLst/>
              <a:ahLst/>
              <a:cxnLst/>
              <a:rect l="l" t="t" r="r" b="b"/>
              <a:pathLst>
                <a:path w="242" h="178" extrusionOk="0">
                  <a:moveTo>
                    <a:pt x="196" y="160"/>
                  </a:moveTo>
                  <a:cubicBezTo>
                    <a:pt x="215" y="170"/>
                    <a:pt x="228" y="176"/>
                    <a:pt x="229" y="177"/>
                  </a:cubicBezTo>
                  <a:cubicBezTo>
                    <a:pt x="231" y="178"/>
                    <a:pt x="232" y="178"/>
                    <a:pt x="233" y="178"/>
                  </a:cubicBezTo>
                  <a:cubicBezTo>
                    <a:pt x="234" y="178"/>
                    <a:pt x="234" y="178"/>
                    <a:pt x="234" y="178"/>
                  </a:cubicBezTo>
                  <a:cubicBezTo>
                    <a:pt x="237" y="178"/>
                    <a:pt x="240" y="176"/>
                    <a:pt x="242" y="173"/>
                  </a:cubicBezTo>
                  <a:cubicBezTo>
                    <a:pt x="243" y="169"/>
                    <a:pt x="242" y="165"/>
                    <a:pt x="239" y="162"/>
                  </a:cubicBezTo>
                  <a:cubicBezTo>
                    <a:pt x="238" y="162"/>
                    <a:pt x="238" y="162"/>
                    <a:pt x="237" y="161"/>
                  </a:cubicBezTo>
                  <a:cubicBezTo>
                    <a:pt x="237" y="161"/>
                    <a:pt x="225" y="156"/>
                    <a:pt x="208" y="147"/>
                  </a:cubicBezTo>
                  <a:cubicBezTo>
                    <a:pt x="162" y="123"/>
                    <a:pt x="73" y="71"/>
                    <a:pt x="16" y="3"/>
                  </a:cubicBezTo>
                  <a:cubicBezTo>
                    <a:pt x="12" y="-1"/>
                    <a:pt x="7" y="-1"/>
                    <a:pt x="3" y="2"/>
                  </a:cubicBezTo>
                  <a:cubicBezTo>
                    <a:pt x="-1" y="5"/>
                    <a:pt x="-2" y="10"/>
                    <a:pt x="2" y="14"/>
                  </a:cubicBezTo>
                  <a:cubicBezTo>
                    <a:pt x="60" y="83"/>
                    <a:pt x="148" y="135"/>
                    <a:pt x="196" y="160"/>
                  </a:cubicBezTo>
                  <a:close/>
                </a:path>
              </a:pathLst>
            </a:custGeom>
            <a:solidFill>
              <a:srgbClr val="494334"/>
            </a:solidFill>
            <a:ln>
              <a:noFill/>
            </a:ln>
          </p:spPr>
          <p:txBody>
            <a:bodyPr spcFirstLastPara="1" wrap="square" lIns="120000" tIns="25433" rIns="120000" bIns="254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6" name="Google Shape;1052;p49">
              <a:extLst>
                <a:ext uri="{FF2B5EF4-FFF2-40B4-BE49-F238E27FC236}">
                  <a16:creationId xmlns:a16="http://schemas.microsoft.com/office/drawing/2014/main" id="{B44B96BE-FF3C-44D0-B44B-D71030D7A6E9}"/>
                </a:ext>
              </a:extLst>
            </p:cNvPr>
            <p:cNvSpPr/>
            <p:nvPr/>
          </p:nvSpPr>
          <p:spPr>
            <a:xfrm>
              <a:off x="4257615" y="3746698"/>
              <a:ext cx="77400" cy="87120"/>
            </a:xfrm>
            <a:custGeom>
              <a:avLst/>
              <a:gdLst/>
              <a:ahLst/>
              <a:cxnLst/>
              <a:rect l="l" t="t" r="r" b="b"/>
              <a:pathLst>
                <a:path w="215" h="242" extrusionOk="0">
                  <a:moveTo>
                    <a:pt x="188" y="115"/>
                  </a:moveTo>
                  <a:cubicBezTo>
                    <a:pt x="206" y="110"/>
                    <a:pt x="216" y="98"/>
                    <a:pt x="215" y="81"/>
                  </a:cubicBezTo>
                  <a:cubicBezTo>
                    <a:pt x="214" y="64"/>
                    <a:pt x="203" y="48"/>
                    <a:pt x="187" y="37"/>
                  </a:cubicBezTo>
                  <a:lnTo>
                    <a:pt x="128" y="0"/>
                  </a:lnTo>
                  <a:lnTo>
                    <a:pt x="125" y="3"/>
                  </a:lnTo>
                  <a:lnTo>
                    <a:pt x="123" y="6"/>
                  </a:lnTo>
                  <a:lnTo>
                    <a:pt x="183" y="44"/>
                  </a:lnTo>
                  <a:cubicBezTo>
                    <a:pt x="197" y="53"/>
                    <a:pt x="206" y="67"/>
                    <a:pt x="207" y="81"/>
                  </a:cubicBezTo>
                  <a:cubicBezTo>
                    <a:pt x="207" y="95"/>
                    <a:pt x="201" y="104"/>
                    <a:pt x="186" y="108"/>
                  </a:cubicBezTo>
                  <a:cubicBezTo>
                    <a:pt x="178" y="110"/>
                    <a:pt x="169" y="110"/>
                    <a:pt x="160" y="106"/>
                  </a:cubicBezTo>
                  <a:cubicBezTo>
                    <a:pt x="129" y="96"/>
                    <a:pt x="103" y="84"/>
                    <a:pt x="82" y="70"/>
                  </a:cubicBezTo>
                  <a:cubicBezTo>
                    <a:pt x="58" y="56"/>
                    <a:pt x="40" y="39"/>
                    <a:pt x="28" y="21"/>
                  </a:cubicBezTo>
                  <a:lnTo>
                    <a:pt x="25" y="23"/>
                  </a:lnTo>
                  <a:lnTo>
                    <a:pt x="25" y="23"/>
                  </a:lnTo>
                  <a:lnTo>
                    <a:pt x="21" y="25"/>
                  </a:lnTo>
                  <a:cubicBezTo>
                    <a:pt x="22" y="25"/>
                    <a:pt x="22" y="26"/>
                    <a:pt x="22" y="26"/>
                  </a:cubicBezTo>
                  <a:cubicBezTo>
                    <a:pt x="28" y="35"/>
                    <a:pt x="35" y="43"/>
                    <a:pt x="43" y="50"/>
                  </a:cubicBezTo>
                  <a:cubicBezTo>
                    <a:pt x="53" y="60"/>
                    <a:pt x="64" y="68"/>
                    <a:pt x="77" y="76"/>
                  </a:cubicBezTo>
                  <a:cubicBezTo>
                    <a:pt x="99" y="90"/>
                    <a:pt x="126" y="103"/>
                    <a:pt x="157" y="114"/>
                  </a:cubicBezTo>
                  <a:cubicBezTo>
                    <a:pt x="160" y="114"/>
                    <a:pt x="162" y="115"/>
                    <a:pt x="165" y="116"/>
                  </a:cubicBezTo>
                  <a:cubicBezTo>
                    <a:pt x="168" y="121"/>
                    <a:pt x="178" y="140"/>
                    <a:pt x="172" y="155"/>
                  </a:cubicBezTo>
                  <a:cubicBezTo>
                    <a:pt x="170" y="161"/>
                    <a:pt x="165" y="166"/>
                    <a:pt x="157" y="169"/>
                  </a:cubicBezTo>
                  <a:cubicBezTo>
                    <a:pt x="148" y="172"/>
                    <a:pt x="137" y="172"/>
                    <a:pt x="127" y="168"/>
                  </a:cubicBezTo>
                  <a:cubicBezTo>
                    <a:pt x="123" y="167"/>
                    <a:pt x="118" y="165"/>
                    <a:pt x="113" y="164"/>
                  </a:cubicBezTo>
                  <a:cubicBezTo>
                    <a:pt x="92" y="158"/>
                    <a:pt x="65" y="149"/>
                    <a:pt x="40" y="131"/>
                  </a:cubicBezTo>
                  <a:cubicBezTo>
                    <a:pt x="28" y="123"/>
                    <a:pt x="16" y="112"/>
                    <a:pt x="7" y="98"/>
                  </a:cubicBezTo>
                  <a:lnTo>
                    <a:pt x="3" y="100"/>
                  </a:lnTo>
                  <a:lnTo>
                    <a:pt x="3" y="100"/>
                  </a:lnTo>
                  <a:lnTo>
                    <a:pt x="0" y="102"/>
                  </a:lnTo>
                  <a:cubicBezTo>
                    <a:pt x="1" y="103"/>
                    <a:pt x="2" y="105"/>
                    <a:pt x="3" y="106"/>
                  </a:cubicBezTo>
                  <a:cubicBezTo>
                    <a:pt x="9" y="115"/>
                    <a:pt x="16" y="122"/>
                    <a:pt x="23" y="128"/>
                  </a:cubicBezTo>
                  <a:cubicBezTo>
                    <a:pt x="28" y="132"/>
                    <a:pt x="32" y="135"/>
                    <a:pt x="36" y="138"/>
                  </a:cubicBezTo>
                  <a:cubicBezTo>
                    <a:pt x="62" y="156"/>
                    <a:pt x="90" y="165"/>
                    <a:pt x="111" y="171"/>
                  </a:cubicBezTo>
                  <a:cubicBezTo>
                    <a:pt x="116" y="173"/>
                    <a:pt x="120" y="174"/>
                    <a:pt x="124" y="176"/>
                  </a:cubicBezTo>
                  <a:cubicBezTo>
                    <a:pt x="129" y="177"/>
                    <a:pt x="133" y="178"/>
                    <a:pt x="138" y="178"/>
                  </a:cubicBezTo>
                  <a:cubicBezTo>
                    <a:pt x="139" y="180"/>
                    <a:pt x="144" y="189"/>
                    <a:pt x="146" y="199"/>
                  </a:cubicBezTo>
                  <a:cubicBezTo>
                    <a:pt x="148" y="205"/>
                    <a:pt x="148" y="212"/>
                    <a:pt x="146" y="219"/>
                  </a:cubicBezTo>
                  <a:cubicBezTo>
                    <a:pt x="144" y="225"/>
                    <a:pt x="139" y="230"/>
                    <a:pt x="131" y="232"/>
                  </a:cubicBezTo>
                  <a:cubicBezTo>
                    <a:pt x="121" y="236"/>
                    <a:pt x="111" y="235"/>
                    <a:pt x="101" y="232"/>
                  </a:cubicBezTo>
                  <a:lnTo>
                    <a:pt x="99" y="236"/>
                  </a:lnTo>
                  <a:lnTo>
                    <a:pt x="98" y="237"/>
                  </a:lnTo>
                  <a:lnTo>
                    <a:pt x="98" y="239"/>
                  </a:lnTo>
                  <a:cubicBezTo>
                    <a:pt x="99" y="240"/>
                    <a:pt x="99" y="240"/>
                    <a:pt x="100" y="240"/>
                  </a:cubicBezTo>
                  <a:cubicBezTo>
                    <a:pt x="106" y="242"/>
                    <a:pt x="111" y="242"/>
                    <a:pt x="116" y="242"/>
                  </a:cubicBezTo>
                  <a:cubicBezTo>
                    <a:pt x="122" y="242"/>
                    <a:pt x="128" y="241"/>
                    <a:pt x="133" y="240"/>
                  </a:cubicBezTo>
                  <a:cubicBezTo>
                    <a:pt x="143" y="236"/>
                    <a:pt x="150" y="230"/>
                    <a:pt x="154" y="221"/>
                  </a:cubicBezTo>
                  <a:cubicBezTo>
                    <a:pt x="156" y="214"/>
                    <a:pt x="156" y="206"/>
                    <a:pt x="154" y="199"/>
                  </a:cubicBezTo>
                  <a:cubicBezTo>
                    <a:pt x="153" y="191"/>
                    <a:pt x="149" y="183"/>
                    <a:pt x="147" y="178"/>
                  </a:cubicBezTo>
                  <a:cubicBezTo>
                    <a:pt x="151" y="178"/>
                    <a:pt x="156" y="177"/>
                    <a:pt x="160" y="176"/>
                  </a:cubicBezTo>
                  <a:cubicBezTo>
                    <a:pt x="170" y="172"/>
                    <a:pt x="177" y="166"/>
                    <a:pt x="180" y="157"/>
                  </a:cubicBezTo>
                  <a:cubicBezTo>
                    <a:pt x="185" y="143"/>
                    <a:pt x="179" y="126"/>
                    <a:pt x="175" y="117"/>
                  </a:cubicBezTo>
                  <a:lnTo>
                    <a:pt x="176" y="117"/>
                  </a:lnTo>
                  <a:cubicBezTo>
                    <a:pt x="180" y="117"/>
                    <a:pt x="184" y="116"/>
                    <a:pt x="188" y="115"/>
                  </a:cubicBezTo>
                  <a:close/>
                </a:path>
              </a:pathLst>
            </a:custGeom>
            <a:solidFill>
              <a:srgbClr val="494334"/>
            </a:solidFill>
            <a:ln>
              <a:noFill/>
            </a:ln>
          </p:spPr>
          <p:txBody>
            <a:bodyPr spcFirstLastPara="1" wrap="square" lIns="120000" tIns="56133" rIns="120000" bIns="56133"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7" name="Google Shape;1053;p49">
              <a:extLst>
                <a:ext uri="{FF2B5EF4-FFF2-40B4-BE49-F238E27FC236}">
                  <a16:creationId xmlns:a16="http://schemas.microsoft.com/office/drawing/2014/main" id="{41235401-0EDD-422B-9B12-EAA2524E15F8}"/>
                </a:ext>
              </a:extLst>
            </p:cNvPr>
            <p:cNvSpPr/>
            <p:nvPr/>
          </p:nvSpPr>
          <p:spPr>
            <a:xfrm>
              <a:off x="4732095" y="3863338"/>
              <a:ext cx="48600" cy="64800"/>
            </a:xfrm>
            <a:custGeom>
              <a:avLst/>
              <a:gdLst/>
              <a:ahLst/>
              <a:cxnLst/>
              <a:rect l="l" t="t" r="r" b="b"/>
              <a:pathLst>
                <a:path w="135" h="180" extrusionOk="0">
                  <a:moveTo>
                    <a:pt x="7" y="1"/>
                  </a:moveTo>
                  <a:lnTo>
                    <a:pt x="7" y="0"/>
                  </a:lnTo>
                  <a:lnTo>
                    <a:pt x="4" y="2"/>
                  </a:lnTo>
                  <a:lnTo>
                    <a:pt x="0" y="5"/>
                  </a:lnTo>
                  <a:lnTo>
                    <a:pt x="129" y="180"/>
                  </a:lnTo>
                  <a:lnTo>
                    <a:pt x="135" y="175"/>
                  </a:lnTo>
                  <a:lnTo>
                    <a:pt x="7" y="1"/>
                  </a:lnTo>
                  <a:close/>
                </a:path>
              </a:pathLst>
            </a:custGeom>
            <a:solidFill>
              <a:srgbClr val="494334"/>
            </a:solidFill>
            <a:ln>
              <a:noFill/>
            </a:ln>
          </p:spPr>
          <p:txBody>
            <a:bodyPr spcFirstLastPara="1" wrap="square" lIns="120000" tIns="26400" rIns="120000" bIns="26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8" name="Google Shape;1054;p49">
              <a:extLst>
                <a:ext uri="{FF2B5EF4-FFF2-40B4-BE49-F238E27FC236}">
                  <a16:creationId xmlns:a16="http://schemas.microsoft.com/office/drawing/2014/main" id="{00F74E37-11BE-4AAC-BECE-F1D830810B0C}"/>
                </a:ext>
              </a:extLst>
            </p:cNvPr>
            <p:cNvSpPr/>
            <p:nvPr/>
          </p:nvSpPr>
          <p:spPr>
            <a:xfrm>
              <a:off x="5539935" y="4051978"/>
              <a:ext cx="73440" cy="24480"/>
            </a:xfrm>
            <a:custGeom>
              <a:avLst/>
              <a:gdLst/>
              <a:ahLst/>
              <a:cxnLst/>
              <a:rect l="l" t="t" r="r" b="b"/>
              <a:pathLst>
                <a:path w="204" h="68" extrusionOk="0">
                  <a:moveTo>
                    <a:pt x="136" y="28"/>
                  </a:moveTo>
                  <a:lnTo>
                    <a:pt x="174" y="17"/>
                  </a:lnTo>
                  <a:lnTo>
                    <a:pt x="204" y="7"/>
                  </a:lnTo>
                  <a:lnTo>
                    <a:pt x="202" y="0"/>
                  </a:lnTo>
                  <a:lnTo>
                    <a:pt x="174" y="8"/>
                  </a:lnTo>
                  <a:lnTo>
                    <a:pt x="136" y="20"/>
                  </a:lnTo>
                  <a:lnTo>
                    <a:pt x="134" y="20"/>
                  </a:lnTo>
                  <a:lnTo>
                    <a:pt x="97" y="32"/>
                  </a:lnTo>
                  <a:lnTo>
                    <a:pt x="58" y="43"/>
                  </a:lnTo>
                  <a:lnTo>
                    <a:pt x="1" y="61"/>
                  </a:lnTo>
                  <a:lnTo>
                    <a:pt x="0" y="61"/>
                  </a:lnTo>
                  <a:lnTo>
                    <a:pt x="1" y="64"/>
                  </a:lnTo>
                  <a:lnTo>
                    <a:pt x="3" y="68"/>
                  </a:lnTo>
                  <a:lnTo>
                    <a:pt x="58" y="51"/>
                  </a:lnTo>
                  <a:lnTo>
                    <a:pt x="97" y="40"/>
                  </a:lnTo>
                  <a:lnTo>
                    <a:pt x="134" y="28"/>
                  </a:lnTo>
                  <a:lnTo>
                    <a:pt x="136" y="28"/>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69" name="Google Shape;1055;p49">
              <a:extLst>
                <a:ext uri="{FF2B5EF4-FFF2-40B4-BE49-F238E27FC236}">
                  <a16:creationId xmlns:a16="http://schemas.microsoft.com/office/drawing/2014/main" id="{987729D1-96B8-4DBA-AE2C-5B03CE5CF27B}"/>
                </a:ext>
              </a:extLst>
            </p:cNvPr>
            <p:cNvSpPr/>
            <p:nvPr/>
          </p:nvSpPr>
          <p:spPr>
            <a:xfrm>
              <a:off x="5214135" y="3457977"/>
              <a:ext cx="16560" cy="30240"/>
            </a:xfrm>
            <a:custGeom>
              <a:avLst/>
              <a:gdLst/>
              <a:ahLst/>
              <a:cxnLst/>
              <a:rect l="l" t="t" r="r" b="b"/>
              <a:pathLst>
                <a:path w="46" h="84" extrusionOk="0">
                  <a:moveTo>
                    <a:pt x="46" y="4"/>
                  </a:moveTo>
                  <a:lnTo>
                    <a:pt x="45" y="0"/>
                  </a:lnTo>
                  <a:cubicBezTo>
                    <a:pt x="45" y="0"/>
                    <a:pt x="-1" y="12"/>
                    <a:pt x="0" y="84"/>
                  </a:cubicBezTo>
                  <a:lnTo>
                    <a:pt x="4" y="84"/>
                  </a:lnTo>
                  <a:cubicBezTo>
                    <a:pt x="4" y="59"/>
                    <a:pt x="9" y="41"/>
                    <a:pt x="16" y="30"/>
                  </a:cubicBezTo>
                  <a:cubicBezTo>
                    <a:pt x="19" y="31"/>
                    <a:pt x="25" y="35"/>
                    <a:pt x="28" y="42"/>
                  </a:cubicBezTo>
                  <a:cubicBezTo>
                    <a:pt x="32" y="51"/>
                    <a:pt x="30" y="62"/>
                    <a:pt x="22" y="75"/>
                  </a:cubicBezTo>
                  <a:lnTo>
                    <a:pt x="26" y="77"/>
                  </a:lnTo>
                  <a:cubicBezTo>
                    <a:pt x="34" y="63"/>
                    <a:pt x="36" y="50"/>
                    <a:pt x="32" y="41"/>
                  </a:cubicBezTo>
                  <a:cubicBezTo>
                    <a:pt x="28" y="32"/>
                    <a:pt x="21" y="28"/>
                    <a:pt x="18" y="26"/>
                  </a:cubicBezTo>
                  <a:cubicBezTo>
                    <a:pt x="20" y="23"/>
                    <a:pt x="22" y="20"/>
                    <a:pt x="25" y="18"/>
                  </a:cubicBezTo>
                  <a:cubicBezTo>
                    <a:pt x="35" y="6"/>
                    <a:pt x="46" y="4"/>
                    <a:pt x="46" y="4"/>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0" name="Google Shape;1056;p49">
              <a:extLst>
                <a:ext uri="{FF2B5EF4-FFF2-40B4-BE49-F238E27FC236}">
                  <a16:creationId xmlns:a16="http://schemas.microsoft.com/office/drawing/2014/main" id="{24ADB290-20A2-4A97-AFEA-714845A9B1FA}"/>
                </a:ext>
              </a:extLst>
            </p:cNvPr>
            <p:cNvSpPr/>
            <p:nvPr/>
          </p:nvSpPr>
          <p:spPr>
            <a:xfrm>
              <a:off x="5085255" y="3469857"/>
              <a:ext cx="17640" cy="29880"/>
            </a:xfrm>
            <a:custGeom>
              <a:avLst/>
              <a:gdLst/>
              <a:ahLst/>
              <a:cxnLst/>
              <a:rect l="l" t="t" r="r" b="b"/>
              <a:pathLst>
                <a:path w="49" h="83" extrusionOk="0">
                  <a:moveTo>
                    <a:pt x="33" y="3"/>
                  </a:moveTo>
                  <a:lnTo>
                    <a:pt x="26" y="0"/>
                  </a:lnTo>
                  <a:cubicBezTo>
                    <a:pt x="25" y="0"/>
                    <a:pt x="19" y="12"/>
                    <a:pt x="3" y="48"/>
                  </a:cubicBezTo>
                  <a:cubicBezTo>
                    <a:pt x="-2" y="62"/>
                    <a:pt x="-2" y="71"/>
                    <a:pt x="4" y="77"/>
                  </a:cubicBezTo>
                  <a:cubicBezTo>
                    <a:pt x="9" y="82"/>
                    <a:pt x="15" y="83"/>
                    <a:pt x="22" y="83"/>
                  </a:cubicBezTo>
                  <a:cubicBezTo>
                    <a:pt x="35" y="83"/>
                    <a:pt x="47" y="79"/>
                    <a:pt x="49" y="78"/>
                  </a:cubicBezTo>
                  <a:lnTo>
                    <a:pt x="47" y="71"/>
                  </a:lnTo>
                  <a:cubicBezTo>
                    <a:pt x="39" y="73"/>
                    <a:pt x="17" y="79"/>
                    <a:pt x="10" y="72"/>
                  </a:cubicBezTo>
                  <a:cubicBezTo>
                    <a:pt x="5" y="67"/>
                    <a:pt x="8" y="58"/>
                    <a:pt x="11" y="51"/>
                  </a:cubicBezTo>
                  <a:cubicBezTo>
                    <a:pt x="26" y="15"/>
                    <a:pt x="32" y="4"/>
                    <a:pt x="33" y="3"/>
                  </a:cubicBez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1" name="Google Shape;1057;p49">
              <a:extLst>
                <a:ext uri="{FF2B5EF4-FFF2-40B4-BE49-F238E27FC236}">
                  <a16:creationId xmlns:a16="http://schemas.microsoft.com/office/drawing/2014/main" id="{2E1D3DF3-5062-4392-8636-0AAFC1AA81FA}"/>
                </a:ext>
              </a:extLst>
            </p:cNvPr>
            <p:cNvSpPr/>
            <p:nvPr/>
          </p:nvSpPr>
          <p:spPr>
            <a:xfrm>
              <a:off x="5126295" y="3446457"/>
              <a:ext cx="22320" cy="5760"/>
            </a:xfrm>
            <a:custGeom>
              <a:avLst/>
              <a:gdLst/>
              <a:ahLst/>
              <a:cxnLst/>
              <a:rect l="l" t="t" r="r" b="b"/>
              <a:pathLst>
                <a:path w="62" h="16" extrusionOk="0">
                  <a:moveTo>
                    <a:pt x="62" y="15"/>
                  </a:moveTo>
                  <a:cubicBezTo>
                    <a:pt x="58" y="10"/>
                    <a:pt x="53" y="7"/>
                    <a:pt x="48" y="5"/>
                  </a:cubicBezTo>
                  <a:cubicBezTo>
                    <a:pt x="33" y="-2"/>
                    <a:pt x="15" y="-3"/>
                    <a:pt x="0" y="5"/>
                  </a:cubicBezTo>
                  <a:lnTo>
                    <a:pt x="0" y="6"/>
                  </a:lnTo>
                  <a:cubicBezTo>
                    <a:pt x="15" y="9"/>
                    <a:pt x="47" y="14"/>
                    <a:pt x="62" y="16"/>
                  </a:cubicBezTo>
                  <a:lnTo>
                    <a:pt x="62" y="15"/>
                  </a:lnTo>
                  <a:close/>
                </a:path>
              </a:pathLst>
            </a:custGeom>
            <a:solidFill>
              <a:srgbClr val="494334"/>
            </a:solidFill>
            <a:ln>
              <a:noFill/>
            </a:ln>
          </p:spPr>
          <p:txBody>
            <a:bodyPr spcFirstLastPara="1" wrap="square" lIns="120000" tIns="0" rIns="120000" bIns="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2" name="Google Shape;1058;p49">
              <a:extLst>
                <a:ext uri="{FF2B5EF4-FFF2-40B4-BE49-F238E27FC236}">
                  <a16:creationId xmlns:a16="http://schemas.microsoft.com/office/drawing/2014/main" id="{D89022F3-0BEB-47AA-934C-0451EBF78F06}"/>
                </a:ext>
              </a:extLst>
            </p:cNvPr>
            <p:cNvSpPr/>
            <p:nvPr/>
          </p:nvSpPr>
          <p:spPr>
            <a:xfrm>
              <a:off x="5038815" y="3342778"/>
              <a:ext cx="204840" cy="245520"/>
            </a:xfrm>
            <a:custGeom>
              <a:avLst/>
              <a:gdLst/>
              <a:ahLst/>
              <a:cxnLst/>
              <a:rect l="l" t="t" r="r" b="b"/>
              <a:pathLst>
                <a:path w="569" h="682" extrusionOk="0">
                  <a:moveTo>
                    <a:pt x="144" y="341"/>
                  </a:moveTo>
                  <a:cubicBezTo>
                    <a:pt x="144" y="377"/>
                    <a:pt x="113" y="406"/>
                    <a:pt x="76" y="406"/>
                  </a:cubicBezTo>
                  <a:cubicBezTo>
                    <a:pt x="72" y="406"/>
                    <a:pt x="69" y="406"/>
                    <a:pt x="66" y="406"/>
                  </a:cubicBezTo>
                  <a:cubicBezTo>
                    <a:pt x="33" y="401"/>
                    <a:pt x="8" y="374"/>
                    <a:pt x="8" y="341"/>
                  </a:cubicBezTo>
                  <a:cubicBezTo>
                    <a:pt x="8" y="305"/>
                    <a:pt x="38" y="276"/>
                    <a:pt x="76" y="276"/>
                  </a:cubicBezTo>
                  <a:cubicBezTo>
                    <a:pt x="77" y="276"/>
                    <a:pt x="78" y="276"/>
                    <a:pt x="79" y="276"/>
                  </a:cubicBezTo>
                  <a:cubicBezTo>
                    <a:pt x="93" y="276"/>
                    <a:pt x="105" y="281"/>
                    <a:pt x="115" y="288"/>
                  </a:cubicBezTo>
                  <a:cubicBezTo>
                    <a:pt x="103" y="289"/>
                    <a:pt x="91" y="293"/>
                    <a:pt x="81" y="303"/>
                  </a:cubicBezTo>
                  <a:lnTo>
                    <a:pt x="82" y="304"/>
                  </a:lnTo>
                  <a:cubicBezTo>
                    <a:pt x="92" y="303"/>
                    <a:pt x="111" y="300"/>
                    <a:pt x="126" y="297"/>
                  </a:cubicBezTo>
                  <a:cubicBezTo>
                    <a:pt x="137" y="309"/>
                    <a:pt x="144" y="324"/>
                    <a:pt x="144" y="341"/>
                  </a:cubicBezTo>
                  <a:moveTo>
                    <a:pt x="274" y="276"/>
                  </a:moveTo>
                  <a:cubicBezTo>
                    <a:pt x="312" y="276"/>
                    <a:pt x="342" y="305"/>
                    <a:pt x="342" y="341"/>
                  </a:cubicBezTo>
                  <a:cubicBezTo>
                    <a:pt x="342" y="377"/>
                    <a:pt x="312" y="406"/>
                    <a:pt x="274" y="406"/>
                  </a:cubicBezTo>
                  <a:cubicBezTo>
                    <a:pt x="237" y="406"/>
                    <a:pt x="206" y="377"/>
                    <a:pt x="206" y="341"/>
                  </a:cubicBezTo>
                  <a:cubicBezTo>
                    <a:pt x="206" y="305"/>
                    <a:pt x="237" y="276"/>
                    <a:pt x="274" y="276"/>
                  </a:cubicBezTo>
                  <a:moveTo>
                    <a:pt x="132" y="480"/>
                  </a:moveTo>
                  <a:lnTo>
                    <a:pt x="224" y="480"/>
                  </a:lnTo>
                  <a:cubicBezTo>
                    <a:pt x="224" y="480"/>
                    <a:pt x="184" y="556"/>
                    <a:pt x="132" y="480"/>
                  </a:cubicBezTo>
                  <a:moveTo>
                    <a:pt x="144" y="293"/>
                  </a:moveTo>
                  <a:cubicBezTo>
                    <a:pt x="138" y="290"/>
                    <a:pt x="133" y="289"/>
                    <a:pt x="128" y="288"/>
                  </a:cubicBezTo>
                  <a:cubicBezTo>
                    <a:pt x="115" y="277"/>
                    <a:pt x="99" y="269"/>
                    <a:pt x="80" y="268"/>
                  </a:cubicBezTo>
                  <a:cubicBezTo>
                    <a:pt x="79" y="268"/>
                    <a:pt x="77" y="268"/>
                    <a:pt x="76" y="268"/>
                  </a:cubicBezTo>
                  <a:cubicBezTo>
                    <a:pt x="34" y="268"/>
                    <a:pt x="0" y="301"/>
                    <a:pt x="0" y="341"/>
                  </a:cubicBezTo>
                  <a:cubicBezTo>
                    <a:pt x="0" y="378"/>
                    <a:pt x="29" y="408"/>
                    <a:pt x="66" y="413"/>
                  </a:cubicBezTo>
                  <a:cubicBezTo>
                    <a:pt x="69" y="414"/>
                    <a:pt x="72" y="414"/>
                    <a:pt x="76" y="414"/>
                  </a:cubicBezTo>
                  <a:cubicBezTo>
                    <a:pt x="118" y="414"/>
                    <a:pt x="152" y="381"/>
                    <a:pt x="152" y="341"/>
                  </a:cubicBezTo>
                  <a:cubicBezTo>
                    <a:pt x="152" y="334"/>
                    <a:pt x="151" y="328"/>
                    <a:pt x="149" y="321"/>
                  </a:cubicBezTo>
                  <a:cubicBezTo>
                    <a:pt x="149" y="308"/>
                    <a:pt x="161" y="297"/>
                    <a:pt x="175" y="297"/>
                  </a:cubicBezTo>
                  <a:cubicBezTo>
                    <a:pt x="189" y="297"/>
                    <a:pt x="201" y="308"/>
                    <a:pt x="201" y="321"/>
                  </a:cubicBezTo>
                  <a:cubicBezTo>
                    <a:pt x="199" y="328"/>
                    <a:pt x="198" y="334"/>
                    <a:pt x="198" y="341"/>
                  </a:cubicBezTo>
                  <a:cubicBezTo>
                    <a:pt x="198" y="381"/>
                    <a:pt x="232" y="414"/>
                    <a:pt x="274" y="414"/>
                  </a:cubicBezTo>
                  <a:cubicBezTo>
                    <a:pt x="316" y="414"/>
                    <a:pt x="350" y="381"/>
                    <a:pt x="350" y="341"/>
                  </a:cubicBezTo>
                  <a:cubicBezTo>
                    <a:pt x="350" y="329"/>
                    <a:pt x="347" y="318"/>
                    <a:pt x="342" y="308"/>
                  </a:cubicBezTo>
                  <a:lnTo>
                    <a:pt x="421" y="308"/>
                  </a:lnTo>
                  <a:lnTo>
                    <a:pt x="420" y="364"/>
                  </a:lnTo>
                  <a:cubicBezTo>
                    <a:pt x="420" y="364"/>
                    <a:pt x="405" y="465"/>
                    <a:pt x="317" y="488"/>
                  </a:cubicBezTo>
                  <a:cubicBezTo>
                    <a:pt x="317" y="488"/>
                    <a:pt x="273" y="507"/>
                    <a:pt x="255" y="457"/>
                  </a:cubicBezTo>
                  <a:cubicBezTo>
                    <a:pt x="238" y="407"/>
                    <a:pt x="155" y="454"/>
                    <a:pt x="155" y="454"/>
                  </a:cubicBezTo>
                  <a:cubicBezTo>
                    <a:pt x="155" y="454"/>
                    <a:pt x="94" y="408"/>
                    <a:pt x="63" y="447"/>
                  </a:cubicBezTo>
                  <a:lnTo>
                    <a:pt x="63" y="447"/>
                  </a:lnTo>
                  <a:lnTo>
                    <a:pt x="63" y="448"/>
                  </a:lnTo>
                  <a:lnTo>
                    <a:pt x="59" y="515"/>
                  </a:lnTo>
                  <a:cubicBezTo>
                    <a:pt x="59" y="515"/>
                    <a:pt x="52" y="551"/>
                    <a:pt x="66" y="590"/>
                  </a:cubicBezTo>
                  <a:cubicBezTo>
                    <a:pt x="78" y="624"/>
                    <a:pt x="106" y="660"/>
                    <a:pt x="166" y="676"/>
                  </a:cubicBezTo>
                  <a:lnTo>
                    <a:pt x="166" y="676"/>
                  </a:lnTo>
                  <a:cubicBezTo>
                    <a:pt x="202" y="685"/>
                    <a:pt x="237" y="683"/>
                    <a:pt x="271" y="674"/>
                  </a:cubicBezTo>
                  <a:cubicBezTo>
                    <a:pt x="310" y="664"/>
                    <a:pt x="347" y="644"/>
                    <a:pt x="381" y="622"/>
                  </a:cubicBezTo>
                  <a:cubicBezTo>
                    <a:pt x="425" y="592"/>
                    <a:pt x="446" y="548"/>
                    <a:pt x="459" y="499"/>
                  </a:cubicBezTo>
                  <a:cubicBezTo>
                    <a:pt x="473" y="445"/>
                    <a:pt x="475" y="388"/>
                    <a:pt x="472" y="332"/>
                  </a:cubicBezTo>
                  <a:lnTo>
                    <a:pt x="473" y="328"/>
                  </a:lnTo>
                  <a:lnTo>
                    <a:pt x="473" y="331"/>
                  </a:lnTo>
                  <a:cubicBezTo>
                    <a:pt x="476" y="326"/>
                    <a:pt x="480" y="320"/>
                    <a:pt x="486" y="315"/>
                  </a:cubicBezTo>
                  <a:lnTo>
                    <a:pt x="488" y="315"/>
                  </a:lnTo>
                  <a:lnTo>
                    <a:pt x="489" y="312"/>
                  </a:lnTo>
                  <a:cubicBezTo>
                    <a:pt x="501" y="303"/>
                    <a:pt x="515" y="296"/>
                    <a:pt x="534" y="299"/>
                  </a:cubicBezTo>
                  <a:cubicBezTo>
                    <a:pt x="559" y="303"/>
                    <a:pt x="563" y="325"/>
                    <a:pt x="561" y="346"/>
                  </a:cubicBezTo>
                  <a:cubicBezTo>
                    <a:pt x="558" y="370"/>
                    <a:pt x="548" y="392"/>
                    <a:pt x="533" y="410"/>
                  </a:cubicBezTo>
                  <a:cubicBezTo>
                    <a:pt x="524" y="422"/>
                    <a:pt x="511" y="435"/>
                    <a:pt x="497" y="447"/>
                  </a:cubicBezTo>
                  <a:lnTo>
                    <a:pt x="497" y="480"/>
                  </a:lnTo>
                  <a:cubicBezTo>
                    <a:pt x="626" y="361"/>
                    <a:pt x="542" y="174"/>
                    <a:pt x="542" y="174"/>
                  </a:cubicBezTo>
                  <a:cubicBezTo>
                    <a:pt x="542" y="174"/>
                    <a:pt x="563" y="142"/>
                    <a:pt x="526" y="104"/>
                  </a:cubicBezTo>
                  <a:cubicBezTo>
                    <a:pt x="496" y="73"/>
                    <a:pt x="293" y="22"/>
                    <a:pt x="220" y="4"/>
                  </a:cubicBezTo>
                  <a:cubicBezTo>
                    <a:pt x="191" y="-3"/>
                    <a:pt x="160" y="-1"/>
                    <a:pt x="132" y="11"/>
                  </a:cubicBezTo>
                  <a:cubicBezTo>
                    <a:pt x="93" y="29"/>
                    <a:pt x="55" y="69"/>
                    <a:pt x="94" y="163"/>
                  </a:cubicBezTo>
                  <a:lnTo>
                    <a:pt x="94" y="163"/>
                  </a:lnTo>
                  <a:lnTo>
                    <a:pt x="423" y="174"/>
                  </a:lnTo>
                  <a:lnTo>
                    <a:pt x="421" y="300"/>
                  </a:lnTo>
                  <a:lnTo>
                    <a:pt x="337" y="300"/>
                  </a:lnTo>
                  <a:cubicBezTo>
                    <a:pt x="324" y="281"/>
                    <a:pt x="300" y="268"/>
                    <a:pt x="274" y="268"/>
                  </a:cubicBezTo>
                  <a:cubicBezTo>
                    <a:pt x="244" y="268"/>
                    <a:pt x="219" y="285"/>
                    <a:pt x="206" y="309"/>
                  </a:cubicBezTo>
                  <a:cubicBezTo>
                    <a:pt x="201" y="297"/>
                    <a:pt x="189" y="289"/>
                    <a:pt x="175" y="289"/>
                  </a:cubicBezTo>
                  <a:cubicBezTo>
                    <a:pt x="161" y="289"/>
                    <a:pt x="149" y="297"/>
                    <a:pt x="144" y="309"/>
                  </a:cubicBezTo>
                  <a:cubicBezTo>
                    <a:pt x="141" y="304"/>
                    <a:pt x="138" y="300"/>
                    <a:pt x="135" y="296"/>
                  </a:cubicBezTo>
                  <a:cubicBezTo>
                    <a:pt x="139" y="295"/>
                    <a:pt x="142" y="295"/>
                    <a:pt x="144" y="294"/>
                  </a:cubicBezTo>
                  <a:lnTo>
                    <a:pt x="144" y="29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3" name="Google Shape;1059;p49">
              <a:extLst>
                <a:ext uri="{FF2B5EF4-FFF2-40B4-BE49-F238E27FC236}">
                  <a16:creationId xmlns:a16="http://schemas.microsoft.com/office/drawing/2014/main" id="{1EBA95A1-6232-4CE9-AC4E-B2C5E10B837C}"/>
                </a:ext>
              </a:extLst>
            </p:cNvPr>
            <p:cNvSpPr/>
            <p:nvPr/>
          </p:nvSpPr>
          <p:spPr>
            <a:xfrm>
              <a:off x="4964655" y="3589018"/>
              <a:ext cx="286560" cy="603360"/>
            </a:xfrm>
            <a:custGeom>
              <a:avLst/>
              <a:gdLst/>
              <a:ahLst/>
              <a:cxnLst/>
              <a:rect l="l" t="t" r="r" b="b"/>
              <a:pathLst>
                <a:path w="796" h="1676" extrusionOk="0">
                  <a:moveTo>
                    <a:pt x="342" y="1364"/>
                  </a:moveTo>
                  <a:cubicBezTo>
                    <a:pt x="344" y="1307"/>
                    <a:pt x="374" y="472"/>
                    <a:pt x="554" y="145"/>
                  </a:cubicBezTo>
                  <a:lnTo>
                    <a:pt x="631" y="220"/>
                  </a:lnTo>
                  <a:cubicBezTo>
                    <a:pt x="635" y="225"/>
                    <a:pt x="641" y="227"/>
                    <a:pt x="647" y="228"/>
                  </a:cubicBezTo>
                  <a:lnTo>
                    <a:pt x="648" y="228"/>
                  </a:lnTo>
                  <a:cubicBezTo>
                    <a:pt x="653" y="228"/>
                    <a:pt x="658" y="225"/>
                    <a:pt x="663" y="221"/>
                  </a:cubicBezTo>
                  <a:lnTo>
                    <a:pt x="668" y="216"/>
                  </a:lnTo>
                  <a:cubicBezTo>
                    <a:pt x="690" y="194"/>
                    <a:pt x="727" y="157"/>
                    <a:pt x="743" y="67"/>
                  </a:cubicBezTo>
                  <a:cubicBezTo>
                    <a:pt x="744" y="61"/>
                    <a:pt x="743" y="50"/>
                    <a:pt x="741" y="39"/>
                  </a:cubicBezTo>
                  <a:cubicBezTo>
                    <a:pt x="737" y="27"/>
                    <a:pt x="732" y="16"/>
                    <a:pt x="725" y="12"/>
                  </a:cubicBezTo>
                  <a:lnTo>
                    <a:pt x="723" y="15"/>
                  </a:lnTo>
                  <a:lnTo>
                    <a:pt x="721" y="18"/>
                  </a:lnTo>
                  <a:cubicBezTo>
                    <a:pt x="726" y="21"/>
                    <a:pt x="729" y="29"/>
                    <a:pt x="732" y="38"/>
                  </a:cubicBezTo>
                  <a:cubicBezTo>
                    <a:pt x="735" y="48"/>
                    <a:pt x="736" y="59"/>
                    <a:pt x="735" y="66"/>
                  </a:cubicBezTo>
                  <a:cubicBezTo>
                    <a:pt x="720" y="153"/>
                    <a:pt x="684" y="189"/>
                    <a:pt x="662" y="211"/>
                  </a:cubicBezTo>
                  <a:lnTo>
                    <a:pt x="657" y="216"/>
                  </a:lnTo>
                  <a:cubicBezTo>
                    <a:pt x="654" y="219"/>
                    <a:pt x="650" y="220"/>
                    <a:pt x="647" y="220"/>
                  </a:cubicBezTo>
                  <a:cubicBezTo>
                    <a:pt x="643" y="220"/>
                    <a:pt x="640" y="218"/>
                    <a:pt x="637" y="215"/>
                  </a:cubicBezTo>
                  <a:lnTo>
                    <a:pt x="554" y="134"/>
                  </a:lnTo>
                  <a:lnTo>
                    <a:pt x="464" y="189"/>
                  </a:lnTo>
                  <a:cubicBezTo>
                    <a:pt x="460" y="192"/>
                    <a:pt x="454" y="193"/>
                    <a:pt x="449" y="191"/>
                  </a:cubicBezTo>
                  <a:cubicBezTo>
                    <a:pt x="444" y="189"/>
                    <a:pt x="440" y="184"/>
                    <a:pt x="440" y="178"/>
                  </a:cubicBezTo>
                  <a:cubicBezTo>
                    <a:pt x="438" y="139"/>
                    <a:pt x="453" y="99"/>
                    <a:pt x="464" y="69"/>
                  </a:cubicBezTo>
                  <a:lnTo>
                    <a:pt x="464" y="67"/>
                  </a:lnTo>
                  <a:cubicBezTo>
                    <a:pt x="472" y="50"/>
                    <a:pt x="482" y="34"/>
                    <a:pt x="493" y="22"/>
                  </a:cubicBezTo>
                  <a:cubicBezTo>
                    <a:pt x="500" y="16"/>
                    <a:pt x="506" y="11"/>
                    <a:pt x="512" y="7"/>
                  </a:cubicBezTo>
                  <a:lnTo>
                    <a:pt x="509" y="2"/>
                  </a:lnTo>
                  <a:lnTo>
                    <a:pt x="508" y="0"/>
                  </a:lnTo>
                  <a:cubicBezTo>
                    <a:pt x="506" y="2"/>
                    <a:pt x="505" y="3"/>
                    <a:pt x="503" y="4"/>
                  </a:cubicBezTo>
                  <a:cubicBezTo>
                    <a:pt x="496" y="9"/>
                    <a:pt x="489" y="15"/>
                    <a:pt x="483" y="23"/>
                  </a:cubicBezTo>
                  <a:cubicBezTo>
                    <a:pt x="473" y="34"/>
                    <a:pt x="464" y="49"/>
                    <a:pt x="457" y="64"/>
                  </a:cubicBezTo>
                  <a:lnTo>
                    <a:pt x="456" y="66"/>
                  </a:lnTo>
                  <a:cubicBezTo>
                    <a:pt x="450" y="84"/>
                    <a:pt x="442" y="106"/>
                    <a:pt x="437" y="129"/>
                  </a:cubicBezTo>
                  <a:cubicBezTo>
                    <a:pt x="433" y="145"/>
                    <a:pt x="431" y="162"/>
                    <a:pt x="432" y="178"/>
                  </a:cubicBezTo>
                  <a:cubicBezTo>
                    <a:pt x="432" y="187"/>
                    <a:pt x="438" y="195"/>
                    <a:pt x="446" y="198"/>
                  </a:cubicBezTo>
                  <a:cubicBezTo>
                    <a:pt x="454" y="201"/>
                    <a:pt x="463" y="200"/>
                    <a:pt x="468" y="195"/>
                  </a:cubicBezTo>
                  <a:lnTo>
                    <a:pt x="543" y="150"/>
                  </a:lnTo>
                  <a:cubicBezTo>
                    <a:pt x="368" y="480"/>
                    <a:pt x="336" y="1288"/>
                    <a:pt x="334" y="1361"/>
                  </a:cubicBezTo>
                  <a:cubicBezTo>
                    <a:pt x="289" y="1346"/>
                    <a:pt x="245" y="1326"/>
                    <a:pt x="205" y="1299"/>
                  </a:cubicBezTo>
                  <a:cubicBezTo>
                    <a:pt x="95" y="1224"/>
                    <a:pt x="29" y="1109"/>
                    <a:pt x="8" y="958"/>
                  </a:cubicBezTo>
                  <a:lnTo>
                    <a:pt x="0" y="959"/>
                  </a:lnTo>
                  <a:cubicBezTo>
                    <a:pt x="21" y="1113"/>
                    <a:pt x="88" y="1229"/>
                    <a:pt x="201" y="1305"/>
                  </a:cubicBezTo>
                  <a:cubicBezTo>
                    <a:pt x="242" y="1333"/>
                    <a:pt x="286" y="1354"/>
                    <a:pt x="332" y="1369"/>
                  </a:cubicBezTo>
                  <a:cubicBezTo>
                    <a:pt x="282" y="1478"/>
                    <a:pt x="270" y="1587"/>
                    <a:pt x="272" y="1676"/>
                  </a:cubicBezTo>
                  <a:lnTo>
                    <a:pt x="280" y="1676"/>
                  </a:lnTo>
                  <a:cubicBezTo>
                    <a:pt x="278" y="1587"/>
                    <a:pt x="290" y="1479"/>
                    <a:pt x="340" y="1371"/>
                  </a:cubicBezTo>
                  <a:cubicBezTo>
                    <a:pt x="429" y="1400"/>
                    <a:pt x="522" y="1408"/>
                    <a:pt x="601" y="1408"/>
                  </a:cubicBezTo>
                  <a:cubicBezTo>
                    <a:pt x="712" y="1408"/>
                    <a:pt x="794" y="1391"/>
                    <a:pt x="796" y="1391"/>
                  </a:cubicBezTo>
                  <a:lnTo>
                    <a:pt x="794" y="1384"/>
                  </a:lnTo>
                  <a:cubicBezTo>
                    <a:pt x="791" y="1384"/>
                    <a:pt x="555" y="1432"/>
                    <a:pt x="342" y="1364"/>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4" name="Google Shape;1060;p49">
              <a:extLst>
                <a:ext uri="{FF2B5EF4-FFF2-40B4-BE49-F238E27FC236}">
                  <a16:creationId xmlns:a16="http://schemas.microsoft.com/office/drawing/2014/main" id="{CDDF5ACE-F632-407F-9311-46FDFD5E5981}"/>
                </a:ext>
              </a:extLst>
            </p:cNvPr>
            <p:cNvSpPr/>
            <p:nvPr/>
          </p:nvSpPr>
          <p:spPr>
            <a:xfrm>
              <a:off x="4784295" y="3764698"/>
              <a:ext cx="140400" cy="175320"/>
            </a:xfrm>
            <a:custGeom>
              <a:avLst/>
              <a:gdLst/>
              <a:ahLst/>
              <a:cxnLst/>
              <a:rect l="l" t="t" r="r" b="b"/>
              <a:pathLst>
                <a:path w="390" h="487" extrusionOk="0">
                  <a:moveTo>
                    <a:pt x="340" y="189"/>
                  </a:moveTo>
                  <a:cubicBezTo>
                    <a:pt x="333" y="227"/>
                    <a:pt x="327" y="271"/>
                    <a:pt x="322" y="320"/>
                  </a:cubicBezTo>
                  <a:lnTo>
                    <a:pt x="4" y="105"/>
                  </a:lnTo>
                  <a:lnTo>
                    <a:pt x="4" y="105"/>
                  </a:lnTo>
                  <a:lnTo>
                    <a:pt x="2" y="108"/>
                  </a:lnTo>
                  <a:lnTo>
                    <a:pt x="0" y="111"/>
                  </a:lnTo>
                  <a:lnTo>
                    <a:pt x="12" y="120"/>
                  </a:lnTo>
                  <a:lnTo>
                    <a:pt x="321" y="329"/>
                  </a:lnTo>
                  <a:cubicBezTo>
                    <a:pt x="316" y="376"/>
                    <a:pt x="312" y="428"/>
                    <a:pt x="309" y="484"/>
                  </a:cubicBezTo>
                  <a:cubicBezTo>
                    <a:pt x="309" y="485"/>
                    <a:pt x="309" y="486"/>
                    <a:pt x="309" y="486"/>
                  </a:cubicBezTo>
                  <a:lnTo>
                    <a:pt x="313" y="487"/>
                  </a:lnTo>
                  <a:lnTo>
                    <a:pt x="317" y="487"/>
                  </a:lnTo>
                  <a:cubicBezTo>
                    <a:pt x="319" y="430"/>
                    <a:pt x="324" y="377"/>
                    <a:pt x="329" y="329"/>
                  </a:cubicBezTo>
                  <a:cubicBezTo>
                    <a:pt x="351" y="124"/>
                    <a:pt x="389" y="4"/>
                    <a:pt x="390" y="3"/>
                  </a:cubicBezTo>
                  <a:lnTo>
                    <a:pt x="382" y="0"/>
                  </a:lnTo>
                  <a:cubicBezTo>
                    <a:pt x="382" y="1"/>
                    <a:pt x="360" y="69"/>
                    <a:pt x="340" y="189"/>
                  </a:cubicBez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5" name="Google Shape;1061;p49">
              <a:extLst>
                <a:ext uri="{FF2B5EF4-FFF2-40B4-BE49-F238E27FC236}">
                  <a16:creationId xmlns:a16="http://schemas.microsoft.com/office/drawing/2014/main" id="{4D5248AB-73EE-45A4-B28E-7F9333DF9472}"/>
                </a:ext>
              </a:extLst>
            </p:cNvPr>
            <p:cNvSpPr/>
            <p:nvPr/>
          </p:nvSpPr>
          <p:spPr>
            <a:xfrm>
              <a:off x="5326455" y="3840298"/>
              <a:ext cx="52920" cy="55800"/>
            </a:xfrm>
            <a:custGeom>
              <a:avLst/>
              <a:gdLst/>
              <a:ahLst/>
              <a:cxnLst/>
              <a:rect l="l" t="t" r="r" b="b"/>
              <a:pathLst>
                <a:path w="147" h="155" extrusionOk="0">
                  <a:moveTo>
                    <a:pt x="0" y="5"/>
                  </a:moveTo>
                  <a:lnTo>
                    <a:pt x="141" y="155"/>
                  </a:lnTo>
                  <a:lnTo>
                    <a:pt x="144" y="153"/>
                  </a:lnTo>
                  <a:lnTo>
                    <a:pt x="144" y="153"/>
                  </a:lnTo>
                  <a:lnTo>
                    <a:pt x="147" y="150"/>
                  </a:lnTo>
                  <a:lnTo>
                    <a:pt x="6" y="0"/>
                  </a:lnTo>
                  <a:lnTo>
                    <a:pt x="0" y="5"/>
                  </a:lnTo>
                  <a:close/>
                </a:path>
              </a:pathLst>
            </a:custGeom>
            <a:solidFill>
              <a:srgbClr val="494334"/>
            </a:solidFill>
            <a:ln>
              <a:noFill/>
            </a:ln>
          </p:spPr>
          <p:txBody>
            <a:bodyPr spcFirstLastPara="1" wrap="square" lIns="120000" tIns="14400" rIns="120000" bIns="144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sp>
          <p:nvSpPr>
            <p:cNvPr id="76" name="Google Shape;1062;p49">
              <a:extLst>
                <a:ext uri="{FF2B5EF4-FFF2-40B4-BE49-F238E27FC236}">
                  <a16:creationId xmlns:a16="http://schemas.microsoft.com/office/drawing/2014/main" id="{3F36A553-A42B-466F-B830-321FD3CD2619}"/>
                </a:ext>
              </a:extLst>
            </p:cNvPr>
            <p:cNvSpPr/>
            <p:nvPr/>
          </p:nvSpPr>
          <p:spPr>
            <a:xfrm>
              <a:off x="5456055" y="3840297"/>
              <a:ext cx="172080" cy="149040"/>
            </a:xfrm>
            <a:custGeom>
              <a:avLst/>
              <a:gdLst/>
              <a:ahLst/>
              <a:cxnLst/>
              <a:rect l="l" t="t" r="r" b="b"/>
              <a:pathLst>
                <a:path w="478" h="414" extrusionOk="0">
                  <a:moveTo>
                    <a:pt x="330" y="133"/>
                  </a:moveTo>
                  <a:lnTo>
                    <a:pt x="368" y="101"/>
                  </a:lnTo>
                  <a:lnTo>
                    <a:pt x="370" y="99"/>
                  </a:lnTo>
                  <a:lnTo>
                    <a:pt x="407" y="67"/>
                  </a:lnTo>
                  <a:lnTo>
                    <a:pt x="446" y="33"/>
                  </a:lnTo>
                  <a:lnTo>
                    <a:pt x="478" y="6"/>
                  </a:lnTo>
                  <a:lnTo>
                    <a:pt x="478" y="5"/>
                  </a:lnTo>
                  <a:lnTo>
                    <a:pt x="475" y="2"/>
                  </a:lnTo>
                  <a:lnTo>
                    <a:pt x="473" y="0"/>
                  </a:lnTo>
                  <a:lnTo>
                    <a:pt x="446" y="22"/>
                  </a:lnTo>
                  <a:lnTo>
                    <a:pt x="407" y="56"/>
                  </a:lnTo>
                  <a:lnTo>
                    <a:pt x="370" y="89"/>
                  </a:lnTo>
                  <a:lnTo>
                    <a:pt x="368" y="90"/>
                  </a:lnTo>
                  <a:lnTo>
                    <a:pt x="330" y="123"/>
                  </a:lnTo>
                  <a:lnTo>
                    <a:pt x="291" y="157"/>
                  </a:lnTo>
                  <a:lnTo>
                    <a:pt x="0" y="408"/>
                  </a:lnTo>
                  <a:lnTo>
                    <a:pt x="0" y="408"/>
                  </a:lnTo>
                  <a:lnTo>
                    <a:pt x="3" y="411"/>
                  </a:lnTo>
                  <a:lnTo>
                    <a:pt x="5" y="414"/>
                  </a:lnTo>
                  <a:lnTo>
                    <a:pt x="291" y="167"/>
                  </a:lnTo>
                  <a:lnTo>
                    <a:pt x="330" y="133"/>
                  </a:lnTo>
                  <a:close/>
                </a:path>
              </a:pathLst>
            </a:custGeom>
            <a:solidFill>
              <a:srgbClr val="494334"/>
            </a:solidFill>
            <a:ln>
              <a:noFill/>
            </a:ln>
          </p:spPr>
          <p:txBody>
            <a:bodyPr spcFirstLastPara="1" wrap="square" lIns="120000" tIns="60000" rIns="120000" bIns="60000" anchor="ctr" anchorCtr="1">
              <a:noAutofit/>
            </a:bodyPr>
            <a:lstStyle/>
            <a:p>
              <a:pPr defTabSz="1219261">
                <a:defRPr/>
              </a:pPr>
              <a:endParaRPr sz="2400" kern="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24221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정육면체 17">
            <a:extLst>
              <a:ext uri="{FF2B5EF4-FFF2-40B4-BE49-F238E27FC236}">
                <a16:creationId xmlns:a16="http://schemas.microsoft.com/office/drawing/2014/main" id="{7231BDA9-BE20-41AB-87B7-47FE8FD398F5}"/>
              </a:ext>
            </a:extLst>
          </p:cNvPr>
          <p:cNvSpPr/>
          <p:nvPr/>
        </p:nvSpPr>
        <p:spPr>
          <a:xfrm>
            <a:off x="9062399" y="2815665"/>
            <a:ext cx="1574412" cy="1574412"/>
          </a:xfrm>
          <a:prstGeom prst="cube">
            <a:avLst>
              <a:gd name="adj" fmla="val 29703"/>
            </a:avLst>
          </a:prstGeom>
          <a:solidFill>
            <a:srgbClr val="95C4BC"/>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latin typeface="微軟正黑體" panose="020B0604030504040204" pitchFamily="34" charset="-120"/>
            </a:endParaRPr>
          </a:p>
        </p:txBody>
      </p:sp>
      <p:sp>
        <p:nvSpPr>
          <p:cNvPr id="15" name="矩形: 圓角 14">
            <a:extLst>
              <a:ext uri="{FF2B5EF4-FFF2-40B4-BE49-F238E27FC236}">
                <a16:creationId xmlns:a16="http://schemas.microsoft.com/office/drawing/2014/main" id="{EC041D09-F117-47ED-95BB-71DF338F9029}"/>
              </a:ext>
            </a:extLst>
          </p:cNvPr>
          <p:cNvSpPr/>
          <p:nvPr/>
        </p:nvSpPr>
        <p:spPr>
          <a:xfrm>
            <a:off x="3759200" y="927946"/>
            <a:ext cx="7127865" cy="2160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just">
              <a:lnSpc>
                <a:spcPts val="4200"/>
              </a:lnSpc>
              <a:spcAft>
                <a:spcPts val="600"/>
              </a:spcAft>
            </a:pP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參與期程</a:t>
            </a: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本計畫參與期程為 </a:t>
            </a:r>
            <a:r>
              <a:rPr lang="en-US" altLang="zh-TW" sz="3000" b="1" dirty="0">
                <a:solidFill>
                  <a:schemeClr val="bg2">
                    <a:lumMod val="25000"/>
                  </a:schemeClr>
                </a:solidFill>
                <a:latin typeface="微軟正黑體" panose="020B0604030504040204" pitchFamily="34" charset="-120"/>
                <a:ea typeface="微軟正黑體" panose="020B0604030504040204" pitchFamily="34" charset="-120"/>
              </a:rPr>
              <a:t>2 </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年</a:t>
            </a:r>
            <a:endParaRPr lang="en-US" altLang="zh-TW" sz="3000" b="1" dirty="0">
              <a:solidFill>
                <a:schemeClr val="bg2">
                  <a:lumMod val="25000"/>
                </a:schemeClr>
              </a:solidFill>
              <a:latin typeface="微軟正黑體" panose="020B0604030504040204" pitchFamily="34" charset="-120"/>
              <a:ea typeface="微軟正黑體" panose="020B0604030504040204" pitchFamily="34" charset="-120"/>
            </a:endParaRPr>
          </a:p>
          <a:p>
            <a:pPr algn="just">
              <a:lnSpc>
                <a:spcPts val="4200"/>
              </a:lnSpc>
            </a:pP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經青年署審查通過後，自當年度</a:t>
            </a:r>
            <a:r>
              <a:rPr lang="en-US" altLang="zh-TW" sz="3000" b="1" dirty="0">
                <a:solidFill>
                  <a:schemeClr val="bg2">
                    <a:lumMod val="25000"/>
                  </a:schemeClr>
                </a:solidFill>
                <a:latin typeface="微軟正黑體" panose="020B0604030504040204" pitchFamily="34" charset="-120"/>
                <a:ea typeface="微軟正黑體" panose="020B0604030504040204" pitchFamily="34" charset="-120"/>
              </a:rPr>
              <a:t>8</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月</a:t>
            </a:r>
            <a:r>
              <a:rPr lang="en-US" altLang="zh-TW" sz="3000" b="1" dirty="0">
                <a:solidFill>
                  <a:schemeClr val="bg2">
                    <a:lumMod val="25000"/>
                  </a:schemeClr>
                </a:solidFill>
                <a:latin typeface="微軟正黑體" panose="020B0604030504040204" pitchFamily="34" charset="-120"/>
                <a:ea typeface="微軟正黑體" panose="020B0604030504040204" pitchFamily="34" charset="-120"/>
              </a:rPr>
              <a:t>1</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日至後年</a:t>
            </a:r>
            <a:r>
              <a:rPr lang="en-US" altLang="zh-TW" sz="3000" b="1" dirty="0">
                <a:solidFill>
                  <a:schemeClr val="bg2">
                    <a:lumMod val="25000"/>
                  </a:schemeClr>
                </a:solidFill>
                <a:latin typeface="微軟正黑體" panose="020B0604030504040204" pitchFamily="34" charset="-120"/>
                <a:ea typeface="微軟正黑體" panose="020B0604030504040204" pitchFamily="34" charset="-120"/>
              </a:rPr>
              <a:t>7</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月</a:t>
            </a:r>
            <a:r>
              <a:rPr lang="en-US" altLang="zh-TW" sz="3000" b="1" dirty="0">
                <a:solidFill>
                  <a:schemeClr val="bg2">
                    <a:lumMod val="25000"/>
                  </a:schemeClr>
                </a:solidFill>
                <a:latin typeface="微軟正黑體" panose="020B0604030504040204" pitchFamily="34" charset="-120"/>
                <a:ea typeface="微軟正黑體" panose="020B0604030504040204" pitchFamily="34" charset="-120"/>
              </a:rPr>
              <a:t>31</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日止。 </a:t>
            </a:r>
          </a:p>
        </p:txBody>
      </p:sp>
      <p:sp>
        <p:nvSpPr>
          <p:cNvPr id="16" name="矩形: 圓角 15">
            <a:extLst>
              <a:ext uri="{FF2B5EF4-FFF2-40B4-BE49-F238E27FC236}">
                <a16:creationId xmlns:a16="http://schemas.microsoft.com/office/drawing/2014/main" id="{6EE8323D-6960-435C-8349-722698E199FA}"/>
              </a:ext>
            </a:extLst>
          </p:cNvPr>
          <p:cNvSpPr/>
          <p:nvPr/>
        </p:nvSpPr>
        <p:spPr>
          <a:xfrm>
            <a:off x="2148171" y="3986510"/>
            <a:ext cx="8738895" cy="2160000"/>
          </a:xfrm>
          <a:prstGeom prst="roundRect">
            <a:avLst/>
          </a:prstGeom>
          <a:solidFill>
            <a:schemeClr val="bg1"/>
          </a:solidFill>
          <a:ln w="28575">
            <a:solidFill>
              <a:srgbClr val="95C4BC"/>
            </a:solidFill>
          </a:ln>
          <a:effectLst>
            <a:outerShdw blurRad="50800" dist="38100" dir="2700000" algn="tl" rotWithShape="0">
              <a:prstClr val="black">
                <a:alpha val="40000"/>
              </a:prst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just">
              <a:lnSpc>
                <a:spcPts val="4200"/>
              </a:lnSpc>
              <a:spcAft>
                <a:spcPts val="600"/>
              </a:spcAft>
            </a:pP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自行研提</a:t>
            </a: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為期</a:t>
            </a:r>
            <a:r>
              <a:rPr lang="en-US" altLang="zh-TW" sz="3000" b="1" dirty="0">
                <a:solidFill>
                  <a:schemeClr val="bg2">
                    <a:lumMod val="25000"/>
                  </a:schemeClr>
                </a:solidFill>
                <a:latin typeface="微軟正黑體" panose="020B0604030504040204" pitchFamily="34" charset="-120"/>
                <a:ea typeface="微軟正黑體" panose="020B0604030504040204" pitchFamily="34" charset="-120"/>
              </a:rPr>
              <a:t>2</a:t>
            </a: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年之體驗學習企劃</a:t>
            </a:r>
            <a:endParaRPr lang="en-US" altLang="zh-TW" sz="3000" b="1" dirty="0">
              <a:solidFill>
                <a:schemeClr val="bg2">
                  <a:lumMod val="25000"/>
                </a:schemeClr>
              </a:solidFill>
              <a:latin typeface="微軟正黑體" panose="020B0604030504040204" pitchFamily="34" charset="-120"/>
              <a:ea typeface="微軟正黑體" panose="020B0604030504040204" pitchFamily="34" charset="-120"/>
            </a:endParaRPr>
          </a:p>
          <a:p>
            <a:pPr algn="just">
              <a:lnSpc>
                <a:spcPts val="4200"/>
              </a:lnSpc>
              <a:spcAft>
                <a:spcPts val="600"/>
              </a:spcAft>
            </a:pPr>
            <a:r>
              <a:rPr lang="zh-TW" altLang="en-US" sz="3000" b="1" dirty="0">
                <a:solidFill>
                  <a:schemeClr val="bg2">
                    <a:lumMod val="25000"/>
                  </a:schemeClr>
                </a:solidFill>
                <a:latin typeface="微軟正黑體" panose="020B0604030504040204" pitchFamily="34" charset="-120"/>
                <a:ea typeface="微軟正黑體" panose="020B0604030504040204" pitchFamily="34" charset="-120"/>
              </a:rPr>
              <a:t>參與計畫期間可規劃單一或結合數種體驗學習類型，並可依學習需求自由轉換不同類型。</a:t>
            </a:r>
          </a:p>
        </p:txBody>
      </p:sp>
      <p:sp>
        <p:nvSpPr>
          <p:cNvPr id="17" name="Google Shape;497;p46">
            <a:extLst>
              <a:ext uri="{FF2B5EF4-FFF2-40B4-BE49-F238E27FC236}">
                <a16:creationId xmlns:a16="http://schemas.microsoft.com/office/drawing/2014/main" id="{DB4ECEFE-7E9D-4707-91F4-DF09E900C63F}"/>
              </a:ext>
            </a:extLst>
          </p:cNvPr>
          <p:cNvSpPr txBox="1">
            <a:spLocks/>
          </p:cNvSpPr>
          <p:nvPr/>
        </p:nvSpPr>
        <p:spPr>
          <a:xfrm>
            <a:off x="305396" y="828280"/>
            <a:ext cx="2812274"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計畫內容</a:t>
            </a:r>
          </a:p>
        </p:txBody>
      </p:sp>
    </p:spTree>
    <p:extLst>
      <p:ext uri="{BB962C8B-B14F-4D97-AF65-F5344CB8AC3E}">
        <p14:creationId xmlns:p14="http://schemas.microsoft.com/office/powerpoint/2010/main" val="328088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97;p46">
            <a:extLst>
              <a:ext uri="{FF2B5EF4-FFF2-40B4-BE49-F238E27FC236}">
                <a16:creationId xmlns:a16="http://schemas.microsoft.com/office/drawing/2014/main" id="{69C982D9-B8B1-42FD-96A4-72113655F52F}"/>
              </a:ext>
            </a:extLst>
          </p:cNvPr>
          <p:cNvSpPr txBox="1">
            <a:spLocks/>
          </p:cNvSpPr>
          <p:nvPr/>
        </p:nvSpPr>
        <p:spPr>
          <a:xfrm>
            <a:off x="266582" y="781439"/>
            <a:ext cx="2733896" cy="85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alanquin SemiBold"/>
              <a:buNone/>
              <a:defRPr sz="3000" b="0" i="0" u="none" strike="noStrike" cap="none">
                <a:solidFill>
                  <a:schemeClr val="dk1"/>
                </a:solidFill>
                <a:latin typeface="Palanquin SemiBold"/>
                <a:ea typeface="Palanquin SemiBold"/>
                <a:cs typeface="Palanquin SemiBold"/>
                <a:sym typeface="Palanquin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Lato"/>
                <a:ea typeface="Lato"/>
                <a:cs typeface="Lato"/>
                <a:sym typeface="Lato"/>
              </a:defRPr>
            </a:lvl9pPr>
          </a:lstStyle>
          <a:p>
            <a:pPr algn="l" defTabSz="1219261">
              <a:buClr>
                <a:srgbClr val="494334"/>
              </a:buClr>
              <a:defRPr/>
            </a:pPr>
            <a:r>
              <a:rPr lang="zh-TW" altLang="en-US" sz="4800" b="1" kern="0" dirty="0">
                <a:solidFill>
                  <a:schemeClr val="tx1"/>
                </a:solidFill>
                <a:latin typeface="微軟正黑體" panose="020B0604030504040204" pitchFamily="34" charset="-120"/>
                <a:ea typeface="微軟正黑體" panose="020B0604030504040204" pitchFamily="34" charset="-120"/>
              </a:rPr>
              <a:t>體驗類型</a:t>
            </a:r>
          </a:p>
        </p:txBody>
      </p:sp>
      <p:grpSp>
        <p:nvGrpSpPr>
          <p:cNvPr id="15" name="群組 14">
            <a:extLst>
              <a:ext uri="{FF2B5EF4-FFF2-40B4-BE49-F238E27FC236}">
                <a16:creationId xmlns:a16="http://schemas.microsoft.com/office/drawing/2014/main" id="{358190F8-E015-4D18-A1FF-AE890ED436EE}"/>
              </a:ext>
            </a:extLst>
          </p:cNvPr>
          <p:cNvGrpSpPr/>
          <p:nvPr/>
        </p:nvGrpSpPr>
        <p:grpSpPr>
          <a:xfrm>
            <a:off x="3043889" y="1086526"/>
            <a:ext cx="8075025" cy="5440009"/>
            <a:chOff x="3082799" y="863489"/>
            <a:chExt cx="8075025" cy="5440009"/>
          </a:xfrm>
        </p:grpSpPr>
        <p:grpSp>
          <p:nvGrpSpPr>
            <p:cNvPr id="16" name="群組 15">
              <a:extLst>
                <a:ext uri="{FF2B5EF4-FFF2-40B4-BE49-F238E27FC236}">
                  <a16:creationId xmlns:a16="http://schemas.microsoft.com/office/drawing/2014/main" id="{C1E422E9-C912-4E1B-96B1-6CC02FAFBC3C}"/>
                </a:ext>
              </a:extLst>
            </p:cNvPr>
            <p:cNvGrpSpPr/>
            <p:nvPr/>
          </p:nvGrpSpPr>
          <p:grpSpPr>
            <a:xfrm>
              <a:off x="3082799" y="863489"/>
              <a:ext cx="8075025" cy="5440009"/>
              <a:chOff x="1845689" y="159833"/>
              <a:chExt cx="5396152" cy="4099805"/>
            </a:xfrm>
          </p:grpSpPr>
          <p:sp>
            <p:nvSpPr>
              <p:cNvPr id="24" name="정육면체 12">
                <a:extLst>
                  <a:ext uri="{FF2B5EF4-FFF2-40B4-BE49-F238E27FC236}">
                    <a16:creationId xmlns:a16="http://schemas.microsoft.com/office/drawing/2014/main" id="{CDD13E9B-8747-42E1-B69A-CC12C928117F}"/>
                  </a:ext>
                </a:extLst>
              </p:cNvPr>
              <p:cNvSpPr/>
              <p:nvPr/>
            </p:nvSpPr>
            <p:spPr>
              <a:xfrm>
                <a:off x="5667429" y="1833893"/>
                <a:ext cx="1574412" cy="1574411"/>
              </a:xfrm>
              <a:prstGeom prst="cube">
                <a:avLst>
                  <a:gd name="adj" fmla="val 29703"/>
                </a:avLst>
              </a:prstGeom>
              <a:solidFill>
                <a:schemeClr val="tx2">
                  <a:lumMod val="25000"/>
                  <a:lumOff val="75000"/>
                </a:schemeClr>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85000"/>
                      <a:lumOff val="15000"/>
                    </a:schemeClr>
                  </a:solidFill>
                  <a:latin typeface="微軟正黑體" panose="020B0604030504040204" pitchFamily="34" charset="-120"/>
                </a:endParaRPr>
              </a:p>
            </p:txBody>
          </p:sp>
          <p:sp>
            <p:nvSpPr>
              <p:cNvPr id="25" name="정육면체 13">
                <a:extLst>
                  <a:ext uri="{FF2B5EF4-FFF2-40B4-BE49-F238E27FC236}">
                    <a16:creationId xmlns:a16="http://schemas.microsoft.com/office/drawing/2014/main" id="{0FE8E353-786A-4640-8B70-5E5A395C4475}"/>
                  </a:ext>
                </a:extLst>
              </p:cNvPr>
              <p:cNvSpPr/>
              <p:nvPr/>
            </p:nvSpPr>
            <p:spPr>
              <a:xfrm>
                <a:off x="2977703" y="2621098"/>
                <a:ext cx="1574412" cy="1574411"/>
              </a:xfrm>
              <a:prstGeom prst="cube">
                <a:avLst>
                  <a:gd name="adj" fmla="val 29703"/>
                </a:avLst>
              </a:prstGeom>
              <a:solidFill>
                <a:schemeClr val="accent2">
                  <a:lumMod val="40000"/>
                  <a:lumOff val="60000"/>
                </a:schemeClr>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85000"/>
                      <a:lumOff val="15000"/>
                    </a:schemeClr>
                  </a:solidFill>
                  <a:latin typeface="微軟正黑體" panose="020B0604030504040204" pitchFamily="34" charset="-120"/>
                </a:endParaRPr>
              </a:p>
            </p:txBody>
          </p:sp>
          <p:sp>
            <p:nvSpPr>
              <p:cNvPr id="26" name="정육면체 14">
                <a:extLst>
                  <a:ext uri="{FF2B5EF4-FFF2-40B4-BE49-F238E27FC236}">
                    <a16:creationId xmlns:a16="http://schemas.microsoft.com/office/drawing/2014/main" id="{0B1606AA-3E0A-4F50-A47A-355E2BB9EBB5}"/>
                  </a:ext>
                </a:extLst>
              </p:cNvPr>
              <p:cNvSpPr/>
              <p:nvPr/>
            </p:nvSpPr>
            <p:spPr>
              <a:xfrm>
                <a:off x="4294963" y="2685227"/>
                <a:ext cx="1574412" cy="1574411"/>
              </a:xfrm>
              <a:prstGeom prst="cube">
                <a:avLst>
                  <a:gd name="adj" fmla="val 29703"/>
                </a:avLst>
              </a:prstGeom>
              <a:solidFill>
                <a:srgbClr val="4E8C89"/>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dirty="0">
                  <a:solidFill>
                    <a:schemeClr val="tx1">
                      <a:lumMod val="85000"/>
                      <a:lumOff val="15000"/>
                    </a:schemeClr>
                  </a:solidFill>
                  <a:latin typeface="微軟正黑體" panose="020B0604030504040204" pitchFamily="34" charset="-120"/>
                </a:endParaRPr>
              </a:p>
            </p:txBody>
          </p:sp>
          <p:sp>
            <p:nvSpPr>
              <p:cNvPr id="27" name="정육면체 15">
                <a:extLst>
                  <a:ext uri="{FF2B5EF4-FFF2-40B4-BE49-F238E27FC236}">
                    <a16:creationId xmlns:a16="http://schemas.microsoft.com/office/drawing/2014/main" id="{E7BADD70-B3E5-4AA6-BCC8-D709B1C6957C}"/>
                  </a:ext>
                </a:extLst>
              </p:cNvPr>
              <p:cNvSpPr/>
              <p:nvPr/>
            </p:nvSpPr>
            <p:spPr>
              <a:xfrm>
                <a:off x="2927747" y="573214"/>
                <a:ext cx="1574412" cy="1574411"/>
              </a:xfrm>
              <a:prstGeom prst="cube">
                <a:avLst>
                  <a:gd name="adj" fmla="val 29703"/>
                </a:avLst>
              </a:prstGeom>
              <a:solidFill>
                <a:srgbClr val="8DDBAB"/>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a:solidFill>
                    <a:schemeClr val="tx1">
                      <a:lumMod val="85000"/>
                      <a:lumOff val="15000"/>
                    </a:schemeClr>
                  </a:solidFill>
                  <a:latin typeface="微軟正黑體" panose="020B0604030504040204" pitchFamily="34" charset="-120"/>
                </a:endParaRPr>
              </a:p>
            </p:txBody>
          </p:sp>
          <p:sp>
            <p:nvSpPr>
              <p:cNvPr id="28" name="정육면체 16">
                <a:extLst>
                  <a:ext uri="{FF2B5EF4-FFF2-40B4-BE49-F238E27FC236}">
                    <a16:creationId xmlns:a16="http://schemas.microsoft.com/office/drawing/2014/main" id="{509DA5CD-208A-441D-B9DB-6C57D315A868}"/>
                  </a:ext>
                </a:extLst>
              </p:cNvPr>
              <p:cNvSpPr/>
              <p:nvPr/>
            </p:nvSpPr>
            <p:spPr>
              <a:xfrm>
                <a:off x="5565656" y="159833"/>
                <a:ext cx="1574412" cy="1574411"/>
              </a:xfrm>
              <a:prstGeom prst="cube">
                <a:avLst>
                  <a:gd name="adj" fmla="val 29703"/>
                </a:avLst>
              </a:prstGeom>
              <a:solidFill>
                <a:srgbClr val="8BAAB3"/>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dirty="0">
                  <a:solidFill>
                    <a:schemeClr val="tx1">
                      <a:lumMod val="85000"/>
                      <a:lumOff val="15000"/>
                    </a:schemeClr>
                  </a:solidFill>
                  <a:latin typeface="微軟正黑體" panose="020B0604030504040204" pitchFamily="34" charset="-120"/>
                </a:endParaRPr>
              </a:p>
            </p:txBody>
          </p:sp>
          <p:sp>
            <p:nvSpPr>
              <p:cNvPr id="29" name="정육면체 17">
                <a:extLst>
                  <a:ext uri="{FF2B5EF4-FFF2-40B4-BE49-F238E27FC236}">
                    <a16:creationId xmlns:a16="http://schemas.microsoft.com/office/drawing/2014/main" id="{766698FF-6DE0-4078-9E73-CBA3EC8B59D3}"/>
                  </a:ext>
                </a:extLst>
              </p:cNvPr>
              <p:cNvSpPr/>
              <p:nvPr/>
            </p:nvSpPr>
            <p:spPr>
              <a:xfrm>
                <a:off x="1845689" y="1745399"/>
                <a:ext cx="1574412" cy="1574412"/>
              </a:xfrm>
              <a:prstGeom prst="cube">
                <a:avLst>
                  <a:gd name="adj" fmla="val 29703"/>
                </a:avLst>
              </a:prstGeom>
              <a:solidFill>
                <a:srgbClr val="BFD3D1"/>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dirty="0">
                  <a:solidFill>
                    <a:schemeClr val="tx1">
                      <a:lumMod val="85000"/>
                      <a:lumOff val="15000"/>
                    </a:schemeClr>
                  </a:solidFill>
                  <a:latin typeface="微軟正黑體" panose="020B0604030504040204" pitchFamily="34" charset="-120"/>
                </a:endParaRPr>
              </a:p>
            </p:txBody>
          </p:sp>
          <p:sp>
            <p:nvSpPr>
              <p:cNvPr id="30" name="정육면체 18">
                <a:extLst>
                  <a:ext uri="{FF2B5EF4-FFF2-40B4-BE49-F238E27FC236}">
                    <a16:creationId xmlns:a16="http://schemas.microsoft.com/office/drawing/2014/main" id="{5673558C-B350-41E1-9515-623D32959F73}"/>
                  </a:ext>
                </a:extLst>
              </p:cNvPr>
              <p:cNvSpPr/>
              <p:nvPr/>
            </p:nvSpPr>
            <p:spPr>
              <a:xfrm>
                <a:off x="4211699" y="1152809"/>
                <a:ext cx="1608584" cy="1608584"/>
              </a:xfrm>
              <a:prstGeom prst="cube">
                <a:avLst>
                  <a:gd name="adj" fmla="val 29703"/>
                </a:avLst>
              </a:prstGeom>
              <a:solidFill>
                <a:srgbClr val="ECD3D9"/>
              </a:solidFill>
              <a:ln>
                <a:noFill/>
              </a:ln>
              <a:effectLst>
                <a:outerShdw blurRad="50800" dist="38100" dir="5400000" algn="t"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b="1" dirty="0">
                  <a:solidFill>
                    <a:schemeClr val="tx1">
                      <a:lumMod val="85000"/>
                      <a:lumOff val="15000"/>
                    </a:schemeClr>
                  </a:solidFill>
                  <a:latin typeface="微軟正黑體" panose="020B0604030504040204" pitchFamily="34" charset="-120"/>
                </a:endParaRPr>
              </a:p>
            </p:txBody>
          </p:sp>
        </p:grpSp>
        <p:sp>
          <p:nvSpPr>
            <p:cNvPr id="17" name="文字方塊 16">
              <a:extLst>
                <a:ext uri="{FF2B5EF4-FFF2-40B4-BE49-F238E27FC236}">
                  <a16:creationId xmlns:a16="http://schemas.microsoft.com/office/drawing/2014/main" id="{FA26F940-2DAD-429F-841B-E1E5BF86FDC2}"/>
                </a:ext>
              </a:extLst>
            </p:cNvPr>
            <p:cNvSpPr txBox="1"/>
            <p:nvPr/>
          </p:nvSpPr>
          <p:spPr>
            <a:xfrm rot="393645">
              <a:off x="3383521" y="3975193"/>
              <a:ext cx="1299913" cy="400110"/>
            </a:xfrm>
            <a:prstGeom prst="rect">
              <a:avLst/>
            </a:prstGeom>
            <a:noFill/>
          </p:spPr>
          <p:txBody>
            <a:bodyPr wrap="square">
              <a:spAutoFit/>
            </a:bodyPr>
            <a:lstStyle/>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職場體驗</a:t>
              </a:r>
            </a:p>
          </p:txBody>
        </p:sp>
        <p:sp>
          <p:nvSpPr>
            <p:cNvPr id="18" name="文字方塊 17">
              <a:extLst>
                <a:ext uri="{FF2B5EF4-FFF2-40B4-BE49-F238E27FC236}">
                  <a16:creationId xmlns:a16="http://schemas.microsoft.com/office/drawing/2014/main" id="{A24B2F80-CF03-4FE2-AA69-1EB3C98326E3}"/>
                </a:ext>
              </a:extLst>
            </p:cNvPr>
            <p:cNvSpPr txBox="1"/>
            <p:nvPr/>
          </p:nvSpPr>
          <p:spPr>
            <a:xfrm rot="606915">
              <a:off x="4994208" y="2457487"/>
              <a:ext cx="1204830" cy="400110"/>
            </a:xfrm>
            <a:prstGeom prst="rect">
              <a:avLst/>
            </a:prstGeom>
            <a:noFill/>
          </p:spPr>
          <p:txBody>
            <a:bodyPr wrap="square">
              <a:spAutoFit/>
            </a:bodyPr>
            <a:lstStyle/>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志願服務</a:t>
              </a:r>
            </a:p>
          </p:txBody>
        </p:sp>
        <p:sp>
          <p:nvSpPr>
            <p:cNvPr id="19" name="文字方塊 18">
              <a:extLst>
                <a:ext uri="{FF2B5EF4-FFF2-40B4-BE49-F238E27FC236}">
                  <a16:creationId xmlns:a16="http://schemas.microsoft.com/office/drawing/2014/main" id="{4EAF1E08-90F4-4DDF-ACF8-CB34C6ECE15B}"/>
                </a:ext>
              </a:extLst>
            </p:cNvPr>
            <p:cNvSpPr txBox="1"/>
            <p:nvPr/>
          </p:nvSpPr>
          <p:spPr>
            <a:xfrm rot="453629">
              <a:off x="8903917" y="1911155"/>
              <a:ext cx="1390245" cy="400110"/>
            </a:xfrm>
            <a:prstGeom prst="rect">
              <a:avLst/>
            </a:prstGeom>
            <a:noFill/>
          </p:spPr>
          <p:txBody>
            <a:bodyPr wrap="square">
              <a:spAutoFit/>
            </a:bodyPr>
            <a:lstStyle/>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壯遊探索</a:t>
              </a:r>
            </a:p>
          </p:txBody>
        </p:sp>
        <p:sp>
          <p:nvSpPr>
            <p:cNvPr id="20" name="文字方塊 19">
              <a:extLst>
                <a:ext uri="{FF2B5EF4-FFF2-40B4-BE49-F238E27FC236}">
                  <a16:creationId xmlns:a16="http://schemas.microsoft.com/office/drawing/2014/main" id="{66A3E3A1-84EE-4462-AC87-D4148D0C150B}"/>
                </a:ext>
              </a:extLst>
            </p:cNvPr>
            <p:cNvSpPr txBox="1"/>
            <p:nvPr/>
          </p:nvSpPr>
          <p:spPr>
            <a:xfrm rot="445848">
              <a:off x="6901296" y="3260111"/>
              <a:ext cx="1214558" cy="400110"/>
            </a:xfrm>
            <a:prstGeom prst="rect">
              <a:avLst/>
            </a:prstGeom>
            <a:noFill/>
          </p:spPr>
          <p:txBody>
            <a:bodyPr wrap="square">
              <a:spAutoFit/>
            </a:bodyPr>
            <a:lstStyle/>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達人見習</a:t>
              </a:r>
            </a:p>
          </p:txBody>
        </p:sp>
        <p:sp>
          <p:nvSpPr>
            <p:cNvPr id="21" name="文字方塊 20">
              <a:extLst>
                <a:ext uri="{FF2B5EF4-FFF2-40B4-BE49-F238E27FC236}">
                  <a16:creationId xmlns:a16="http://schemas.microsoft.com/office/drawing/2014/main" id="{3E99EDB7-082B-4DA6-9505-D60949B3E167}"/>
                </a:ext>
              </a:extLst>
            </p:cNvPr>
            <p:cNvSpPr txBox="1"/>
            <p:nvPr/>
          </p:nvSpPr>
          <p:spPr>
            <a:xfrm rot="389239">
              <a:off x="9082502" y="4124773"/>
              <a:ext cx="1295351" cy="400110"/>
            </a:xfrm>
            <a:prstGeom prst="rect">
              <a:avLst/>
            </a:prstGeom>
            <a:noFill/>
          </p:spPr>
          <p:txBody>
            <a:bodyPr wrap="square">
              <a:spAutoFit/>
            </a:bodyPr>
            <a:lstStyle/>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創業見習</a:t>
              </a:r>
            </a:p>
          </p:txBody>
        </p:sp>
        <p:sp>
          <p:nvSpPr>
            <p:cNvPr id="22" name="文字方塊 21">
              <a:extLst>
                <a:ext uri="{FF2B5EF4-FFF2-40B4-BE49-F238E27FC236}">
                  <a16:creationId xmlns:a16="http://schemas.microsoft.com/office/drawing/2014/main" id="{2A315135-2FBF-4C93-85A2-FFB54649DC82}"/>
                </a:ext>
              </a:extLst>
            </p:cNvPr>
            <p:cNvSpPr txBox="1"/>
            <p:nvPr/>
          </p:nvSpPr>
          <p:spPr>
            <a:xfrm rot="575496">
              <a:off x="5067664" y="5268835"/>
              <a:ext cx="1263974" cy="400110"/>
            </a:xfrm>
            <a:prstGeom prst="rect">
              <a:avLst/>
            </a:prstGeom>
            <a:noFill/>
          </p:spPr>
          <p:txBody>
            <a:bodyPr wrap="square">
              <a:spAutoFit/>
            </a:bodyPr>
            <a:lstStyle/>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社區見習</a:t>
              </a:r>
            </a:p>
          </p:txBody>
        </p:sp>
        <p:sp>
          <p:nvSpPr>
            <p:cNvPr id="23" name="文字方塊 22">
              <a:extLst>
                <a:ext uri="{FF2B5EF4-FFF2-40B4-BE49-F238E27FC236}">
                  <a16:creationId xmlns:a16="http://schemas.microsoft.com/office/drawing/2014/main" id="{70C30B57-9166-4C42-A54B-4EB13BCA25D1}"/>
                </a:ext>
              </a:extLst>
            </p:cNvPr>
            <p:cNvSpPr txBox="1"/>
            <p:nvPr/>
          </p:nvSpPr>
          <p:spPr>
            <a:xfrm rot="258202">
              <a:off x="6913898" y="5020120"/>
              <a:ext cx="1519111" cy="1015663"/>
            </a:xfrm>
            <a:prstGeom prst="rect">
              <a:avLst/>
            </a:prstGeom>
            <a:noFill/>
          </p:spPr>
          <p:txBody>
            <a:bodyPr wrap="square">
              <a:spAutoFit/>
            </a:bodyPr>
            <a:lstStyle/>
            <a:p>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自行規劃符合體驗學習精神之內容</a:t>
              </a:r>
            </a:p>
          </p:txBody>
        </p:sp>
      </p:grpSp>
      <p:sp>
        <p:nvSpPr>
          <p:cNvPr id="31" name="文字方塊 30">
            <a:extLst>
              <a:ext uri="{FF2B5EF4-FFF2-40B4-BE49-F238E27FC236}">
                <a16:creationId xmlns:a16="http://schemas.microsoft.com/office/drawing/2014/main" id="{D35C2D78-5067-4FFB-A674-66FF7E12C8D8}"/>
              </a:ext>
            </a:extLst>
          </p:cNvPr>
          <p:cNvSpPr txBox="1"/>
          <p:nvPr/>
        </p:nvSpPr>
        <p:spPr>
          <a:xfrm>
            <a:off x="595642" y="4111628"/>
            <a:ext cx="2075776" cy="1631216"/>
          </a:xfrm>
          <a:prstGeom prst="accentCallout1">
            <a:avLst>
              <a:gd name="adj1" fmla="val 37833"/>
              <a:gd name="adj2" fmla="val 108824"/>
              <a:gd name="adj3" fmla="val 37957"/>
              <a:gd name="adj4" fmla="val 119595"/>
            </a:avLst>
          </a:prstGeom>
          <a:noFill/>
          <a:ln w="28575">
            <a:solidFill>
              <a:schemeClr val="accent2">
                <a:lumMod val="50000"/>
              </a:schemeClr>
            </a:solidFill>
          </a:ln>
        </p:spPr>
        <p:txBody>
          <a:bodyPr wrap="square">
            <a:spAutoFit/>
          </a:bodyPr>
          <a:lstStyle/>
          <a:p>
            <a:pPr algn="just"/>
            <a:r>
              <a:rPr lang="zh-TW" altLang="en-US" sz="2000" b="1" dirty="0">
                <a:solidFill>
                  <a:srgbClr val="000000"/>
                </a:solidFill>
                <a:latin typeface="微軟正黑體" panose="020B0604030504040204" pitchFamily="34" charset="-120"/>
                <a:ea typeface="微軟正黑體" panose="020B0604030504040204" pitchFamily="34" charset="-120"/>
              </a:rPr>
              <a:t>計畫期間，應每</a:t>
            </a:r>
            <a:r>
              <a:rPr lang="en-US" altLang="zh-TW" sz="2000" b="1" dirty="0">
                <a:solidFill>
                  <a:srgbClr val="000000"/>
                </a:solidFill>
                <a:latin typeface="微軟正黑體" panose="020B0604030504040204" pitchFamily="34" charset="-120"/>
                <a:ea typeface="微軟正黑體" panose="020B0604030504040204" pitchFamily="34" charset="-120"/>
              </a:rPr>
              <a:t>2</a:t>
            </a:r>
            <a:r>
              <a:rPr lang="zh-TW" altLang="en-US" sz="2000" b="1" dirty="0">
                <a:solidFill>
                  <a:srgbClr val="000000"/>
                </a:solidFill>
                <a:latin typeface="微軟正黑體" panose="020B0604030504040204" pitchFamily="34" charset="-120"/>
                <a:ea typeface="微軟正黑體" panose="020B0604030504040204" pitchFamily="34" charset="-120"/>
              </a:rPr>
              <a:t>星期至計畫網站，填報體驗學習雙週誌，記錄體驗學習歷程。</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4177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824</TotalTime>
  <Words>1960</Words>
  <Application>Microsoft Office PowerPoint</Application>
  <PresentationFormat>寬螢幕</PresentationFormat>
  <Paragraphs>213</Paragraphs>
  <Slides>26</Slides>
  <Notes>0</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26</vt:i4>
      </vt:variant>
    </vt:vector>
  </HeadingPairs>
  <TitlesOfParts>
    <vt:vector size="42" baseType="lpstr">
      <vt:lpstr>Albert Sans</vt:lpstr>
      <vt:lpstr>Aptos</vt:lpstr>
      <vt:lpstr>Bebas Neue</vt:lpstr>
      <vt:lpstr>Familjen Grotesk</vt:lpstr>
      <vt:lpstr>Lato</vt:lpstr>
      <vt:lpstr>맑은 고딕</vt:lpstr>
      <vt:lpstr>Palanquin SemiBold</vt:lpstr>
      <vt:lpstr>宋体</vt:lpstr>
      <vt:lpstr>微軟正黑體</vt:lpstr>
      <vt:lpstr>新細明體</vt:lpstr>
      <vt:lpstr>Amiri Quran</vt:lpstr>
      <vt:lpstr>Arial</vt:lpstr>
      <vt:lpstr>Book Antiqua</vt:lpstr>
      <vt:lpstr>Calibri</vt:lpstr>
      <vt:lpstr>Times New Roman</vt:lpstr>
      <vt:lpstr>Office 佈景主題</vt:lpstr>
      <vt:lpstr>PowerPoint 簡報</vt:lpstr>
      <vt:lpstr>簡報大綱</vt:lpstr>
      <vt:lpstr>PowerPoint 簡報</vt:lpstr>
      <vt:lpstr>計畫目的</vt:lpstr>
      <vt:lpstr>PowerPoint 簡報</vt:lpstr>
      <vt:lpstr>申請對象</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陳庭歡</dc:creator>
  <cp:lastModifiedBy>user</cp:lastModifiedBy>
  <cp:revision>31</cp:revision>
  <dcterms:created xsi:type="dcterms:W3CDTF">2024-07-15T09:12:03Z</dcterms:created>
  <dcterms:modified xsi:type="dcterms:W3CDTF">2025-09-15T07:54:30Z</dcterms:modified>
</cp:coreProperties>
</file>